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79" r:id="rId2"/>
    <p:sldId id="256" r:id="rId3"/>
    <p:sldId id="257" r:id="rId4"/>
    <p:sldId id="266" r:id="rId5"/>
    <p:sldId id="273" r:id="rId6"/>
    <p:sldId id="270" r:id="rId7"/>
    <p:sldId id="274" r:id="rId8"/>
    <p:sldId id="275" r:id="rId9"/>
    <p:sldId id="276" r:id="rId10"/>
    <p:sldId id="277" r:id="rId11"/>
    <p:sldId id="264" r:id="rId12"/>
    <p:sldId id="265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.gif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gif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lame.svg" TargetMode="External"/><Relationship Id="rId2" Type="http://schemas.openxmlformats.org/officeDocument/2006/relationships/hyperlink" Target="http://cs.wikipedia.org/wiki/Soubor:Bimetal_coil_reacts_to_lighter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20050501_1315_2558-Bimetall-Zeigerthermo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56" y="6151563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8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700808"/>
            <a:ext cx="83529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Teplota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III/2/FY/2/1/13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 teplotou jako </a:t>
            </a:r>
            <a:r>
              <a:rPr lang="cs-CZ" dirty="0"/>
              <a:t>fyzikální veličinou, jednotkami </a:t>
            </a:r>
            <a:r>
              <a:rPr lang="cs-CZ" dirty="0" smtClean="0"/>
              <a:t>teploty </a:t>
            </a:r>
            <a:r>
              <a:rPr lang="cs-CZ" dirty="0"/>
              <a:t>a jejich </a:t>
            </a:r>
            <a:r>
              <a:rPr lang="cs-CZ" dirty="0" smtClean="0"/>
              <a:t>převody, teplotními stupnicemi. Naučí se poznávat jednotlivé teploměry a princip jejich měření.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Teplota, teplotní stupnice, teploměr, délková roztažnost pevných látek, objemová roztažnost kapalin a plynů.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8</a:t>
            </a:r>
            <a:r>
              <a:rPr lang="cs-CZ" dirty="0" smtClean="0"/>
              <a:t>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061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Teplota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Teplota je fyzikální veličina. Pro život člověka je velmi důležitá. Je nutné udržovat tzv. tělesnou teplotu, měříme teplotu našeho </a:t>
            </a:r>
            <a:r>
              <a:rPr lang="cs-CZ" dirty="0" smtClean="0"/>
              <a:t>okolí (</a:t>
            </a:r>
            <a:r>
              <a:rPr lang="cs-CZ" dirty="0" smtClean="0"/>
              <a:t>venku i v místnosti), uvaříme si teplý čaj, už od malička rozlišujeme co je teplé a </a:t>
            </a:r>
            <a:r>
              <a:rPr lang="cs-CZ" dirty="0" smtClean="0"/>
              <a:t>studené (</a:t>
            </a:r>
            <a:r>
              <a:rPr lang="cs-CZ" dirty="0" smtClean="0"/>
              <a:t>těleso s vyšší teplotou, těleso s nižší teplotou), určujeme teploty tání a varu některých látek atd.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Co je to teplota a kde se s ní setkáme?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332656"/>
            <a:ext cx="7804389" cy="5904656"/>
          </a:xfrm>
        </p:spPr>
        <p:txBody>
          <a:bodyPr>
            <a:normAutofit/>
          </a:bodyPr>
          <a:lstStyle/>
          <a:p>
            <a:r>
              <a:rPr lang="cs-CZ" dirty="0" smtClean="0"/>
              <a:t>Teplota je vlastnost předmětů, která nám charakterizuje stav hmoty. Člověk je schopen ji vnímat a určit, zda je něco studené, vlažné, teplé, horké.</a:t>
            </a:r>
          </a:p>
          <a:p>
            <a:r>
              <a:rPr lang="cs-CZ" dirty="0" smtClean="0"/>
              <a:t>Značka :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/>
              <a:t>Základní jednotka : </a:t>
            </a:r>
            <a:r>
              <a:rPr lang="cs-CZ" dirty="0" smtClean="0">
                <a:solidFill>
                  <a:srgbClr val="FF0000"/>
                </a:solidFill>
              </a:rPr>
              <a:t>Celsiův stupeň (1°C)</a:t>
            </a:r>
          </a:p>
          <a:p>
            <a:r>
              <a:rPr lang="cs-CZ" dirty="0" smtClean="0"/>
              <a:t>V praxi se používají i jiné jednotky teploty: Kelvin (1K), stupeň Fahrenheita</a:t>
            </a:r>
            <a:r>
              <a:rPr lang="cs-CZ" dirty="0"/>
              <a:t> </a:t>
            </a:r>
            <a:r>
              <a:rPr lang="cs-CZ" dirty="0" smtClean="0"/>
              <a:t>(1°F), stupeň </a:t>
            </a:r>
            <a:r>
              <a:rPr lang="cs-CZ" dirty="0" err="1" smtClean="0"/>
              <a:t>Réaumura</a:t>
            </a:r>
            <a:r>
              <a:rPr lang="cs-CZ" dirty="0" smtClean="0"/>
              <a:t> (°R), stupeň </a:t>
            </a:r>
            <a:r>
              <a:rPr lang="cs-CZ" dirty="0" err="1" smtClean="0"/>
              <a:t>Rankina</a:t>
            </a:r>
            <a:r>
              <a:rPr lang="cs-CZ" dirty="0" smtClean="0"/>
              <a:t> (1Ra), atd. </a:t>
            </a:r>
          </a:p>
          <a:p>
            <a:r>
              <a:rPr lang="cs-CZ" dirty="0" smtClean="0"/>
              <a:t>Platí: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O°C – teplota tajícího ledu</a:t>
            </a:r>
          </a:p>
          <a:p>
            <a:pPr marL="0" indent="0">
              <a:buNone/>
            </a:pPr>
            <a:r>
              <a:rPr lang="cs-CZ" dirty="0" smtClean="0"/>
              <a:t>100°C – teplota vroucí vody</a:t>
            </a:r>
          </a:p>
          <a:p>
            <a:pPr marL="0" indent="0">
              <a:buNone/>
            </a:pPr>
            <a:r>
              <a:rPr lang="cs-CZ" dirty="0" smtClean="0"/>
              <a:t>273,15K – teplota tajícího ledu</a:t>
            </a:r>
          </a:p>
          <a:p>
            <a:pPr marL="0" indent="0">
              <a:buNone/>
            </a:pPr>
            <a:r>
              <a:rPr lang="cs-CZ" dirty="0" smtClean="0"/>
              <a:t>373,15K – teplota vroucí vody</a:t>
            </a:r>
          </a:p>
          <a:p>
            <a:pPr marL="0" indent="0">
              <a:buNone/>
            </a:pPr>
            <a:r>
              <a:rPr lang="cs-CZ" dirty="0" smtClean="0"/>
              <a:t>Při zvýšení teploty o 1°C se teplota zvýší o 1K.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408333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K určování teploty  využíváme závislost některých vhodně zvolených fyzikálních veličin na teplotě. Teplotně závislé veličiny jsou např. délka, objem kapalin i pevných látek, teplotní roztažnost a rozpínavost plynů, elektrický odpor vodičů a polovodičů apod.</a:t>
            </a:r>
          </a:p>
          <a:p>
            <a:r>
              <a:rPr lang="cs-CZ" dirty="0" smtClean="0"/>
              <a:t>My se důkladněji zaměříme na délkovou a objemovou roztažnost pevných látek a objemovou roztažnost kapalin a plynů.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Teplotu měříme teploměrem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60914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/>
          <a:lstStyle/>
          <a:p>
            <a:r>
              <a:rPr lang="cs-CZ" dirty="0" smtClean="0"/>
              <a:t>Kovy velmi dobře reagují na změnu teploty.</a:t>
            </a:r>
          </a:p>
          <a:p>
            <a:r>
              <a:rPr lang="cs-CZ" dirty="0" smtClean="0"/>
              <a:t>Platí: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 zahřívání se délka kovových tyčí zvětšuje, při ochlazování zmenšuje.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 zahřívání za stejných podmínek se délka tyčí z různých kovů zvětšuje </a:t>
            </a:r>
            <a:r>
              <a:rPr lang="cs-CZ" dirty="0" smtClean="0">
                <a:solidFill>
                  <a:srgbClr val="FF0000"/>
                </a:solidFill>
              </a:rPr>
              <a:t>různě (</a:t>
            </a:r>
            <a:r>
              <a:rPr lang="cs-CZ" dirty="0" smtClean="0">
                <a:solidFill>
                  <a:srgbClr val="FF0000"/>
                </a:solidFill>
              </a:rPr>
              <a:t>bimetalový pásek).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Délková roztažnost kovových tyčí</a:t>
            </a:r>
            <a:endParaRPr lang="cs-CZ" sz="3600" dirty="0"/>
          </a:p>
        </p:txBody>
      </p:sp>
      <p:pic>
        <p:nvPicPr>
          <p:cNvPr id="3" name="bimetal.gif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411760" y="4077072"/>
            <a:ext cx="2736304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956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5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980728"/>
            <a:ext cx="8352927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Zda závisí objem kapalin na teplotě zjistíme pokusem. Trubičky s různými kapalinami dáme nejdříve do studené vody a poté do horké vody.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Zjistili jsme!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Objem kapaliny závisí na teplotě a to tak, že při zahřívání se zvětšuje a při ochlazování zmenšuje.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 zahřívání různých kapalin za stejných podmínek se objem zvětšuje různě.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Objemová roztažnost kapalin a plynů</a:t>
            </a:r>
            <a:endParaRPr lang="cs-CZ" sz="3600" dirty="0"/>
          </a:p>
        </p:txBody>
      </p:sp>
      <p:pic>
        <p:nvPicPr>
          <p:cNvPr id="1026" name="Picture 2" descr="C:\Users\petra.kejkrtova\Pictures\2013-07-06 001\P10609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32856"/>
            <a:ext cx="94238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7-06 001\P10700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42036"/>
            <a:ext cx="1595678" cy="213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7-06 001\P10700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5" y="2206130"/>
            <a:ext cx="1512168" cy="223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616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5" y="1124744"/>
            <a:ext cx="7884865" cy="5521380"/>
          </a:xfrm>
        </p:spPr>
        <p:txBody>
          <a:bodyPr>
            <a:normAutofit/>
          </a:bodyPr>
          <a:lstStyle/>
          <a:p>
            <a:r>
              <a:rPr lang="cs-CZ" b="1" dirty="0" smtClean="0"/>
              <a:t>Kapalinový teploměr </a:t>
            </a:r>
            <a:r>
              <a:rPr lang="cs-CZ" dirty="0" smtClean="0"/>
              <a:t>– k měření teploty využívá teplotní objemovou roztažnost </a:t>
            </a:r>
            <a:r>
              <a:rPr lang="cs-CZ" dirty="0" smtClean="0"/>
              <a:t>kapalin (</a:t>
            </a:r>
            <a:r>
              <a:rPr lang="cs-CZ" dirty="0" smtClean="0"/>
              <a:t>nejčastěji používané kapaliny rtuť a obarvený líh)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Laboratorní                 Venkovní lihový                Lékařský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teploměr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teploměr</a:t>
            </a:r>
            <a:r>
              <a:rPr lang="cs-CZ" dirty="0" smtClean="0">
                <a:solidFill>
                  <a:srgbClr val="FF0000"/>
                </a:solidFill>
              </a:rPr>
              <a:t>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teploměr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Druhy teploměrů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31522"/>
            <a:ext cx="1669103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20893"/>
            <a:ext cx="1146801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petra.kejkrtova\Pictures\2013-07-21 001\P107007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1501" y="3220893"/>
            <a:ext cx="10081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919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08911" cy="5649491"/>
          </a:xfrm>
        </p:spPr>
        <p:txBody>
          <a:bodyPr>
            <a:normAutofit/>
          </a:bodyPr>
          <a:lstStyle/>
          <a:p>
            <a:r>
              <a:rPr lang="cs-CZ" b="1" dirty="0" smtClean="0"/>
              <a:t>Bimetalový teploměr</a:t>
            </a:r>
            <a:r>
              <a:rPr lang="cs-CZ" dirty="0" smtClean="0"/>
              <a:t>– obsahuje bimetalový pásek, k měření teploty využívá délkovou roztažnost dvou kovů, kovový pásek, který se vlivem teploty ohýbá je připojený k ručičce a ta nám na stupnici ukáže teplotu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b="1" dirty="0" smtClean="0"/>
          </a:p>
          <a:p>
            <a:r>
              <a:rPr lang="cs-CZ" b="1" dirty="0" smtClean="0"/>
              <a:t>Odporový teploměr </a:t>
            </a:r>
            <a:r>
              <a:rPr lang="cs-CZ" dirty="0" smtClean="0"/>
              <a:t>– k měření </a:t>
            </a:r>
            <a:r>
              <a:rPr lang="cs-CZ" dirty="0"/>
              <a:t>teploty využívá závislost </a:t>
            </a:r>
            <a:r>
              <a:rPr lang="cs-CZ" dirty="0" smtClean="0"/>
              <a:t>elektrického odporu vodiče </a:t>
            </a:r>
            <a:r>
              <a:rPr lang="cs-CZ" dirty="0"/>
              <a:t>nebo </a:t>
            </a:r>
            <a:r>
              <a:rPr lang="cs-CZ" dirty="0" smtClean="0"/>
              <a:t>polovodiče </a:t>
            </a:r>
            <a:r>
              <a:rPr lang="cs-CZ" dirty="0"/>
              <a:t>na teplotě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3037631" cy="2508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2103437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073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476672"/>
            <a:ext cx="7408333" cy="5649491"/>
          </a:xfrm>
        </p:spPr>
        <p:txBody>
          <a:bodyPr>
            <a:normAutofit/>
          </a:bodyPr>
          <a:lstStyle/>
          <a:p>
            <a:r>
              <a:rPr lang="cs-CZ" b="1" dirty="0" smtClean="0"/>
              <a:t>Plynový teploměr </a:t>
            </a:r>
            <a:r>
              <a:rPr lang="cs-CZ" dirty="0" smtClean="0"/>
              <a:t>-  </a:t>
            </a:r>
            <a:r>
              <a:rPr lang="cs-CZ" dirty="0"/>
              <a:t>k měření </a:t>
            </a:r>
            <a:r>
              <a:rPr lang="cs-CZ" dirty="0" smtClean="0"/>
              <a:t>teploty se </a:t>
            </a:r>
            <a:r>
              <a:rPr lang="cs-CZ" dirty="0"/>
              <a:t>využívá závislost </a:t>
            </a:r>
            <a:r>
              <a:rPr lang="cs-CZ" dirty="0" smtClean="0"/>
              <a:t>tlaku plynu na teplotě</a:t>
            </a:r>
          </a:p>
          <a:p>
            <a:r>
              <a:rPr lang="cs-CZ" b="1" dirty="0" smtClean="0"/>
              <a:t>Polovodičový teploměr </a:t>
            </a:r>
            <a:r>
              <a:rPr lang="cs-CZ" dirty="0" smtClean="0"/>
              <a:t>– k měření se využívá závislosti polovodičového prvku na teplotě</a:t>
            </a:r>
          </a:p>
          <a:p>
            <a:r>
              <a:rPr lang="cs-CZ" b="1" dirty="0" smtClean="0"/>
              <a:t>Termoelektrický teploměr </a:t>
            </a:r>
            <a:r>
              <a:rPr lang="cs-CZ" dirty="0" smtClean="0"/>
              <a:t>– k měření se využívá tzv. termoelektrický jev</a:t>
            </a:r>
          </a:p>
          <a:p>
            <a:r>
              <a:rPr lang="cs-CZ" b="1" dirty="0" smtClean="0"/>
              <a:t>Radiační teploměr </a:t>
            </a:r>
            <a:r>
              <a:rPr lang="cs-CZ" dirty="0" smtClean="0"/>
              <a:t>– měří se tepelné záření vysílané tělesem do okolí</a:t>
            </a:r>
          </a:p>
          <a:p>
            <a:r>
              <a:rPr lang="cs-CZ" b="1" dirty="0" smtClean="0"/>
              <a:t>Infračervený ušní teploměr </a:t>
            </a:r>
            <a:r>
              <a:rPr lang="cs-CZ" dirty="0" smtClean="0"/>
              <a:t>– k zjištění teploty využívá infračerveného záření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76253"/>
            <a:ext cx="3672408" cy="1853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3483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386317" y="471775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1268760"/>
            <a:ext cx="8942387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Co je to teplota a kde se s ní setkáme ?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(viz. Prezentace)      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 Jaká je značka a jednotka teploty? </a:t>
            </a:r>
          </a:p>
          <a:p>
            <a:pPr marL="0" indent="0"/>
            <a:r>
              <a:rPr lang="cs-CZ" dirty="0" smtClean="0">
                <a:latin typeface="+mn-lt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(t, 1°C)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3. </a:t>
            </a:r>
            <a:r>
              <a:rPr lang="cs-CZ" dirty="0">
                <a:solidFill>
                  <a:schemeClr val="tx2"/>
                </a:solidFill>
                <a:latin typeface="+mn-lt"/>
              </a:rPr>
              <a:t>Znáš nějaké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jiné jednotky teploty? 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(°F, K, °R,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Ra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)</a:t>
            </a:r>
            <a:endParaRPr lang="cs-CZ" dirty="0" smtClean="0"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4. </a:t>
            </a:r>
            <a:r>
              <a:rPr lang="cs-CZ" dirty="0">
                <a:solidFill>
                  <a:schemeClr val="tx2"/>
                </a:solidFill>
                <a:latin typeface="+mn-lt"/>
              </a:rPr>
              <a:t>Č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ím měříme teplotu?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(teploměrem)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5. Jakých vlastností látek využíváme při výrobě teploměrů?</a:t>
            </a:r>
          </a:p>
          <a:p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(délky, objemu </a:t>
            </a:r>
            <a:r>
              <a:rPr lang="cs-CZ" dirty="0">
                <a:solidFill>
                  <a:srgbClr val="FF0000"/>
                </a:solidFill>
                <a:latin typeface="+mn-lt"/>
              </a:rPr>
              <a:t>kapalin i pevných látek, teplotní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roztažnosti a rozpínavosti </a:t>
            </a:r>
            <a:r>
              <a:rPr lang="cs-CZ" dirty="0">
                <a:solidFill>
                  <a:srgbClr val="FF0000"/>
                </a:solidFill>
                <a:latin typeface="+mn-lt"/>
              </a:rPr>
              <a:t>plynů,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elektrického odporu </a:t>
            </a:r>
            <a:r>
              <a:rPr lang="cs-CZ" dirty="0">
                <a:solidFill>
                  <a:srgbClr val="FF0000"/>
                </a:solidFill>
                <a:latin typeface="+mn-lt"/>
              </a:rPr>
              <a:t>vodičů a polovodičů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apod. a jejich závislosti na teplotě)   </a:t>
            </a:r>
          </a:p>
          <a:p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333136" y="471775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7" y="1412776"/>
            <a:ext cx="8942387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 startAt="6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Jaké druhy teploměrů znáš?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   (kapalinový, bimetalový, odporový, plynový, 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    termoelektrický, radiační, infračervený)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latin typeface="+mn-lt"/>
              </a:rPr>
              <a:t> </a:t>
            </a:r>
            <a:r>
              <a:rPr lang="cs-CZ" dirty="0">
                <a:solidFill>
                  <a:schemeClr val="tx2"/>
                </a:solidFill>
                <a:latin typeface="+mn-lt"/>
              </a:rPr>
              <a:t>7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 Vyjmenuj, které druhy teploměrů máte doma?</a:t>
            </a:r>
            <a:r>
              <a:rPr lang="cs-CZ" dirty="0" smtClean="0">
                <a:latin typeface="+mn-lt"/>
              </a:rPr>
              <a:t> </a:t>
            </a:r>
          </a:p>
          <a:p>
            <a:endParaRPr lang="cs-CZ" dirty="0">
              <a:latin typeface="+mn-lt"/>
            </a:endParaRPr>
          </a:p>
          <a:p>
            <a:r>
              <a:rPr lang="cs-CZ" dirty="0">
                <a:latin typeface="+mn-lt"/>
              </a:rPr>
              <a:t>    </a:t>
            </a:r>
          </a:p>
          <a:p>
            <a:endParaRPr lang="cs-CZ" dirty="0">
              <a:latin typeface="+mn-lt"/>
            </a:endParaRPr>
          </a:p>
          <a:p>
            <a:r>
              <a:rPr lang="cs-CZ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8"/>
            <a:ext cx="7956872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HUSTVEDT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bimetalový pásek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cs.wikipedia.org/wiki/Soubor:Bimetal_coil_reacts_to_lighter.gif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ROGILBERT. </a:t>
            </a:r>
            <a:r>
              <a:rPr lang="cs-CZ" sz="1800" i="1" dirty="0" err="1"/>
              <a:t>wikimedia</a:t>
            </a:r>
            <a:r>
              <a:rPr lang="cs-CZ" sz="1800" dirty="0"/>
              <a:t>: bimetalový pásek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cs.wikipedia.org/wiki/Soubor:Bilame.svg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1-1111. </a:t>
            </a:r>
            <a:r>
              <a:rPr lang="cs-CZ" sz="1800" i="1" dirty="0" err="1"/>
              <a:t>wikimedia</a:t>
            </a:r>
            <a:r>
              <a:rPr lang="cs-CZ" sz="1800" dirty="0"/>
              <a:t>: bimetalový teploměr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commons.wikimedia.org/wiki/File:20050501_1315_2558-Bimetall-Zeigerthermometer.jpg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70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625</TotalTime>
  <Words>660</Words>
  <Application>Microsoft Office PowerPoint</Application>
  <PresentationFormat>Předvádění na obrazovce (4:3)</PresentationFormat>
  <Paragraphs>92</Paragraphs>
  <Slides>13</Slides>
  <Notes>3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Teplota</vt:lpstr>
      <vt:lpstr>Co je to teplota a kde se s ní setkáme?</vt:lpstr>
      <vt:lpstr>Snímek 4</vt:lpstr>
      <vt:lpstr>Teplotu měříme teploměrem</vt:lpstr>
      <vt:lpstr>Délková roztažnost kovových tyčí</vt:lpstr>
      <vt:lpstr>Objemová roztažnost kapalin a plynů</vt:lpstr>
      <vt:lpstr>Druhy teploměrů</vt:lpstr>
      <vt:lpstr>Snímek 9</vt:lpstr>
      <vt:lpstr>Snímek 10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100</cp:revision>
  <dcterms:created xsi:type="dcterms:W3CDTF">2013-01-16T20:09:48Z</dcterms:created>
  <dcterms:modified xsi:type="dcterms:W3CDTF">2015-07-17T07:25:04Z</dcterms:modified>
</cp:coreProperties>
</file>