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16"/>
  </p:notesMasterIdLst>
  <p:sldIdLst>
    <p:sldId id="275" r:id="rId2"/>
    <p:sldId id="256" r:id="rId3"/>
    <p:sldId id="257" r:id="rId4"/>
    <p:sldId id="266" r:id="rId5"/>
    <p:sldId id="267" r:id="rId6"/>
    <p:sldId id="270" r:id="rId7"/>
    <p:sldId id="272" r:id="rId8"/>
    <p:sldId id="262" r:id="rId9"/>
    <p:sldId id="263" r:id="rId10"/>
    <p:sldId id="268" r:id="rId11"/>
    <p:sldId id="269" r:id="rId12"/>
    <p:sldId id="273" r:id="rId13"/>
    <p:sldId id="265" r:id="rId14"/>
    <p:sldId id="274"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94676" autoAdjust="0"/>
  </p:normalViewPr>
  <p:slideViewPr>
    <p:cSldViewPr>
      <p:cViewPr varScale="1">
        <p:scale>
          <a:sx n="96" d="100"/>
          <a:sy n="96" d="100"/>
        </p:scale>
        <p:origin x="-324" y="-96"/>
      </p:cViewPr>
      <p:guideLst>
        <p:guide orient="horz" pos="2160"/>
        <p:guide pos="2880"/>
      </p:guideLst>
    </p:cSldViewPr>
  </p:slideViewPr>
  <p:outlineViewPr>
    <p:cViewPr>
      <p:scale>
        <a:sx n="33" d="100"/>
        <a:sy n="33" d="100"/>
      </p:scale>
      <p:origin x="0" y="1104"/>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0" d="100"/>
          <a:sy n="70" d="100"/>
        </p:scale>
        <p:origin x="-3246" y="-9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AC04FF-F2AD-4D03-B083-525C695CD0FE}" type="datetimeFigureOut">
              <a:rPr lang="cs-CZ" smtClean="0"/>
              <a:pPr/>
              <a:t>17.7.2015</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59EDA8B-DF92-454E-951C-CBC509FC4BB3}" type="slidenum">
              <a:rPr lang="cs-CZ" smtClean="0"/>
              <a:pPr/>
              <a:t>‹#›</a:t>
            </a:fld>
            <a:endParaRPr lang="cs-CZ"/>
          </a:p>
        </p:txBody>
      </p:sp>
    </p:spTree>
    <p:extLst>
      <p:ext uri="{BB962C8B-B14F-4D97-AF65-F5344CB8AC3E}">
        <p14:creationId xmlns:p14="http://schemas.microsoft.com/office/powerpoint/2010/main" xmlns="" val="2907475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59EDA8B-DF92-454E-951C-CBC509FC4BB3}" type="slidenum">
              <a:rPr lang="cs-CZ" smtClean="0"/>
              <a:pPr/>
              <a:t>2</a:t>
            </a:fld>
            <a:endParaRPr lang="cs-CZ" dirty="0"/>
          </a:p>
        </p:txBody>
      </p:sp>
    </p:spTree>
    <p:extLst>
      <p:ext uri="{BB962C8B-B14F-4D97-AF65-F5344CB8AC3E}">
        <p14:creationId xmlns:p14="http://schemas.microsoft.com/office/powerpoint/2010/main" xmlns="" val="72643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227ED4-B38A-47D9-A7A2-2CA5706A54A5}" type="slidenum">
              <a:rPr lang="sk-SK"/>
              <a:pPr/>
              <a:t>7</a:t>
            </a:fld>
            <a:endParaRPr lang="sk-SK"/>
          </a:p>
        </p:txBody>
      </p:sp>
      <p:sp>
        <p:nvSpPr>
          <p:cNvPr id="282626" name="Rectangle 2"/>
          <p:cNvSpPr>
            <a:spLocks noGrp="1" noRot="1" noChangeAspect="1" noChangeArrowheads="1" noTextEdit="1"/>
          </p:cNvSpPr>
          <p:nvPr>
            <p:ph type="sldImg"/>
          </p:nvPr>
        </p:nvSpPr>
        <p:spPr>
          <a:xfrm>
            <a:off x="1150938" y="692150"/>
            <a:ext cx="4556125" cy="3416300"/>
          </a:xfrm>
          <a:ln cap="flat"/>
        </p:spPr>
      </p:sp>
      <p:sp>
        <p:nvSpPr>
          <p:cNvPr id="282627" name="Rectangle 3"/>
          <p:cNvSpPr>
            <a:spLocks noGrp="1" noChangeArrowheads="1"/>
          </p:cNvSpPr>
          <p:nvPr>
            <p:ph type="body" idx="1"/>
          </p:nvPr>
        </p:nvSpPr>
        <p:spPr>
          <a:xfrm>
            <a:off x="914400" y="4343134"/>
            <a:ext cx="5029200" cy="4115028"/>
          </a:xfrm>
          <a:ln/>
        </p:spPr>
        <p:txBody>
          <a:bodyPr/>
          <a:lstStyle/>
          <a:p>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227ED4-B38A-47D9-A7A2-2CA5706A54A5}" type="slidenum">
              <a:rPr lang="sk-SK"/>
              <a:pPr/>
              <a:t>13</a:t>
            </a:fld>
            <a:endParaRPr lang="sk-SK"/>
          </a:p>
        </p:txBody>
      </p:sp>
      <p:sp>
        <p:nvSpPr>
          <p:cNvPr id="282626" name="Rectangle 2"/>
          <p:cNvSpPr>
            <a:spLocks noGrp="1" noRot="1" noChangeAspect="1" noChangeArrowheads="1" noTextEdit="1"/>
          </p:cNvSpPr>
          <p:nvPr>
            <p:ph type="sldImg"/>
          </p:nvPr>
        </p:nvSpPr>
        <p:spPr>
          <a:xfrm>
            <a:off x="1150938" y="692150"/>
            <a:ext cx="4556125" cy="3416300"/>
          </a:xfrm>
          <a:ln cap="flat"/>
        </p:spPr>
      </p:sp>
      <p:sp>
        <p:nvSpPr>
          <p:cNvPr id="282627" name="Rectangle 3"/>
          <p:cNvSpPr>
            <a:spLocks noGrp="1" noChangeArrowheads="1"/>
          </p:cNvSpPr>
          <p:nvPr>
            <p:ph type="body" idx="1"/>
          </p:nvPr>
        </p:nvSpPr>
        <p:spPr>
          <a:xfrm>
            <a:off x="914400" y="4343134"/>
            <a:ext cx="5029200" cy="4115028"/>
          </a:xfrm>
          <a:ln/>
        </p:spPr>
        <p:txBody>
          <a:bodyPr/>
          <a:lstStyle/>
          <a:p>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BF16B86-A335-4EE1-B3D4-E8B3B7A3E8E1}" type="datetime1">
              <a:rPr lang="cs-CZ" smtClean="0"/>
              <a:pPr/>
              <a:t>17.7.2015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C485F6A-ABA3-42A7-ADDE-4B15A1B022AE}" type="datetime1">
              <a:rPr lang="cs-CZ" smtClean="0"/>
              <a:pPr/>
              <a:t>17.7.2015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7F21BE3-76AA-490E-BD07-1860B29E1202}" type="datetime1">
              <a:rPr lang="cs-CZ" smtClean="0"/>
              <a:pPr/>
              <a:t>17.7.2015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545AB5AB-66F4-4942-825D-0E4F786F30E3}" type="datetime1">
              <a:rPr lang="cs-CZ" smtClean="0"/>
              <a:pPr/>
              <a:t>17.7.2015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CECE86D2-7E3C-4742-A6D9-1C3EB0B0481D}" type="datetime1">
              <a:rPr lang="cs-CZ" smtClean="0"/>
              <a:pPr/>
              <a:t>17.7.2015</a:t>
            </a:fld>
            <a:endParaRPr lang="cs-CZ"/>
          </a:p>
        </p:txBody>
      </p:sp>
      <p:sp>
        <p:nvSpPr>
          <p:cNvPr id="8" name="Footer Placeholder 7"/>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9" name="Slide Number Placeholder 8"/>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8FC99FDB-668D-42B0-A81C-2B7813F61846}" type="datetime1">
              <a:rPr lang="cs-CZ" smtClean="0"/>
              <a:pPr/>
              <a:t>17.7.2015</a:t>
            </a:fld>
            <a:endParaRPr lang="cs-CZ"/>
          </a:p>
        </p:txBody>
      </p:sp>
      <p:sp>
        <p:nvSpPr>
          <p:cNvPr id="4" name="Footer Placeholder 3"/>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5" name="Slide Number Placeholder 4"/>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DD06BB2E-28D2-4AF5-B87E-89C2CC66AAC7}" type="datetime1">
              <a:rPr lang="cs-CZ" smtClean="0"/>
              <a:pPr/>
              <a:t>17.7.2015</a:t>
            </a:fld>
            <a:endParaRPr lang="cs-CZ"/>
          </a:p>
        </p:txBody>
      </p:sp>
      <p:sp>
        <p:nvSpPr>
          <p:cNvPr id="3" name="Footer Placeholder 2"/>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4" name="Slide Number Placeholder 3"/>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439A915-7E57-4723-8FEF-337C90021233}" type="datetime1">
              <a:rPr lang="cs-CZ" smtClean="0"/>
              <a:pPr/>
              <a:t>17.7.2015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24C9015A-28E9-4EC2-B69B-9F122839CCBF}" type="datetime1">
              <a:rPr lang="cs-CZ" smtClean="0"/>
              <a:pPr/>
              <a:t>17.7.2015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E1C022B-96D2-47DC-B609-F553001CA3DF}" type="datetime1">
              <a:rPr lang="cs-CZ" smtClean="0"/>
              <a:pPr/>
              <a:t>17.7.2015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9D0E71A-3D8A-48A5-8747-860C47D8EF8B}" type="datetime1">
              <a:rPr lang="cs-CZ" smtClean="0"/>
              <a:pPr/>
              <a:t>17.7.2015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A6A416D-4E2C-46CB-917A-F821D03A4C80}" type="datetime1">
              <a:rPr lang="cs-CZ" smtClean="0"/>
              <a:pPr/>
              <a:t>17.7.2015</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95C1553-5D48-48E8-9337-CA2D7FBD6D0D}" type="slidenum">
              <a:rPr lang="cs-CZ" smtClean="0"/>
              <a:pPr/>
              <a:t>‹#›</a:t>
            </a:fld>
            <a:endParaRPr lang="cs-CZ" dirty="0"/>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hf sldNum="0" hd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47664" y="332656"/>
            <a:ext cx="5773737" cy="14271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062807" y="5805264"/>
            <a:ext cx="4743450" cy="7064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Obdélník 2"/>
          <p:cNvSpPr/>
          <p:nvPr/>
        </p:nvSpPr>
        <p:spPr>
          <a:xfrm>
            <a:off x="467544" y="1628800"/>
            <a:ext cx="8136904" cy="4247317"/>
          </a:xfrm>
          <a:prstGeom prst="rect">
            <a:avLst/>
          </a:prstGeom>
        </p:spPr>
        <p:txBody>
          <a:bodyPr wrap="square">
            <a:spAutoFit/>
          </a:bodyPr>
          <a:lstStyle/>
          <a:p>
            <a:r>
              <a:rPr lang="cs-CZ" dirty="0"/>
              <a:t>Číslo </a:t>
            </a:r>
            <a:r>
              <a:rPr lang="cs-CZ" dirty="0" smtClean="0"/>
              <a:t>projektu: </a:t>
            </a:r>
            <a:r>
              <a:rPr lang="cs-CZ" b="1" dirty="0" smtClean="0"/>
              <a:t>CZ.1.07/1.4.00/21.3811</a:t>
            </a:r>
            <a:endParaRPr lang="cs-CZ" b="1" dirty="0"/>
          </a:p>
          <a:p>
            <a:r>
              <a:rPr lang="cs-CZ" dirty="0"/>
              <a:t>Název DUM</a:t>
            </a:r>
            <a:r>
              <a:rPr lang="cs-CZ" dirty="0" smtClean="0"/>
              <a:t>: </a:t>
            </a:r>
            <a:r>
              <a:rPr lang="cs-CZ" b="1" dirty="0" smtClean="0"/>
              <a:t>Objem</a:t>
            </a:r>
            <a:r>
              <a:rPr lang="cs-CZ" dirty="0"/>
              <a:t>	</a:t>
            </a:r>
          </a:p>
          <a:p>
            <a:r>
              <a:rPr lang="cs-CZ" dirty="0"/>
              <a:t>Číslo </a:t>
            </a:r>
            <a:r>
              <a:rPr lang="cs-CZ" dirty="0" smtClean="0"/>
              <a:t>DUM: III/2/FY/2/1/4</a:t>
            </a:r>
            <a:endParaRPr lang="cs-CZ" dirty="0"/>
          </a:p>
          <a:p>
            <a:r>
              <a:rPr lang="cs-CZ" dirty="0"/>
              <a:t>Vzdělávací </a:t>
            </a:r>
            <a:r>
              <a:rPr lang="cs-CZ" dirty="0" smtClean="0"/>
              <a:t>předmět: Fyzika</a:t>
            </a:r>
            <a:endParaRPr lang="cs-CZ" dirty="0"/>
          </a:p>
          <a:p>
            <a:r>
              <a:rPr lang="cs-CZ" dirty="0"/>
              <a:t>Tematická </a:t>
            </a:r>
            <a:r>
              <a:rPr lang="cs-CZ" dirty="0" smtClean="0"/>
              <a:t>oblast: Fyzikální </a:t>
            </a:r>
            <a:r>
              <a:rPr lang="cs-CZ" dirty="0"/>
              <a:t>veličiny a jejich měření</a:t>
            </a:r>
          </a:p>
          <a:p>
            <a:r>
              <a:rPr lang="cs-CZ" dirty="0" smtClean="0"/>
              <a:t>Autor: </a:t>
            </a:r>
            <a:r>
              <a:rPr lang="cs-CZ" b="1" dirty="0" smtClean="0"/>
              <a:t>Mgr</a:t>
            </a:r>
            <a:r>
              <a:rPr lang="cs-CZ" b="1" dirty="0"/>
              <a:t>. Petra </a:t>
            </a:r>
            <a:r>
              <a:rPr lang="cs-CZ" b="1" dirty="0" err="1"/>
              <a:t>Kejkrtová</a:t>
            </a:r>
            <a:endParaRPr lang="cs-CZ" b="1" dirty="0"/>
          </a:p>
          <a:p>
            <a:r>
              <a:rPr lang="cs-CZ" dirty="0"/>
              <a:t>Anotace:	Žák se seznámí s </a:t>
            </a:r>
            <a:r>
              <a:rPr lang="cs-CZ" dirty="0" smtClean="0"/>
              <a:t>objemem jako fyzikální veličinou, jednotkami objemu, naučí se převádět jednotky objemu. </a:t>
            </a:r>
            <a:endParaRPr lang="cs-CZ" dirty="0"/>
          </a:p>
          <a:p>
            <a:r>
              <a:rPr lang="cs-CZ" dirty="0"/>
              <a:t>Klíčová slova</a:t>
            </a:r>
            <a:r>
              <a:rPr lang="cs-CZ" dirty="0" smtClean="0"/>
              <a:t>: Objem, jednotky objemu (m</a:t>
            </a:r>
            <a:r>
              <a:rPr lang="cs-CZ" baseline="30000" dirty="0" smtClean="0"/>
              <a:t>3</a:t>
            </a:r>
            <a:r>
              <a:rPr lang="cs-CZ" dirty="0" smtClean="0"/>
              <a:t>, cm</a:t>
            </a:r>
            <a:r>
              <a:rPr lang="cs-CZ" baseline="30000" dirty="0" smtClean="0"/>
              <a:t>3</a:t>
            </a:r>
            <a:r>
              <a:rPr lang="cs-CZ" dirty="0" smtClean="0"/>
              <a:t>, dm</a:t>
            </a:r>
            <a:r>
              <a:rPr lang="cs-CZ" baseline="30000" dirty="0" smtClean="0"/>
              <a:t>3</a:t>
            </a:r>
            <a:r>
              <a:rPr lang="cs-CZ" dirty="0" smtClean="0"/>
              <a:t>, mm</a:t>
            </a:r>
            <a:r>
              <a:rPr lang="cs-CZ" baseline="30000" dirty="0" smtClean="0"/>
              <a:t>3</a:t>
            </a:r>
            <a:r>
              <a:rPr lang="cs-CZ" dirty="0" smtClean="0"/>
              <a:t>, l, ml, hl, dl), odměrný válec.</a:t>
            </a:r>
            <a:r>
              <a:rPr lang="cs-CZ" dirty="0"/>
              <a:t>	</a:t>
            </a:r>
          </a:p>
          <a:p>
            <a:r>
              <a:rPr lang="cs-CZ" dirty="0"/>
              <a:t>Metodické </a:t>
            </a:r>
            <a:r>
              <a:rPr lang="cs-CZ" dirty="0" smtClean="0"/>
              <a:t>pokyny: PC</a:t>
            </a:r>
            <a:r>
              <a:rPr lang="cs-CZ" dirty="0"/>
              <a:t>, DTP, metodické pokyny jsou součástí </a:t>
            </a:r>
            <a:r>
              <a:rPr lang="cs-CZ" dirty="0" smtClean="0"/>
              <a:t>materiálu.</a:t>
            </a:r>
            <a:endParaRPr lang="cs-CZ" dirty="0"/>
          </a:p>
          <a:p>
            <a:r>
              <a:rPr lang="cs-CZ" dirty="0"/>
              <a:t>Druh učebního </a:t>
            </a:r>
            <a:r>
              <a:rPr lang="cs-CZ" dirty="0" smtClean="0"/>
              <a:t>materiálu: Prezentace </a:t>
            </a:r>
            <a:r>
              <a:rPr lang="cs-CZ" dirty="0"/>
              <a:t>doplněná fotografiemi a úkoly.</a:t>
            </a:r>
          </a:p>
          <a:p>
            <a:r>
              <a:rPr lang="cs-CZ" dirty="0"/>
              <a:t>Druh </a:t>
            </a:r>
            <a:r>
              <a:rPr lang="cs-CZ" dirty="0" smtClean="0"/>
              <a:t>interaktivity: Kombinovaná</a:t>
            </a:r>
            <a:endParaRPr lang="cs-CZ" dirty="0"/>
          </a:p>
          <a:p>
            <a:r>
              <a:rPr lang="cs-CZ" dirty="0"/>
              <a:t>Cílová </a:t>
            </a:r>
            <a:r>
              <a:rPr lang="cs-CZ" dirty="0" smtClean="0"/>
              <a:t>skupina: Žák </a:t>
            </a:r>
            <a:r>
              <a:rPr lang="cs-CZ" dirty="0"/>
              <a:t>6</a:t>
            </a:r>
            <a:r>
              <a:rPr lang="cs-CZ" dirty="0" smtClean="0"/>
              <a:t>. </a:t>
            </a:r>
            <a:r>
              <a:rPr lang="cs-CZ" dirty="0"/>
              <a:t>ročníku</a:t>
            </a:r>
          </a:p>
          <a:p>
            <a:r>
              <a:rPr lang="cs-CZ" dirty="0"/>
              <a:t>Datum vzniku </a:t>
            </a:r>
            <a:r>
              <a:rPr lang="cs-CZ" dirty="0" smtClean="0"/>
              <a:t>DUM: 18.9.2013</a:t>
            </a:r>
            <a:endParaRPr lang="cs-CZ" dirty="0"/>
          </a:p>
        </p:txBody>
      </p:sp>
    </p:spTree>
    <p:extLst>
      <p:ext uri="{BB962C8B-B14F-4D97-AF65-F5344CB8AC3E}">
        <p14:creationId xmlns:p14="http://schemas.microsoft.com/office/powerpoint/2010/main" xmlns="" val="2873450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idx="4294967295"/>
          </p:nvPr>
        </p:nvSpPr>
        <p:spPr>
          <a:xfrm>
            <a:off x="529305" y="3140968"/>
            <a:ext cx="7772400" cy="1752600"/>
          </a:xfrm>
        </p:spPr>
        <p:txBody>
          <a:bodyPr>
            <a:normAutofit/>
          </a:bodyPr>
          <a:lstStyle/>
          <a:p>
            <a:r>
              <a:rPr lang="cs-CZ" sz="5400" dirty="0" smtClean="0">
                <a:solidFill>
                  <a:schemeClr val="accent1">
                    <a:lumMod val="75000"/>
                  </a:schemeClr>
                </a:solidFill>
              </a:rPr>
              <a:t>Objem</a:t>
            </a:r>
            <a:endParaRPr lang="cs-CZ" sz="5400" dirty="0">
              <a:solidFill>
                <a:schemeClr val="accent1">
                  <a:lumMod val="75000"/>
                </a:schemeClr>
              </a:solidFill>
            </a:endParaRPr>
          </a:p>
        </p:txBody>
      </p:sp>
      <p:pic>
        <p:nvPicPr>
          <p:cNvPr id="3" name="Obrázek 2"/>
          <p:cNvPicPr>
            <a:picLocks noChangeAspect="1"/>
          </p:cNvPicPr>
          <p:nvPr/>
        </p:nvPicPr>
        <p:blipFill rotWithShape="1">
          <a:blip r:embed="rId3" cstate="print">
            <a:extLst>
              <a:ext uri="{28A0092B-C50C-407E-A947-70E740481C1C}">
                <a14:useLocalDpi xmlns:a14="http://schemas.microsoft.com/office/drawing/2010/main" xmlns="" val="0"/>
              </a:ext>
            </a:extLst>
          </a:blip>
          <a:srcRect l="2388" t="4000" r="2090" b="45888"/>
          <a:stretch/>
        </p:blipFill>
        <p:spPr>
          <a:xfrm>
            <a:off x="2051720" y="1340768"/>
            <a:ext cx="5276338" cy="1080000"/>
          </a:xfrm>
          <a:prstGeom prst="rect">
            <a:avLst/>
          </a:prstGeom>
        </p:spPr>
      </p:pic>
      <p:sp>
        <p:nvSpPr>
          <p:cNvPr id="4" name="Zástupný symbol pro zápatí 3"/>
          <p:cNvSpPr>
            <a:spLocks noGrp="1"/>
          </p:cNvSpPr>
          <p:nvPr>
            <p:ph type="ftr" sz="quarter" idx="11"/>
          </p:nvPr>
        </p:nvSpPr>
        <p:spPr>
          <a:xfrm>
            <a:off x="1187624" y="6021288"/>
            <a:ext cx="6408712" cy="720080"/>
          </a:xfrm>
        </p:spPr>
        <p:txBody>
          <a:bodyPr/>
          <a:lstStyle/>
          <a:p>
            <a:pPr algn="just"/>
            <a:r>
              <a:rPr lang="cs-CZ" dirty="0" smtClean="0">
                <a:latin typeface="Arial" pitchFamily="34" charset="0"/>
                <a:cs typeface="Arial" pitchFamily="34" charset="0"/>
              </a:rPr>
              <a:t>Autorem materiálu a všech jeho částí, není-li uvedeno jinak, je Mgr. Petra </a:t>
            </a:r>
            <a:r>
              <a:rPr lang="cs-CZ" dirty="0" err="1" smtClean="0">
                <a:latin typeface="Arial" pitchFamily="34" charset="0"/>
                <a:cs typeface="Arial" pitchFamily="34" charset="0"/>
              </a:rPr>
              <a:t>Kejkrtová</a:t>
            </a:r>
            <a:r>
              <a:rPr lang="cs-CZ" dirty="0" smtClean="0">
                <a:latin typeface="Arial" pitchFamily="34" charset="0"/>
                <a:cs typeface="Arial" pitchFamily="34" charset="0"/>
              </a:rPr>
              <a:t>. </a:t>
            </a:r>
            <a:endParaRPr lang="cs-CZ" dirty="0">
              <a:latin typeface="Arial" pitchFamily="34" charset="0"/>
              <a:cs typeface="Arial" pitchFamily="34" charset="0"/>
            </a:endParaRPr>
          </a:p>
        </p:txBody>
      </p:sp>
    </p:spTree>
    <p:extLst>
      <p:ext uri="{BB962C8B-B14F-4D97-AF65-F5344CB8AC3E}">
        <p14:creationId xmlns:p14="http://schemas.microsoft.com/office/powerpoint/2010/main" xmlns="" val="312854181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r>
              <a:rPr lang="cs-CZ" sz="2600" dirty="0" smtClean="0"/>
              <a:t>Objem je fyzikální veličina. Setkáváme se s ním v běžném denním životě. Jdeme do obchodu koupit litr mléka, tatínek natankoval do nádrže 30l benzínu, do bábovky přidáme 200ml oleje, do vany si napustíme 150l vody, maminka si koupila pětilitrový hrnec, denně máme vypít alespoň 2l tekutin apod.</a:t>
            </a:r>
            <a:endParaRPr lang="cs-CZ" sz="2600" dirty="0"/>
          </a:p>
        </p:txBody>
      </p:sp>
      <p:sp>
        <p:nvSpPr>
          <p:cNvPr id="2" name="Nadpis 1"/>
          <p:cNvSpPr>
            <a:spLocks noGrp="1"/>
          </p:cNvSpPr>
          <p:nvPr>
            <p:ph type="title"/>
          </p:nvPr>
        </p:nvSpPr>
        <p:spPr/>
        <p:txBody>
          <a:bodyPr>
            <a:normAutofit fontScale="90000"/>
          </a:bodyPr>
          <a:lstStyle/>
          <a:p>
            <a:r>
              <a:rPr lang="cs-CZ" dirty="0" smtClean="0"/>
              <a:t>Co je to objem a kde se s ním setkáme?</a:t>
            </a:r>
            <a:endParaRPr lang="cs-CZ" dirty="0"/>
          </a:p>
        </p:txBody>
      </p:sp>
    </p:spTree>
    <p:extLst>
      <p:ext uri="{BB962C8B-B14F-4D97-AF65-F5344CB8AC3E}">
        <p14:creationId xmlns:p14="http://schemas.microsoft.com/office/powerpoint/2010/main" xmlns="" val="96462421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692696"/>
            <a:ext cx="7408333" cy="5433467"/>
          </a:xfrm>
        </p:spPr>
        <p:txBody>
          <a:bodyPr>
            <a:normAutofit/>
          </a:bodyPr>
          <a:lstStyle/>
          <a:p>
            <a:r>
              <a:rPr lang="cs-CZ" sz="2600" dirty="0" smtClean="0"/>
              <a:t>Objem vyjadřuje </a:t>
            </a:r>
            <a:r>
              <a:rPr lang="cs-CZ" sz="2600" dirty="0"/>
              <a:t>velikost prostoru, </a:t>
            </a:r>
            <a:r>
              <a:rPr lang="cs-CZ" sz="2600" dirty="0" smtClean="0"/>
              <a:t>kterou těleso zabírá.</a:t>
            </a:r>
          </a:p>
          <a:p>
            <a:r>
              <a:rPr lang="cs-CZ" sz="2600" dirty="0" smtClean="0"/>
              <a:t>Značka : </a:t>
            </a:r>
            <a:r>
              <a:rPr lang="cs-CZ" sz="2600" dirty="0">
                <a:solidFill>
                  <a:srgbClr val="FF0000"/>
                </a:solidFill>
              </a:rPr>
              <a:t>V</a:t>
            </a:r>
            <a:endParaRPr lang="cs-CZ" sz="2600" dirty="0" smtClean="0">
              <a:solidFill>
                <a:srgbClr val="FF0000"/>
              </a:solidFill>
            </a:endParaRPr>
          </a:p>
          <a:p>
            <a:r>
              <a:rPr lang="cs-CZ" sz="2600" dirty="0" smtClean="0"/>
              <a:t>Základní jednotka : </a:t>
            </a:r>
            <a:r>
              <a:rPr lang="cs-CZ" sz="2600" dirty="0" smtClean="0">
                <a:solidFill>
                  <a:srgbClr val="FF0000"/>
                </a:solidFill>
              </a:rPr>
              <a:t>metr krychlový (1m</a:t>
            </a:r>
            <a:r>
              <a:rPr lang="cs-CZ" sz="2600" b="1" baseline="30000" dirty="0" smtClean="0">
                <a:solidFill>
                  <a:srgbClr val="FF0000"/>
                </a:solidFill>
              </a:rPr>
              <a:t>3</a:t>
            </a:r>
            <a:r>
              <a:rPr lang="cs-CZ" sz="2600" dirty="0" smtClean="0">
                <a:solidFill>
                  <a:srgbClr val="FF0000"/>
                </a:solidFill>
              </a:rPr>
              <a:t>)</a:t>
            </a:r>
          </a:p>
          <a:p>
            <a:pPr marL="0" lvl="0" indent="0">
              <a:buNone/>
            </a:pPr>
            <a:endParaRPr lang="cs-CZ" sz="2600" dirty="0"/>
          </a:p>
        </p:txBody>
      </p:sp>
      <p:pic>
        <p:nvPicPr>
          <p:cNvPr id="5" name="Obrázek 4" descr="..\COREL\DRAW\Grafika96.cdr"/>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366863" y="2594092"/>
            <a:ext cx="3096344" cy="3539768"/>
          </a:xfrm>
          <a:prstGeom prst="rect">
            <a:avLst/>
          </a:prstGeom>
          <a:noFill/>
          <a:ln>
            <a:noFill/>
          </a:ln>
        </p:spPr>
      </p:pic>
      <p:sp>
        <p:nvSpPr>
          <p:cNvPr id="3" name="TextovéPole 2"/>
          <p:cNvSpPr txBox="1"/>
          <p:nvPr/>
        </p:nvSpPr>
        <p:spPr>
          <a:xfrm>
            <a:off x="4644008" y="3573016"/>
            <a:ext cx="4049507" cy="369332"/>
          </a:xfrm>
          <a:prstGeom prst="rect">
            <a:avLst/>
          </a:prstGeom>
          <a:noFill/>
        </p:spPr>
        <p:txBody>
          <a:bodyPr wrap="none" rtlCol="0">
            <a:spAutoFit/>
          </a:bodyPr>
          <a:lstStyle/>
          <a:p>
            <a:r>
              <a:rPr lang="cs-CZ" dirty="0" smtClean="0"/>
              <a:t> </a:t>
            </a:r>
            <a:r>
              <a:rPr lang="cs-CZ" dirty="0" smtClean="0">
                <a:solidFill>
                  <a:schemeClr val="tx2"/>
                </a:solidFill>
              </a:rPr>
              <a:t>1m</a:t>
            </a:r>
            <a:r>
              <a:rPr lang="cs-CZ" baseline="30000" dirty="0" smtClean="0">
                <a:solidFill>
                  <a:schemeClr val="tx2"/>
                </a:solidFill>
              </a:rPr>
              <a:t>3</a:t>
            </a:r>
            <a:r>
              <a:rPr lang="cs-CZ" dirty="0" smtClean="0">
                <a:solidFill>
                  <a:schemeClr val="tx2"/>
                </a:solidFill>
              </a:rPr>
              <a:t> je objem krychle s délkou hrany 1m.</a:t>
            </a:r>
            <a:endParaRPr lang="cs-CZ" dirty="0">
              <a:solidFill>
                <a:schemeClr val="tx2"/>
              </a:solidFill>
            </a:endParaRPr>
          </a:p>
        </p:txBody>
      </p:sp>
      <p:cxnSp>
        <p:nvCxnSpPr>
          <p:cNvPr id="9" name="Přímá spojnice 8"/>
          <p:cNvCxnSpPr/>
          <p:nvPr/>
        </p:nvCxnSpPr>
        <p:spPr>
          <a:xfrm flipV="1">
            <a:off x="3563888" y="5301208"/>
            <a:ext cx="1728192" cy="648072"/>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ovéPole 10"/>
          <p:cNvSpPr txBox="1"/>
          <p:nvPr/>
        </p:nvSpPr>
        <p:spPr>
          <a:xfrm>
            <a:off x="5292080" y="5157192"/>
            <a:ext cx="655949" cy="369332"/>
          </a:xfrm>
          <a:prstGeom prst="rect">
            <a:avLst/>
          </a:prstGeom>
          <a:noFill/>
        </p:spPr>
        <p:txBody>
          <a:bodyPr wrap="none" rtlCol="0">
            <a:spAutoFit/>
          </a:bodyPr>
          <a:lstStyle/>
          <a:p>
            <a:r>
              <a:rPr lang="cs-CZ" dirty="0" smtClean="0">
                <a:solidFill>
                  <a:schemeClr val="tx2"/>
                </a:solidFill>
              </a:rPr>
              <a:t>1dm</a:t>
            </a:r>
            <a:r>
              <a:rPr lang="cs-CZ" baseline="30000" dirty="0" smtClean="0">
                <a:solidFill>
                  <a:schemeClr val="tx2"/>
                </a:solidFill>
              </a:rPr>
              <a:t>3</a:t>
            </a:r>
            <a:endParaRPr lang="cs-CZ" baseline="30000" dirty="0">
              <a:solidFill>
                <a:schemeClr val="tx2"/>
              </a:solidFill>
            </a:endParaRPr>
          </a:p>
        </p:txBody>
      </p:sp>
    </p:spTree>
    <p:extLst>
      <p:ext uri="{BB962C8B-B14F-4D97-AF65-F5344CB8AC3E}">
        <p14:creationId xmlns:p14="http://schemas.microsoft.com/office/powerpoint/2010/main" xmlns="" val="69059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par>
                                <p:cTn id="18" presetID="22" presetClass="entr" presetSubtype="4"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down)">
                                      <p:cBhvr>
                                        <p:cTn id="20" dur="500"/>
                                        <p:tgtEl>
                                          <p:spTgt spid="9"/>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wipe(down)">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 calcmode="lin" valueType="num">
                                      <p:cBhvr additive="base">
                                        <p:cTn id="28" dur="500" fill="hold"/>
                                        <p:tgtEl>
                                          <p:spTgt spid="3"/>
                                        </p:tgtEl>
                                        <p:attrNameLst>
                                          <p:attrName>ppt_x</p:attrName>
                                        </p:attrNameLst>
                                      </p:cBhvr>
                                      <p:tavLst>
                                        <p:tav tm="0">
                                          <p:val>
                                            <p:strVal val="#ppt_x"/>
                                          </p:val>
                                        </p:tav>
                                        <p:tav tm="100000">
                                          <p:val>
                                            <p:strVal val="#ppt_x"/>
                                          </p:val>
                                        </p:tav>
                                      </p:tavLst>
                                    </p:anim>
                                    <p:anim calcmode="lin" valueType="num">
                                      <p:cBhvr additive="base">
                                        <p:cTn id="2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2"/>
          <p:cNvSpPr>
            <a:spLocks noGrp="1"/>
          </p:cNvSpPr>
          <p:nvPr>
            <p:ph idx="1"/>
          </p:nvPr>
        </p:nvSpPr>
        <p:spPr>
          <a:xfrm>
            <a:off x="900113" y="333375"/>
            <a:ext cx="7407275" cy="5754688"/>
          </a:xfrm>
        </p:spPr>
        <p:txBody>
          <a:bodyPr>
            <a:normAutofit/>
          </a:bodyPr>
          <a:lstStyle/>
          <a:p>
            <a:pPr lvl="0"/>
            <a:r>
              <a:rPr lang="cs-CZ" sz="2600" dirty="0" smtClean="0"/>
              <a:t>Někdy je potřeba vyjádřit objem v menších nebo větších jednotkách. K tomu používáme násobky nebo naopak díly objemových jednotek.</a:t>
            </a:r>
          </a:p>
          <a:p>
            <a:pPr marL="0" lvl="0" indent="0">
              <a:buNone/>
            </a:pPr>
            <a:endParaRPr lang="cs-CZ" sz="2600" dirty="0" smtClean="0"/>
          </a:p>
          <a:p>
            <a:r>
              <a:rPr lang="cs-CZ" sz="2600" dirty="0" smtClean="0"/>
              <a:t>Milimetr krychlový (1mm</a:t>
            </a:r>
            <a:r>
              <a:rPr lang="cs-CZ" sz="2600" baseline="30000" dirty="0" smtClean="0"/>
              <a:t>3</a:t>
            </a:r>
            <a:r>
              <a:rPr lang="cs-CZ" sz="2600" dirty="0" smtClean="0"/>
              <a:t>), centimetr krychlový (1cm</a:t>
            </a:r>
            <a:r>
              <a:rPr lang="cs-CZ" sz="2600" baseline="30000" dirty="0" smtClean="0"/>
              <a:t>3</a:t>
            </a:r>
            <a:r>
              <a:rPr lang="cs-CZ" sz="2600" dirty="0" smtClean="0"/>
              <a:t>), decimetr krychlový (1dm</a:t>
            </a:r>
            <a:r>
              <a:rPr lang="cs-CZ" sz="2600" baseline="30000" dirty="0" smtClean="0"/>
              <a:t>3</a:t>
            </a:r>
            <a:r>
              <a:rPr lang="cs-CZ" sz="2600" dirty="0" smtClean="0"/>
              <a:t>) atd. </a:t>
            </a:r>
          </a:p>
          <a:p>
            <a:pPr marL="0" indent="0">
              <a:buNone/>
            </a:pPr>
            <a:endParaRPr lang="cs-CZ" sz="2600" dirty="0" smtClean="0"/>
          </a:p>
          <a:p>
            <a:r>
              <a:rPr lang="cs-CZ" sz="2600" dirty="0" smtClean="0"/>
              <a:t>Základní převody jednotek objemu:</a:t>
            </a:r>
          </a:p>
          <a:p>
            <a:endParaRPr lang="cs-CZ" sz="2600" dirty="0" smtClean="0"/>
          </a:p>
          <a:p>
            <a:pPr marL="0" indent="0">
              <a:buNone/>
            </a:pPr>
            <a:endParaRPr lang="cs-CZ" sz="2600" dirty="0" smtClean="0"/>
          </a:p>
          <a:p>
            <a:endParaRPr lang="cs-CZ" sz="2600" dirty="0"/>
          </a:p>
        </p:txBody>
      </p:sp>
      <p:graphicFrame>
        <p:nvGraphicFramePr>
          <p:cNvPr id="7" name="Tabulka 6"/>
          <p:cNvGraphicFramePr>
            <a:graphicFrameLocks noGrp="1"/>
          </p:cNvGraphicFramePr>
          <p:nvPr>
            <p:extLst>
              <p:ext uri="{D42A27DB-BD31-4B8C-83A1-F6EECF244321}">
                <p14:modId xmlns:p14="http://schemas.microsoft.com/office/powerpoint/2010/main" xmlns="" val="2138585079"/>
              </p:ext>
            </p:extLst>
          </p:nvPr>
        </p:nvGraphicFramePr>
        <p:xfrm>
          <a:off x="971600" y="4437112"/>
          <a:ext cx="7200800" cy="1490562"/>
        </p:xfrm>
        <a:graphic>
          <a:graphicData uri="http://schemas.openxmlformats.org/drawingml/2006/table">
            <a:tbl>
              <a:tblPr firstRow="1" bandRow="1">
                <a:tableStyleId>{5C22544A-7EE6-4342-B048-85BDC9FD1C3A}</a:tableStyleId>
              </a:tblPr>
              <a:tblGrid>
                <a:gridCol w="3588060"/>
                <a:gridCol w="3612740"/>
              </a:tblGrid>
              <a:tr h="496854">
                <a:tc>
                  <a:txBody>
                    <a:bodyPr/>
                    <a:lstStyle/>
                    <a:p>
                      <a:pPr algn="ctr"/>
                      <a:r>
                        <a:rPr lang="cs-CZ" sz="2400" b="0" kern="1200" dirty="0" smtClean="0">
                          <a:solidFill>
                            <a:srgbClr val="FF0000"/>
                          </a:solidFill>
                          <a:effectLst/>
                          <a:latin typeface="+mn-lt"/>
                          <a:ea typeface="+mn-ea"/>
                          <a:cs typeface="+mn-cs"/>
                        </a:rPr>
                        <a:t>1mm</a:t>
                      </a:r>
                      <a:r>
                        <a:rPr lang="cs-CZ" sz="2400" b="0" kern="1200" baseline="30000" dirty="0" smtClean="0">
                          <a:solidFill>
                            <a:srgbClr val="FF0000"/>
                          </a:solidFill>
                          <a:effectLst/>
                          <a:latin typeface="+mn-lt"/>
                          <a:ea typeface="+mn-ea"/>
                          <a:cs typeface="+mn-cs"/>
                        </a:rPr>
                        <a:t>3</a:t>
                      </a:r>
                      <a:r>
                        <a:rPr lang="cs-CZ" sz="2400" b="0" kern="1200" dirty="0" smtClean="0">
                          <a:solidFill>
                            <a:srgbClr val="FF0000"/>
                          </a:solidFill>
                          <a:effectLst/>
                          <a:latin typeface="+mn-lt"/>
                          <a:ea typeface="+mn-ea"/>
                          <a:cs typeface="+mn-cs"/>
                        </a:rPr>
                        <a:t> = 0,000000001m</a:t>
                      </a:r>
                      <a:r>
                        <a:rPr lang="cs-CZ" sz="2400" b="0" kern="1200" baseline="30000" dirty="0" smtClean="0">
                          <a:solidFill>
                            <a:srgbClr val="FF0000"/>
                          </a:solidFill>
                          <a:effectLst/>
                          <a:latin typeface="+mn-lt"/>
                          <a:ea typeface="+mn-ea"/>
                          <a:cs typeface="+mn-cs"/>
                        </a:rPr>
                        <a:t>3</a:t>
                      </a:r>
                      <a:endParaRPr lang="cs-CZ" sz="2400" b="0" baseline="30000" dirty="0">
                        <a:solidFill>
                          <a:srgbClr val="FF0000"/>
                        </a:solidFill>
                      </a:endParaRPr>
                    </a:p>
                  </a:txBody>
                  <a:tcPr/>
                </a:tc>
                <a:tc>
                  <a:txBody>
                    <a:bodyPr/>
                    <a:lstStyle/>
                    <a:p>
                      <a:pPr algn="ctr"/>
                      <a:r>
                        <a:rPr lang="cs-CZ" sz="2400" b="0" kern="1200" dirty="0" smtClean="0">
                          <a:solidFill>
                            <a:srgbClr val="FF0000"/>
                          </a:solidFill>
                          <a:effectLst/>
                          <a:latin typeface="+mn-lt"/>
                          <a:ea typeface="+mn-ea"/>
                          <a:cs typeface="+mn-cs"/>
                        </a:rPr>
                        <a:t>1m</a:t>
                      </a:r>
                      <a:r>
                        <a:rPr lang="cs-CZ" sz="2400" b="0" kern="1200" baseline="30000" dirty="0" smtClean="0">
                          <a:solidFill>
                            <a:srgbClr val="FF0000"/>
                          </a:solidFill>
                          <a:effectLst/>
                          <a:latin typeface="+mn-lt"/>
                          <a:ea typeface="+mn-ea"/>
                          <a:cs typeface="+mn-cs"/>
                        </a:rPr>
                        <a:t>3</a:t>
                      </a:r>
                      <a:r>
                        <a:rPr lang="cs-CZ" sz="2400" b="0" kern="1200" dirty="0" smtClean="0">
                          <a:solidFill>
                            <a:srgbClr val="FF0000"/>
                          </a:solidFill>
                          <a:effectLst/>
                          <a:latin typeface="+mn-lt"/>
                          <a:ea typeface="+mn-ea"/>
                          <a:cs typeface="+mn-cs"/>
                        </a:rPr>
                        <a:t> = 1 000 000 000mm</a:t>
                      </a:r>
                      <a:r>
                        <a:rPr lang="cs-CZ" sz="2400" b="0" kern="1200" baseline="30000" dirty="0" smtClean="0">
                          <a:solidFill>
                            <a:srgbClr val="FF0000"/>
                          </a:solidFill>
                          <a:effectLst/>
                          <a:latin typeface="+mn-lt"/>
                          <a:ea typeface="+mn-ea"/>
                          <a:cs typeface="+mn-cs"/>
                        </a:rPr>
                        <a:t>3</a:t>
                      </a:r>
                      <a:endParaRPr lang="cs-CZ" sz="2400" b="0" baseline="30000" dirty="0">
                        <a:solidFill>
                          <a:srgbClr val="FF0000"/>
                        </a:solidFill>
                      </a:endParaRPr>
                    </a:p>
                  </a:txBody>
                  <a:tcPr/>
                </a:tc>
              </a:tr>
              <a:tr h="496854">
                <a:tc>
                  <a:txBody>
                    <a:bodyPr/>
                    <a:lstStyle/>
                    <a:p>
                      <a:pPr algn="ctr"/>
                      <a:r>
                        <a:rPr lang="cs-CZ" sz="2400" b="0" kern="1200" dirty="0" smtClean="0">
                          <a:solidFill>
                            <a:srgbClr val="FF0000"/>
                          </a:solidFill>
                          <a:effectLst/>
                          <a:latin typeface="+mn-lt"/>
                          <a:ea typeface="+mn-ea"/>
                          <a:cs typeface="+mn-cs"/>
                        </a:rPr>
                        <a:t>1cm</a:t>
                      </a:r>
                      <a:r>
                        <a:rPr lang="cs-CZ" sz="2400" b="0" kern="1200" baseline="30000" dirty="0" smtClean="0">
                          <a:solidFill>
                            <a:srgbClr val="FF0000"/>
                          </a:solidFill>
                          <a:effectLst/>
                          <a:latin typeface="+mn-lt"/>
                          <a:ea typeface="+mn-ea"/>
                          <a:cs typeface="+mn-cs"/>
                        </a:rPr>
                        <a:t>3</a:t>
                      </a:r>
                      <a:r>
                        <a:rPr lang="cs-CZ" sz="2400" b="0" kern="1200" dirty="0" smtClean="0">
                          <a:solidFill>
                            <a:srgbClr val="FF0000"/>
                          </a:solidFill>
                          <a:effectLst/>
                          <a:latin typeface="+mn-lt"/>
                          <a:ea typeface="+mn-ea"/>
                          <a:cs typeface="+mn-cs"/>
                        </a:rPr>
                        <a:t> = 0,000001m</a:t>
                      </a:r>
                      <a:r>
                        <a:rPr lang="cs-CZ" sz="2400" b="0" kern="1200" baseline="30000" dirty="0" smtClean="0">
                          <a:solidFill>
                            <a:srgbClr val="FF0000"/>
                          </a:solidFill>
                          <a:effectLst/>
                          <a:latin typeface="+mn-lt"/>
                          <a:ea typeface="+mn-ea"/>
                          <a:cs typeface="+mn-cs"/>
                        </a:rPr>
                        <a:t>3</a:t>
                      </a:r>
                      <a:endParaRPr lang="cs-CZ" sz="2400" b="0" baseline="30000" dirty="0">
                        <a:solidFill>
                          <a:srgbClr val="FF0000"/>
                        </a:solidFill>
                      </a:endParaRPr>
                    </a:p>
                  </a:txBody>
                  <a:tcPr>
                    <a:solidFill>
                      <a:schemeClr val="accent1"/>
                    </a:solidFill>
                  </a:tcPr>
                </a:tc>
                <a:tc>
                  <a:txBody>
                    <a:bodyPr/>
                    <a:lstStyle/>
                    <a:p>
                      <a:pPr algn="ctr"/>
                      <a:r>
                        <a:rPr lang="cs-CZ" sz="2400" b="0" kern="1200" dirty="0" smtClean="0">
                          <a:solidFill>
                            <a:srgbClr val="FF0000"/>
                          </a:solidFill>
                          <a:effectLst/>
                          <a:latin typeface="+mn-lt"/>
                          <a:ea typeface="+mn-ea"/>
                          <a:cs typeface="+mn-cs"/>
                        </a:rPr>
                        <a:t>1m</a:t>
                      </a:r>
                      <a:r>
                        <a:rPr lang="cs-CZ" sz="2400" b="0" kern="1200" baseline="30000" dirty="0" smtClean="0">
                          <a:solidFill>
                            <a:srgbClr val="FF0000"/>
                          </a:solidFill>
                          <a:effectLst/>
                          <a:latin typeface="+mn-lt"/>
                          <a:ea typeface="+mn-ea"/>
                          <a:cs typeface="+mn-cs"/>
                        </a:rPr>
                        <a:t>3</a:t>
                      </a:r>
                      <a:r>
                        <a:rPr lang="cs-CZ" sz="2400" b="0" kern="1200" dirty="0" smtClean="0">
                          <a:solidFill>
                            <a:srgbClr val="FF0000"/>
                          </a:solidFill>
                          <a:effectLst/>
                          <a:latin typeface="+mn-lt"/>
                          <a:ea typeface="+mn-ea"/>
                          <a:cs typeface="+mn-cs"/>
                        </a:rPr>
                        <a:t> = 1 000 000cm</a:t>
                      </a:r>
                      <a:r>
                        <a:rPr lang="cs-CZ" sz="2400" b="0" kern="1200" baseline="30000" dirty="0" smtClean="0">
                          <a:solidFill>
                            <a:srgbClr val="FF0000"/>
                          </a:solidFill>
                          <a:effectLst/>
                          <a:latin typeface="+mn-lt"/>
                          <a:ea typeface="+mn-ea"/>
                          <a:cs typeface="+mn-cs"/>
                        </a:rPr>
                        <a:t>3</a:t>
                      </a:r>
                      <a:endParaRPr lang="cs-CZ" sz="2400" b="0" baseline="30000" dirty="0">
                        <a:solidFill>
                          <a:srgbClr val="FF0000"/>
                        </a:solidFill>
                      </a:endParaRPr>
                    </a:p>
                  </a:txBody>
                  <a:tcPr>
                    <a:solidFill>
                      <a:schemeClr val="accent1"/>
                    </a:solidFill>
                  </a:tcPr>
                </a:tc>
              </a:tr>
              <a:tr h="496854">
                <a:tc>
                  <a:txBody>
                    <a:bodyPr/>
                    <a:lstStyle/>
                    <a:p>
                      <a:pPr algn="ctr"/>
                      <a:r>
                        <a:rPr lang="cs-CZ" sz="2400" b="0" kern="1200" dirty="0" smtClean="0">
                          <a:solidFill>
                            <a:srgbClr val="FF0000"/>
                          </a:solidFill>
                          <a:effectLst/>
                          <a:latin typeface="+mn-lt"/>
                          <a:ea typeface="+mn-ea"/>
                          <a:cs typeface="+mn-cs"/>
                        </a:rPr>
                        <a:t>1dm</a:t>
                      </a:r>
                      <a:r>
                        <a:rPr lang="cs-CZ" sz="2400" b="0" kern="1200" baseline="30000" dirty="0" smtClean="0">
                          <a:solidFill>
                            <a:srgbClr val="FF0000"/>
                          </a:solidFill>
                          <a:effectLst/>
                          <a:latin typeface="+mn-lt"/>
                          <a:ea typeface="+mn-ea"/>
                          <a:cs typeface="+mn-cs"/>
                        </a:rPr>
                        <a:t>3</a:t>
                      </a:r>
                      <a:r>
                        <a:rPr lang="cs-CZ" sz="2400" b="0" kern="1200" dirty="0" smtClean="0">
                          <a:solidFill>
                            <a:srgbClr val="FF0000"/>
                          </a:solidFill>
                          <a:effectLst/>
                          <a:latin typeface="+mn-lt"/>
                          <a:ea typeface="+mn-ea"/>
                          <a:cs typeface="+mn-cs"/>
                        </a:rPr>
                        <a:t> = 0,001m</a:t>
                      </a:r>
                      <a:r>
                        <a:rPr lang="cs-CZ" sz="2400" b="0" kern="1200" baseline="30000" dirty="0" smtClean="0">
                          <a:solidFill>
                            <a:srgbClr val="FF0000"/>
                          </a:solidFill>
                          <a:effectLst/>
                          <a:latin typeface="+mn-lt"/>
                          <a:ea typeface="+mn-ea"/>
                          <a:cs typeface="+mn-cs"/>
                        </a:rPr>
                        <a:t>3</a:t>
                      </a:r>
                      <a:endParaRPr lang="cs-CZ" sz="2400" b="0" baseline="30000" dirty="0">
                        <a:solidFill>
                          <a:srgbClr val="FF0000"/>
                        </a:solidFill>
                      </a:endParaRPr>
                    </a:p>
                  </a:txBody>
                  <a:tcPr>
                    <a:solidFill>
                      <a:schemeClr val="accent1"/>
                    </a:solidFill>
                  </a:tcPr>
                </a:tc>
                <a:tc>
                  <a:txBody>
                    <a:bodyPr/>
                    <a:lstStyle/>
                    <a:p>
                      <a:pPr algn="ctr"/>
                      <a:r>
                        <a:rPr lang="cs-CZ" sz="2400" b="0" kern="1200" dirty="0" smtClean="0">
                          <a:solidFill>
                            <a:srgbClr val="FF0000"/>
                          </a:solidFill>
                          <a:effectLst/>
                          <a:latin typeface="+mn-lt"/>
                          <a:ea typeface="+mn-ea"/>
                          <a:cs typeface="+mn-cs"/>
                        </a:rPr>
                        <a:t>1m</a:t>
                      </a:r>
                      <a:r>
                        <a:rPr lang="cs-CZ" sz="2400" b="0" kern="1200" baseline="30000" dirty="0" smtClean="0">
                          <a:solidFill>
                            <a:srgbClr val="FF0000"/>
                          </a:solidFill>
                          <a:effectLst/>
                          <a:latin typeface="+mn-lt"/>
                          <a:ea typeface="+mn-ea"/>
                          <a:cs typeface="+mn-cs"/>
                        </a:rPr>
                        <a:t>3</a:t>
                      </a:r>
                      <a:r>
                        <a:rPr lang="cs-CZ" sz="2400" b="0" kern="1200" dirty="0" smtClean="0">
                          <a:solidFill>
                            <a:srgbClr val="FF0000"/>
                          </a:solidFill>
                          <a:effectLst/>
                          <a:latin typeface="+mn-lt"/>
                          <a:ea typeface="+mn-ea"/>
                          <a:cs typeface="+mn-cs"/>
                        </a:rPr>
                        <a:t> = 1 000dm</a:t>
                      </a:r>
                      <a:r>
                        <a:rPr lang="cs-CZ" sz="2400" b="0" kern="1200" baseline="30000" dirty="0" smtClean="0">
                          <a:solidFill>
                            <a:srgbClr val="FF0000"/>
                          </a:solidFill>
                          <a:effectLst/>
                          <a:latin typeface="+mn-lt"/>
                          <a:ea typeface="+mn-ea"/>
                          <a:cs typeface="+mn-cs"/>
                        </a:rPr>
                        <a:t>3</a:t>
                      </a:r>
                      <a:endParaRPr lang="cs-CZ" sz="2400" b="0" baseline="30000" dirty="0">
                        <a:solidFill>
                          <a:srgbClr val="FF0000"/>
                        </a:solidFill>
                      </a:endParaRPr>
                    </a:p>
                  </a:txBody>
                  <a:tcPr>
                    <a:solidFill>
                      <a:schemeClr val="accent1"/>
                    </a:solidFill>
                  </a:tcPr>
                </a:tc>
              </a:tr>
            </a:tbl>
          </a:graphicData>
        </a:graphic>
      </p:graphicFrame>
    </p:spTree>
    <p:extLst>
      <p:ext uri="{BB962C8B-B14F-4D97-AF65-F5344CB8AC3E}">
        <p14:creationId xmlns:p14="http://schemas.microsoft.com/office/powerpoint/2010/main" xmlns="" val="851372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500"/>
                                        <p:tgtEl>
                                          <p:spTgt spid="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2"/>
          <p:cNvSpPr>
            <a:spLocks noGrp="1"/>
          </p:cNvSpPr>
          <p:nvPr>
            <p:ph idx="1"/>
          </p:nvPr>
        </p:nvSpPr>
        <p:spPr>
          <a:xfrm>
            <a:off x="900113" y="333375"/>
            <a:ext cx="7992367" cy="5754688"/>
          </a:xfrm>
        </p:spPr>
        <p:txBody>
          <a:bodyPr>
            <a:noAutofit/>
          </a:bodyPr>
          <a:lstStyle/>
          <a:p>
            <a:pPr lvl="0"/>
            <a:r>
              <a:rPr lang="cs-CZ" sz="2600" dirty="0" smtClean="0"/>
              <a:t>V praxi nejčastěji  měříme objem kapalin. Tento objem měříme většinou na litry a mililitry. I zde je někdy potřeba </a:t>
            </a:r>
            <a:r>
              <a:rPr lang="cs-CZ" sz="2600" dirty="0"/>
              <a:t>vyjádřit </a:t>
            </a:r>
            <a:r>
              <a:rPr lang="cs-CZ" sz="2600" dirty="0" smtClean="0"/>
              <a:t>objem </a:t>
            </a:r>
            <a:r>
              <a:rPr lang="cs-CZ" sz="2600" dirty="0"/>
              <a:t>v menších nebo větších jednotkách. K tomu používáme násobky nebo naopak díly </a:t>
            </a:r>
            <a:r>
              <a:rPr lang="cs-CZ" sz="2600" dirty="0" smtClean="0"/>
              <a:t>objemových </a:t>
            </a:r>
            <a:r>
              <a:rPr lang="cs-CZ" sz="2600" dirty="0"/>
              <a:t>jednotek.</a:t>
            </a:r>
          </a:p>
          <a:p>
            <a:r>
              <a:rPr lang="cs-CZ" sz="2600" dirty="0" smtClean="0"/>
              <a:t>Hektolitr (1hl), decilitr (1dl), centilitr (1cl), mililitr (1ml)</a:t>
            </a:r>
          </a:p>
          <a:p>
            <a:pPr marL="0" indent="0">
              <a:buNone/>
            </a:pPr>
            <a:endParaRPr lang="cs-CZ" sz="2600" dirty="0"/>
          </a:p>
          <a:p>
            <a:pPr marL="0" indent="0">
              <a:buNone/>
            </a:pPr>
            <a:r>
              <a:rPr lang="cs-CZ" sz="2600" dirty="0" smtClean="0"/>
              <a:t> Základní </a:t>
            </a:r>
            <a:r>
              <a:rPr lang="cs-CZ" sz="2600" dirty="0"/>
              <a:t>převody jednotek </a:t>
            </a:r>
            <a:r>
              <a:rPr lang="cs-CZ" sz="2600" dirty="0" smtClean="0"/>
              <a:t>objemu kapalin:</a:t>
            </a:r>
          </a:p>
          <a:p>
            <a:pPr marL="0" indent="0">
              <a:buNone/>
            </a:pPr>
            <a:endParaRPr lang="cs-CZ" sz="2600" dirty="0"/>
          </a:p>
          <a:p>
            <a:pPr marL="0" indent="0">
              <a:buNone/>
            </a:pPr>
            <a:endParaRPr lang="cs-CZ" sz="2600" dirty="0" smtClean="0"/>
          </a:p>
          <a:p>
            <a:pPr marL="0" indent="0">
              <a:buNone/>
            </a:pPr>
            <a:endParaRPr lang="cs-CZ" sz="2600" dirty="0"/>
          </a:p>
          <a:p>
            <a:pPr marL="0" indent="0">
              <a:buNone/>
            </a:pPr>
            <a:endParaRPr lang="cs-CZ" sz="2600" dirty="0" smtClean="0"/>
          </a:p>
          <a:p>
            <a:pPr marL="0" indent="0">
              <a:buNone/>
            </a:pPr>
            <a:endParaRPr lang="cs-CZ" sz="2600" dirty="0" smtClean="0"/>
          </a:p>
          <a:p>
            <a:pPr marL="0" indent="0">
              <a:buNone/>
            </a:pPr>
            <a:r>
              <a:rPr lang="cs-CZ" sz="2600" dirty="0" smtClean="0"/>
              <a:t>Zapamatujte si!   </a:t>
            </a:r>
            <a:r>
              <a:rPr lang="cs-CZ" sz="3600" dirty="0" smtClean="0">
                <a:solidFill>
                  <a:srgbClr val="FF0000"/>
                </a:solidFill>
              </a:rPr>
              <a:t>1litr = 1dm</a:t>
            </a:r>
            <a:r>
              <a:rPr lang="cs-CZ" sz="3600" baseline="30000" dirty="0" smtClean="0">
                <a:solidFill>
                  <a:srgbClr val="FF0000"/>
                </a:solidFill>
              </a:rPr>
              <a:t>3</a:t>
            </a:r>
            <a:r>
              <a:rPr lang="cs-CZ" sz="3600" dirty="0" smtClean="0">
                <a:solidFill>
                  <a:srgbClr val="FF0000"/>
                </a:solidFill>
              </a:rPr>
              <a:t> </a:t>
            </a:r>
            <a:r>
              <a:rPr lang="cs-CZ" sz="2600" dirty="0" smtClean="0"/>
              <a:t>platí také 1ml = 1cm</a:t>
            </a:r>
            <a:r>
              <a:rPr lang="cs-CZ" sz="2600" baseline="30000" dirty="0" smtClean="0"/>
              <a:t>3</a:t>
            </a:r>
            <a:endParaRPr lang="cs-CZ" sz="2600" baseline="30000" dirty="0"/>
          </a:p>
          <a:p>
            <a:pPr marL="0" indent="0">
              <a:buNone/>
            </a:pPr>
            <a:endParaRPr lang="cs-CZ" sz="2600" dirty="0"/>
          </a:p>
        </p:txBody>
      </p:sp>
      <p:graphicFrame>
        <p:nvGraphicFramePr>
          <p:cNvPr id="7" name="Tabulka 6"/>
          <p:cNvGraphicFramePr>
            <a:graphicFrameLocks noGrp="1"/>
          </p:cNvGraphicFramePr>
          <p:nvPr>
            <p:extLst>
              <p:ext uri="{D42A27DB-BD31-4B8C-83A1-F6EECF244321}">
                <p14:modId xmlns:p14="http://schemas.microsoft.com/office/powerpoint/2010/main" xmlns="" val="703869396"/>
              </p:ext>
            </p:extLst>
          </p:nvPr>
        </p:nvGraphicFramePr>
        <p:xfrm>
          <a:off x="971600" y="4005064"/>
          <a:ext cx="7200800" cy="1987416"/>
        </p:xfrm>
        <a:graphic>
          <a:graphicData uri="http://schemas.openxmlformats.org/drawingml/2006/table">
            <a:tbl>
              <a:tblPr firstRow="1" bandRow="1">
                <a:tableStyleId>{5C22544A-7EE6-4342-B048-85BDC9FD1C3A}</a:tableStyleId>
              </a:tblPr>
              <a:tblGrid>
                <a:gridCol w="3588060"/>
                <a:gridCol w="3612740"/>
              </a:tblGrid>
              <a:tr h="496854">
                <a:tc>
                  <a:txBody>
                    <a:bodyPr/>
                    <a:lstStyle/>
                    <a:p>
                      <a:pPr algn="ctr"/>
                      <a:r>
                        <a:rPr lang="cs-CZ" sz="2400" b="0" kern="1200" dirty="0" smtClean="0">
                          <a:solidFill>
                            <a:srgbClr val="FF0000"/>
                          </a:solidFill>
                          <a:effectLst/>
                          <a:latin typeface="+mn-lt"/>
                          <a:ea typeface="+mn-ea"/>
                          <a:cs typeface="+mn-cs"/>
                        </a:rPr>
                        <a:t>1ml = 0,001l</a:t>
                      </a:r>
                      <a:endParaRPr lang="cs-CZ" sz="2400" b="0" baseline="30000" dirty="0">
                        <a:solidFill>
                          <a:srgbClr val="FF0000"/>
                        </a:solidFill>
                      </a:endParaRPr>
                    </a:p>
                  </a:txBody>
                  <a:tcPr/>
                </a:tc>
                <a:tc>
                  <a:txBody>
                    <a:bodyPr/>
                    <a:lstStyle/>
                    <a:p>
                      <a:pPr algn="ctr"/>
                      <a:r>
                        <a:rPr lang="cs-CZ" sz="2400" b="0" kern="1200" dirty="0" smtClean="0">
                          <a:solidFill>
                            <a:srgbClr val="FF0000"/>
                          </a:solidFill>
                          <a:effectLst/>
                          <a:latin typeface="+mn-lt"/>
                          <a:ea typeface="+mn-ea"/>
                          <a:cs typeface="+mn-cs"/>
                        </a:rPr>
                        <a:t>1l = 1 000ml</a:t>
                      </a:r>
                      <a:endParaRPr lang="cs-CZ" sz="2400" b="0" baseline="30000" dirty="0">
                        <a:solidFill>
                          <a:srgbClr val="FF0000"/>
                        </a:solidFill>
                      </a:endParaRPr>
                    </a:p>
                  </a:txBody>
                  <a:tcPr/>
                </a:tc>
              </a:tr>
              <a:tr h="496854">
                <a:tc>
                  <a:txBody>
                    <a:bodyPr/>
                    <a:lstStyle/>
                    <a:p>
                      <a:pPr algn="ctr"/>
                      <a:r>
                        <a:rPr lang="cs-CZ" sz="2400" b="0" kern="1200" dirty="0" smtClean="0">
                          <a:solidFill>
                            <a:srgbClr val="FF0000"/>
                          </a:solidFill>
                          <a:effectLst/>
                          <a:latin typeface="+mn-lt"/>
                          <a:ea typeface="+mn-ea"/>
                          <a:cs typeface="+mn-cs"/>
                        </a:rPr>
                        <a:t>1cl = 0,01l</a:t>
                      </a:r>
                      <a:endParaRPr lang="cs-CZ" sz="2400" b="0" baseline="30000" dirty="0">
                        <a:solidFill>
                          <a:srgbClr val="FF0000"/>
                        </a:solidFill>
                      </a:endParaRPr>
                    </a:p>
                  </a:txBody>
                  <a:tcPr>
                    <a:solidFill>
                      <a:schemeClr val="accent1"/>
                    </a:solidFill>
                  </a:tcPr>
                </a:tc>
                <a:tc>
                  <a:txBody>
                    <a:bodyPr/>
                    <a:lstStyle/>
                    <a:p>
                      <a:pPr algn="ctr"/>
                      <a:r>
                        <a:rPr lang="cs-CZ" sz="2400" b="0" kern="1200" dirty="0" smtClean="0">
                          <a:solidFill>
                            <a:srgbClr val="FF0000"/>
                          </a:solidFill>
                          <a:effectLst/>
                          <a:latin typeface="+mn-lt"/>
                          <a:ea typeface="+mn-ea"/>
                          <a:cs typeface="+mn-cs"/>
                        </a:rPr>
                        <a:t>1l = 100cl</a:t>
                      </a:r>
                      <a:endParaRPr lang="cs-CZ" sz="2400" b="0" baseline="30000" dirty="0">
                        <a:solidFill>
                          <a:srgbClr val="FF0000"/>
                        </a:solidFill>
                      </a:endParaRPr>
                    </a:p>
                  </a:txBody>
                  <a:tcPr>
                    <a:solidFill>
                      <a:schemeClr val="accent1"/>
                    </a:solidFill>
                  </a:tcPr>
                </a:tc>
              </a:tr>
              <a:tr h="496854">
                <a:tc>
                  <a:txBody>
                    <a:bodyPr/>
                    <a:lstStyle/>
                    <a:p>
                      <a:pPr algn="ctr"/>
                      <a:r>
                        <a:rPr lang="cs-CZ" sz="2400" b="0" kern="1200" dirty="0" smtClean="0">
                          <a:solidFill>
                            <a:srgbClr val="FF0000"/>
                          </a:solidFill>
                          <a:effectLst/>
                          <a:latin typeface="+mn-lt"/>
                          <a:ea typeface="+mn-ea"/>
                          <a:cs typeface="+mn-cs"/>
                        </a:rPr>
                        <a:t>1dl = 0,1l</a:t>
                      </a:r>
                      <a:endParaRPr lang="cs-CZ" sz="2400" b="0" baseline="30000" dirty="0">
                        <a:solidFill>
                          <a:srgbClr val="FF0000"/>
                        </a:solidFill>
                      </a:endParaRPr>
                    </a:p>
                  </a:txBody>
                  <a:tcPr>
                    <a:solidFill>
                      <a:schemeClr val="accent1"/>
                    </a:solidFill>
                  </a:tcPr>
                </a:tc>
                <a:tc>
                  <a:txBody>
                    <a:bodyPr/>
                    <a:lstStyle/>
                    <a:p>
                      <a:pPr algn="ctr"/>
                      <a:r>
                        <a:rPr lang="cs-CZ" sz="2400" b="0" kern="1200" dirty="0" smtClean="0">
                          <a:solidFill>
                            <a:srgbClr val="FF0000"/>
                          </a:solidFill>
                          <a:effectLst/>
                          <a:latin typeface="+mn-lt"/>
                          <a:ea typeface="+mn-ea"/>
                          <a:cs typeface="+mn-cs"/>
                        </a:rPr>
                        <a:t>1l = 10dl</a:t>
                      </a:r>
                      <a:endParaRPr lang="cs-CZ" sz="2400" b="0" baseline="30000" dirty="0">
                        <a:solidFill>
                          <a:srgbClr val="FF0000"/>
                        </a:solidFill>
                      </a:endParaRPr>
                    </a:p>
                  </a:txBody>
                  <a:tcPr>
                    <a:solidFill>
                      <a:schemeClr val="accent1"/>
                    </a:solidFill>
                  </a:tcPr>
                </a:tc>
              </a:tr>
              <a:tr h="496854">
                <a:tc>
                  <a:txBody>
                    <a:bodyPr/>
                    <a:lstStyle/>
                    <a:p>
                      <a:pPr algn="ctr"/>
                      <a:r>
                        <a:rPr lang="cs-CZ" sz="2400" b="0" baseline="0" dirty="0" smtClean="0">
                          <a:solidFill>
                            <a:srgbClr val="FF0000"/>
                          </a:solidFill>
                        </a:rPr>
                        <a:t>1hl = 100l</a:t>
                      </a:r>
                      <a:endParaRPr lang="cs-CZ" sz="2400" b="0" baseline="0" dirty="0">
                        <a:solidFill>
                          <a:srgbClr val="FF0000"/>
                        </a:solidFill>
                      </a:endParaRPr>
                    </a:p>
                  </a:txBody>
                  <a:tcPr>
                    <a:solidFill>
                      <a:schemeClr val="accent1"/>
                    </a:solidFill>
                  </a:tcPr>
                </a:tc>
                <a:tc>
                  <a:txBody>
                    <a:bodyPr/>
                    <a:lstStyle/>
                    <a:p>
                      <a:pPr algn="ctr"/>
                      <a:r>
                        <a:rPr lang="cs-CZ" sz="2400" b="0" baseline="0" dirty="0" smtClean="0">
                          <a:solidFill>
                            <a:srgbClr val="FF0000"/>
                          </a:solidFill>
                        </a:rPr>
                        <a:t>1l = 0,01hl</a:t>
                      </a:r>
                      <a:endParaRPr lang="cs-CZ" sz="2400" b="0" baseline="0" dirty="0">
                        <a:solidFill>
                          <a:srgbClr val="FF0000"/>
                        </a:solidFill>
                      </a:endParaRPr>
                    </a:p>
                  </a:txBody>
                  <a:tcPr>
                    <a:solidFill>
                      <a:schemeClr val="accent1"/>
                    </a:solidFill>
                  </a:tcPr>
                </a:tc>
              </a:tr>
            </a:tbl>
          </a:graphicData>
        </a:graphic>
      </p:graphicFrame>
    </p:spTree>
    <p:extLst>
      <p:ext uri="{BB962C8B-B14F-4D97-AF65-F5344CB8AC3E}">
        <p14:creationId xmlns:p14="http://schemas.microsoft.com/office/powerpoint/2010/main" xmlns="" val="3222091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9" end="9"/>
                                            </p:txEl>
                                          </p:spTgt>
                                        </p:tgtEl>
                                        <p:attrNameLst>
                                          <p:attrName>style.visibility</p:attrName>
                                        </p:attrNameLst>
                                      </p:cBhvr>
                                      <p:to>
                                        <p:strVal val="visible"/>
                                      </p:to>
                                    </p:set>
                                    <p:animEffect transition="in" filter="fade">
                                      <p:cBhvr>
                                        <p:cTn id="22"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Line 2"/>
          <p:cNvSpPr>
            <a:spLocks noChangeShapeType="1"/>
          </p:cNvSpPr>
          <p:nvPr/>
        </p:nvSpPr>
        <p:spPr bwMode="auto">
          <a:xfrm flipH="1">
            <a:off x="0" y="1971675"/>
            <a:ext cx="819150"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prstDash val="lgDash"/>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3" name="Line 3"/>
          <p:cNvSpPr>
            <a:spLocks noChangeShapeType="1"/>
          </p:cNvSpPr>
          <p:nvPr/>
        </p:nvSpPr>
        <p:spPr bwMode="auto">
          <a:xfrm>
            <a:off x="771525" y="2120900"/>
            <a:ext cx="7618413"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4" name="Line 4"/>
          <p:cNvSpPr>
            <a:spLocks noChangeShapeType="1"/>
          </p:cNvSpPr>
          <p:nvPr/>
        </p:nvSpPr>
        <p:spPr bwMode="auto">
          <a:xfrm flipH="1">
            <a:off x="9525" y="2111375"/>
            <a:ext cx="819150"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prstDash val="lgDash"/>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5" name="Text Box 5"/>
          <p:cNvSpPr txBox="1">
            <a:spLocks noChangeArrowheads="1"/>
          </p:cNvSpPr>
          <p:nvPr/>
        </p:nvSpPr>
        <p:spPr bwMode="auto">
          <a:xfrm>
            <a:off x="409575" y="502553"/>
            <a:ext cx="5491632" cy="646331"/>
          </a:xfrm>
          <a:prstGeom prst="rect">
            <a:avLst/>
          </a:prstGeom>
          <a:noFill/>
          <a:ln>
            <a:noFill/>
          </a:ln>
          <a:effectLst/>
          <a:extLst>
            <a:ext uri="{909E8E84-426E-40DD-AFC4-6F175D3DCCD1}">
              <a14:hiddenFill xmlns:a14="http://schemas.microsoft.com/office/drawing/2010/main" xmlns="">
                <a:solidFill>
                  <a:srgbClr val="FFFF99"/>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lvl1pPr defTabSz="762000">
              <a:defRPr sz="2400">
                <a:solidFill>
                  <a:schemeClr val="tx1"/>
                </a:solidFill>
                <a:latin typeface="Times New Roman" pitchFamily="18" charset="0"/>
              </a:defRPr>
            </a:lvl1pPr>
            <a:lvl2pPr marL="571500" defTabSz="762000">
              <a:defRPr sz="2400">
                <a:solidFill>
                  <a:schemeClr val="tx1"/>
                </a:solidFill>
                <a:latin typeface="Times New Roman" pitchFamily="18" charset="0"/>
              </a:defRPr>
            </a:lvl2pPr>
            <a:lvl3pPr marL="1143000" defTabSz="762000">
              <a:defRPr sz="2400">
                <a:solidFill>
                  <a:schemeClr val="tx1"/>
                </a:solidFill>
                <a:latin typeface="Times New Roman" pitchFamily="18" charset="0"/>
              </a:defRPr>
            </a:lvl3pPr>
            <a:lvl4pPr marL="1714500" defTabSz="762000">
              <a:defRPr sz="2400">
                <a:solidFill>
                  <a:schemeClr val="tx1"/>
                </a:solidFill>
                <a:latin typeface="Times New Roman" pitchFamily="18" charset="0"/>
              </a:defRPr>
            </a:lvl4pPr>
            <a:lvl5pPr marL="2286000" defTabSz="762000">
              <a:defRPr sz="2400">
                <a:solidFill>
                  <a:schemeClr val="tx1"/>
                </a:solidFill>
                <a:latin typeface="Times New Roman" pitchFamily="18" charset="0"/>
              </a:defRPr>
            </a:lvl5pPr>
            <a:lvl6pPr marL="2743200" defTabSz="762000" eaLnBrk="0" fontAlgn="base" hangingPunct="0">
              <a:spcBef>
                <a:spcPct val="0"/>
              </a:spcBef>
              <a:spcAft>
                <a:spcPct val="0"/>
              </a:spcAft>
              <a:defRPr sz="2400">
                <a:solidFill>
                  <a:schemeClr val="tx1"/>
                </a:solidFill>
                <a:latin typeface="Times New Roman" pitchFamily="18" charset="0"/>
              </a:defRPr>
            </a:lvl6pPr>
            <a:lvl7pPr marL="3200400" defTabSz="762000" eaLnBrk="0" fontAlgn="base" hangingPunct="0">
              <a:spcBef>
                <a:spcPct val="0"/>
              </a:spcBef>
              <a:spcAft>
                <a:spcPct val="0"/>
              </a:spcAft>
              <a:defRPr sz="2400">
                <a:solidFill>
                  <a:schemeClr val="tx1"/>
                </a:solidFill>
                <a:latin typeface="Times New Roman" pitchFamily="18" charset="0"/>
              </a:defRPr>
            </a:lvl7pPr>
            <a:lvl8pPr marL="3657600" defTabSz="762000" eaLnBrk="0" fontAlgn="base" hangingPunct="0">
              <a:spcBef>
                <a:spcPct val="0"/>
              </a:spcBef>
              <a:spcAft>
                <a:spcPct val="0"/>
              </a:spcAft>
              <a:defRPr sz="2400">
                <a:solidFill>
                  <a:schemeClr val="tx1"/>
                </a:solidFill>
                <a:latin typeface="Times New Roman" pitchFamily="18" charset="0"/>
              </a:defRPr>
            </a:lvl8pPr>
            <a:lvl9pPr marL="4114800" defTabSz="762000" eaLnBrk="0" fontAlgn="base" hangingPunct="0">
              <a:spcBef>
                <a:spcPct val="0"/>
              </a:spcBef>
              <a:spcAft>
                <a:spcPct val="0"/>
              </a:spcAft>
              <a:defRPr sz="2400">
                <a:solidFill>
                  <a:schemeClr val="tx1"/>
                </a:solidFill>
                <a:latin typeface="Times New Roman" pitchFamily="18" charset="0"/>
              </a:defRPr>
            </a:lvl9pPr>
          </a:lstStyle>
          <a:p>
            <a:pPr>
              <a:spcAft>
                <a:spcPct val="15000"/>
              </a:spcAft>
            </a:pPr>
            <a:r>
              <a:rPr lang="cs-CZ" sz="3600" dirty="0">
                <a:solidFill>
                  <a:schemeClr val="bg1"/>
                </a:solidFill>
                <a:latin typeface="+mj-lt"/>
              </a:rPr>
              <a:t>Vyzkoušíme si pár převodů</a:t>
            </a:r>
            <a:r>
              <a:rPr lang="cs-CZ" sz="3600" dirty="0">
                <a:solidFill>
                  <a:schemeClr val="bg1"/>
                </a:solidFill>
              </a:rPr>
              <a:t>:</a:t>
            </a:r>
            <a:endParaRPr lang="cs-CZ" sz="3300" b="1" dirty="0">
              <a:solidFill>
                <a:schemeClr val="bg1"/>
              </a:solidFill>
            </a:endParaRPr>
          </a:p>
        </p:txBody>
      </p:sp>
      <p:sp>
        <p:nvSpPr>
          <p:cNvPr id="281606" name="Text Box 6"/>
          <p:cNvSpPr txBox="1">
            <a:spLocks noChangeArrowheads="1"/>
          </p:cNvSpPr>
          <p:nvPr/>
        </p:nvSpPr>
        <p:spPr bwMode="auto">
          <a:xfrm>
            <a:off x="409575" y="1484784"/>
            <a:ext cx="8942387" cy="44935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New Roman" pitchFamily="18" charset="0"/>
              </a:defRPr>
            </a:lvl1pPr>
            <a:lvl2pPr marL="1028700" indent="-457200">
              <a:defRPr sz="2400">
                <a:solidFill>
                  <a:schemeClr val="tx1"/>
                </a:solidFill>
                <a:latin typeface="Times New Roman" pitchFamily="18" charset="0"/>
              </a:defRPr>
            </a:lvl2pPr>
            <a:lvl3pPr marL="1600200" indent="-457200">
              <a:defRPr sz="2400">
                <a:solidFill>
                  <a:schemeClr val="tx1"/>
                </a:solidFill>
                <a:latin typeface="Times New Roman" pitchFamily="18" charset="0"/>
              </a:defRPr>
            </a:lvl3pPr>
            <a:lvl4pPr marL="2171700" indent="-457200">
              <a:defRPr sz="2400">
                <a:solidFill>
                  <a:schemeClr val="tx1"/>
                </a:solidFill>
                <a:latin typeface="Times New Roman" pitchFamily="18" charset="0"/>
              </a:defRPr>
            </a:lvl4pPr>
            <a:lvl5pPr marL="2743200" indent="-457200">
              <a:defRPr sz="2400">
                <a:solidFill>
                  <a:schemeClr val="tx1"/>
                </a:solidFill>
                <a:latin typeface="Times New Roman" pitchFamily="18" charset="0"/>
              </a:defRPr>
            </a:lvl5pPr>
            <a:lvl6pPr marL="3200400" indent="-457200" eaLnBrk="0" fontAlgn="base" hangingPunct="0">
              <a:spcBef>
                <a:spcPct val="0"/>
              </a:spcBef>
              <a:spcAft>
                <a:spcPct val="0"/>
              </a:spcAft>
              <a:defRPr sz="2400">
                <a:solidFill>
                  <a:schemeClr val="tx1"/>
                </a:solidFill>
                <a:latin typeface="Times New Roman" pitchFamily="18" charset="0"/>
              </a:defRPr>
            </a:lvl6pPr>
            <a:lvl7pPr marL="3657600" indent="-457200" eaLnBrk="0" fontAlgn="base" hangingPunct="0">
              <a:spcBef>
                <a:spcPct val="0"/>
              </a:spcBef>
              <a:spcAft>
                <a:spcPct val="0"/>
              </a:spcAft>
              <a:defRPr sz="2400">
                <a:solidFill>
                  <a:schemeClr val="tx1"/>
                </a:solidFill>
                <a:latin typeface="Times New Roman" pitchFamily="18" charset="0"/>
              </a:defRPr>
            </a:lvl7pPr>
            <a:lvl8pPr marL="4114800" indent="-457200" eaLnBrk="0" fontAlgn="base" hangingPunct="0">
              <a:spcBef>
                <a:spcPct val="0"/>
              </a:spcBef>
              <a:spcAft>
                <a:spcPct val="0"/>
              </a:spcAft>
              <a:defRPr sz="2400">
                <a:solidFill>
                  <a:schemeClr val="tx1"/>
                </a:solidFill>
                <a:latin typeface="Times New Roman" pitchFamily="18" charset="0"/>
              </a:defRPr>
            </a:lvl8pPr>
            <a:lvl9pPr marL="4572000" indent="-457200" eaLnBrk="0" fontAlgn="base" hangingPunct="0">
              <a:spcBef>
                <a:spcPct val="0"/>
              </a:spcBef>
              <a:spcAft>
                <a:spcPct val="0"/>
              </a:spcAft>
              <a:defRPr sz="2400">
                <a:solidFill>
                  <a:schemeClr val="tx1"/>
                </a:solidFill>
                <a:latin typeface="Times New Roman" pitchFamily="18" charset="0"/>
              </a:defRPr>
            </a:lvl9pPr>
          </a:lstStyle>
          <a:p>
            <a:pPr marL="0" indent="0"/>
            <a:r>
              <a:rPr lang="cs-CZ" sz="2600" dirty="0">
                <a:solidFill>
                  <a:schemeClr val="tx2"/>
                </a:solidFill>
                <a:latin typeface="+mn-lt"/>
              </a:rPr>
              <a:t>456</a:t>
            </a:r>
            <a:r>
              <a:rPr lang="cs-CZ" sz="2600" dirty="0">
                <a:solidFill>
                  <a:srgbClr val="FF0000"/>
                </a:solidFill>
                <a:latin typeface="+mn-lt"/>
              </a:rPr>
              <a:t>m</a:t>
            </a:r>
            <a:r>
              <a:rPr lang="cs-CZ" sz="2600" baseline="30000" dirty="0">
                <a:solidFill>
                  <a:srgbClr val="FF0000"/>
                </a:solidFill>
                <a:latin typeface="+mn-lt"/>
              </a:rPr>
              <a:t>3</a:t>
            </a:r>
            <a:r>
              <a:rPr lang="cs-CZ" sz="2600" dirty="0">
                <a:solidFill>
                  <a:schemeClr val="tx2"/>
                </a:solidFill>
                <a:latin typeface="+mn-lt"/>
              </a:rPr>
              <a:t> = </a:t>
            </a:r>
            <a:r>
              <a:rPr lang="cs-CZ" sz="2600" dirty="0" smtClean="0">
                <a:solidFill>
                  <a:schemeClr val="tx2"/>
                </a:solidFill>
                <a:latin typeface="+mn-lt"/>
              </a:rPr>
              <a:t>456 000dm</a:t>
            </a:r>
            <a:r>
              <a:rPr lang="cs-CZ" sz="2600" baseline="30000" dirty="0" smtClean="0">
                <a:solidFill>
                  <a:schemeClr val="tx2"/>
                </a:solidFill>
                <a:latin typeface="+mn-lt"/>
              </a:rPr>
              <a:t>3</a:t>
            </a:r>
            <a:r>
              <a:rPr lang="cs-CZ" sz="2600" dirty="0" smtClean="0">
                <a:solidFill>
                  <a:schemeClr val="tx2"/>
                </a:solidFill>
                <a:latin typeface="+mn-lt"/>
              </a:rPr>
              <a:t> </a:t>
            </a:r>
            <a:r>
              <a:rPr lang="cs-CZ" sz="2600" dirty="0">
                <a:solidFill>
                  <a:schemeClr val="tx2"/>
                </a:solidFill>
                <a:latin typeface="+mn-lt"/>
              </a:rPr>
              <a:t>= </a:t>
            </a:r>
            <a:r>
              <a:rPr lang="cs-CZ" sz="2600" dirty="0" smtClean="0">
                <a:solidFill>
                  <a:schemeClr val="tx2"/>
                </a:solidFill>
                <a:latin typeface="+mn-lt"/>
              </a:rPr>
              <a:t>456 000 000</a:t>
            </a:r>
            <a:r>
              <a:rPr lang="cs-CZ" sz="2600" dirty="0" smtClean="0">
                <a:solidFill>
                  <a:srgbClr val="FF0000"/>
                </a:solidFill>
                <a:latin typeface="+mn-lt"/>
              </a:rPr>
              <a:t>cm</a:t>
            </a:r>
            <a:r>
              <a:rPr lang="cs-CZ" sz="2600" baseline="30000" dirty="0" smtClean="0">
                <a:solidFill>
                  <a:srgbClr val="FF0000"/>
                </a:solidFill>
                <a:latin typeface="+mn-lt"/>
              </a:rPr>
              <a:t>3</a:t>
            </a:r>
            <a:r>
              <a:rPr lang="cs-CZ" sz="2600" dirty="0" smtClean="0">
                <a:solidFill>
                  <a:schemeClr val="tx2"/>
                </a:solidFill>
                <a:latin typeface="+mn-lt"/>
              </a:rPr>
              <a:t>  </a:t>
            </a:r>
            <a:endParaRPr lang="cs-CZ" sz="2600" dirty="0">
              <a:solidFill>
                <a:schemeClr val="tx2"/>
              </a:solidFill>
              <a:latin typeface="+mn-lt"/>
            </a:endParaRPr>
          </a:p>
          <a:p>
            <a:pPr marL="0" indent="0"/>
            <a:r>
              <a:rPr lang="cs-CZ" sz="2600" dirty="0" smtClean="0">
                <a:solidFill>
                  <a:schemeClr val="tx2"/>
                </a:solidFill>
                <a:latin typeface="+mn-lt"/>
              </a:rPr>
              <a:t>12</a:t>
            </a:r>
            <a:r>
              <a:rPr lang="cs-CZ" sz="2600" dirty="0" smtClean="0">
                <a:solidFill>
                  <a:srgbClr val="FF0000"/>
                </a:solidFill>
                <a:latin typeface="+mn-lt"/>
              </a:rPr>
              <a:t>l </a:t>
            </a:r>
            <a:r>
              <a:rPr lang="cs-CZ" sz="2600" dirty="0">
                <a:solidFill>
                  <a:schemeClr val="tx2"/>
                </a:solidFill>
                <a:latin typeface="+mn-lt"/>
              </a:rPr>
              <a:t>= 12dm</a:t>
            </a:r>
            <a:r>
              <a:rPr lang="cs-CZ" sz="2600" baseline="30000" dirty="0">
                <a:solidFill>
                  <a:schemeClr val="tx2"/>
                </a:solidFill>
                <a:latin typeface="+mn-lt"/>
              </a:rPr>
              <a:t>3</a:t>
            </a:r>
            <a:r>
              <a:rPr lang="cs-CZ" sz="2600" dirty="0">
                <a:solidFill>
                  <a:schemeClr val="tx2"/>
                </a:solidFill>
                <a:latin typeface="+mn-lt"/>
              </a:rPr>
              <a:t> = </a:t>
            </a:r>
            <a:r>
              <a:rPr lang="cs-CZ" sz="2600" dirty="0" smtClean="0">
                <a:solidFill>
                  <a:schemeClr val="tx2"/>
                </a:solidFill>
                <a:latin typeface="+mn-lt"/>
              </a:rPr>
              <a:t>12 000 </a:t>
            </a:r>
            <a:r>
              <a:rPr lang="cs-CZ" sz="2600" dirty="0" smtClean="0">
                <a:solidFill>
                  <a:srgbClr val="FF0000"/>
                </a:solidFill>
                <a:latin typeface="+mn-lt"/>
              </a:rPr>
              <a:t>cm</a:t>
            </a:r>
            <a:r>
              <a:rPr lang="cs-CZ" sz="2600" baseline="30000" dirty="0" smtClean="0">
                <a:solidFill>
                  <a:srgbClr val="FF0000"/>
                </a:solidFill>
                <a:latin typeface="+mn-lt"/>
              </a:rPr>
              <a:t>3</a:t>
            </a:r>
          </a:p>
          <a:p>
            <a:pPr marL="0" indent="0"/>
            <a:r>
              <a:rPr lang="cs-CZ" sz="2600" dirty="0" smtClean="0">
                <a:solidFill>
                  <a:schemeClr val="tx2"/>
                </a:solidFill>
                <a:latin typeface="+mn-lt"/>
              </a:rPr>
              <a:t>458</a:t>
            </a:r>
            <a:r>
              <a:rPr lang="cs-CZ" sz="2600" dirty="0" smtClean="0">
                <a:solidFill>
                  <a:srgbClr val="FF0000"/>
                </a:solidFill>
                <a:latin typeface="+mn-lt"/>
              </a:rPr>
              <a:t>cm</a:t>
            </a:r>
            <a:r>
              <a:rPr lang="cs-CZ" sz="2600" baseline="30000" dirty="0" smtClean="0">
                <a:solidFill>
                  <a:srgbClr val="FF0000"/>
                </a:solidFill>
                <a:latin typeface="+mn-lt"/>
              </a:rPr>
              <a:t>3</a:t>
            </a:r>
            <a:r>
              <a:rPr lang="cs-CZ" sz="2600" dirty="0" smtClean="0">
                <a:solidFill>
                  <a:schemeClr val="tx2"/>
                </a:solidFill>
                <a:latin typeface="+mn-lt"/>
              </a:rPr>
              <a:t> </a:t>
            </a:r>
            <a:r>
              <a:rPr lang="cs-CZ" sz="2600" dirty="0">
                <a:solidFill>
                  <a:schemeClr val="tx2"/>
                </a:solidFill>
                <a:latin typeface="+mn-lt"/>
              </a:rPr>
              <a:t>= 0,458dm</a:t>
            </a:r>
            <a:r>
              <a:rPr lang="cs-CZ" sz="2600" baseline="30000" dirty="0">
                <a:solidFill>
                  <a:schemeClr val="tx2"/>
                </a:solidFill>
                <a:latin typeface="+mn-lt"/>
              </a:rPr>
              <a:t>3</a:t>
            </a:r>
            <a:r>
              <a:rPr lang="cs-CZ" sz="2600" dirty="0">
                <a:solidFill>
                  <a:schemeClr val="tx2"/>
                </a:solidFill>
                <a:latin typeface="+mn-lt"/>
              </a:rPr>
              <a:t> = 0,458</a:t>
            </a:r>
            <a:r>
              <a:rPr lang="cs-CZ" sz="2600" dirty="0">
                <a:solidFill>
                  <a:srgbClr val="FF0000"/>
                </a:solidFill>
                <a:latin typeface="+mn-lt"/>
              </a:rPr>
              <a:t>l</a:t>
            </a:r>
            <a:r>
              <a:rPr lang="cs-CZ" sz="2600" dirty="0">
                <a:solidFill>
                  <a:schemeClr val="tx2"/>
                </a:solidFill>
                <a:latin typeface="+mn-lt"/>
              </a:rPr>
              <a:t> </a:t>
            </a:r>
            <a:endParaRPr lang="cs-CZ" sz="2600" dirty="0" smtClean="0">
              <a:solidFill>
                <a:schemeClr val="tx2"/>
              </a:solidFill>
              <a:latin typeface="+mn-lt"/>
            </a:endParaRPr>
          </a:p>
          <a:p>
            <a:pPr marL="0" indent="0"/>
            <a:r>
              <a:rPr lang="cs-CZ" sz="2600" dirty="0" smtClean="0">
                <a:solidFill>
                  <a:schemeClr val="tx2"/>
                </a:solidFill>
                <a:latin typeface="+mn-lt"/>
              </a:rPr>
              <a:t>25</a:t>
            </a:r>
            <a:r>
              <a:rPr lang="cs-CZ" sz="2600" dirty="0" smtClean="0">
                <a:solidFill>
                  <a:srgbClr val="FF0000"/>
                </a:solidFill>
                <a:latin typeface="+mn-lt"/>
              </a:rPr>
              <a:t>m</a:t>
            </a:r>
            <a:r>
              <a:rPr lang="cs-CZ" sz="2600" baseline="30000" dirty="0" smtClean="0">
                <a:solidFill>
                  <a:srgbClr val="FF0000"/>
                </a:solidFill>
                <a:latin typeface="+mn-lt"/>
              </a:rPr>
              <a:t>3</a:t>
            </a:r>
            <a:r>
              <a:rPr lang="cs-CZ" sz="2600" dirty="0" smtClean="0">
                <a:solidFill>
                  <a:schemeClr val="tx2"/>
                </a:solidFill>
                <a:latin typeface="+mn-lt"/>
              </a:rPr>
              <a:t> </a:t>
            </a:r>
            <a:r>
              <a:rPr lang="cs-CZ" sz="2600" dirty="0">
                <a:solidFill>
                  <a:schemeClr val="tx2"/>
                </a:solidFill>
                <a:latin typeface="+mn-lt"/>
              </a:rPr>
              <a:t>= </a:t>
            </a:r>
            <a:r>
              <a:rPr lang="cs-CZ" sz="2600" dirty="0" smtClean="0">
                <a:solidFill>
                  <a:schemeClr val="tx2"/>
                </a:solidFill>
                <a:latin typeface="+mn-lt"/>
              </a:rPr>
              <a:t>25 000dm</a:t>
            </a:r>
            <a:r>
              <a:rPr lang="cs-CZ" sz="2600" baseline="30000" dirty="0" smtClean="0">
                <a:solidFill>
                  <a:schemeClr val="tx2"/>
                </a:solidFill>
                <a:latin typeface="+mn-lt"/>
              </a:rPr>
              <a:t>3</a:t>
            </a:r>
            <a:r>
              <a:rPr lang="cs-CZ" sz="2600" dirty="0" smtClean="0">
                <a:solidFill>
                  <a:schemeClr val="tx2"/>
                </a:solidFill>
                <a:latin typeface="+mn-lt"/>
              </a:rPr>
              <a:t> </a:t>
            </a:r>
            <a:r>
              <a:rPr lang="cs-CZ" sz="2600" dirty="0">
                <a:solidFill>
                  <a:schemeClr val="tx2"/>
                </a:solidFill>
                <a:latin typeface="+mn-lt"/>
              </a:rPr>
              <a:t>= </a:t>
            </a:r>
            <a:r>
              <a:rPr lang="cs-CZ" sz="2600" dirty="0" smtClean="0">
                <a:solidFill>
                  <a:schemeClr val="tx2"/>
                </a:solidFill>
                <a:latin typeface="+mn-lt"/>
              </a:rPr>
              <a:t>25 000</a:t>
            </a:r>
            <a:r>
              <a:rPr lang="cs-CZ" sz="2600" dirty="0" smtClean="0">
                <a:solidFill>
                  <a:srgbClr val="FF0000"/>
                </a:solidFill>
                <a:latin typeface="+mn-lt"/>
              </a:rPr>
              <a:t>l</a:t>
            </a:r>
            <a:r>
              <a:rPr lang="cs-CZ" sz="2600" dirty="0" smtClean="0">
                <a:solidFill>
                  <a:schemeClr val="tx2"/>
                </a:solidFill>
                <a:latin typeface="+mn-lt"/>
              </a:rPr>
              <a:t> </a:t>
            </a:r>
          </a:p>
          <a:p>
            <a:pPr marL="0" indent="0"/>
            <a:r>
              <a:rPr lang="cs-CZ" sz="2600" dirty="0" smtClean="0">
                <a:solidFill>
                  <a:schemeClr val="tx2"/>
                </a:solidFill>
                <a:latin typeface="+mn-lt"/>
              </a:rPr>
              <a:t>2 658</a:t>
            </a:r>
            <a:r>
              <a:rPr lang="cs-CZ" sz="2600" dirty="0" smtClean="0">
                <a:solidFill>
                  <a:srgbClr val="FF0000"/>
                </a:solidFill>
                <a:latin typeface="+mn-lt"/>
              </a:rPr>
              <a:t>ml</a:t>
            </a:r>
            <a:r>
              <a:rPr lang="cs-CZ" sz="2600" dirty="0" smtClean="0">
                <a:solidFill>
                  <a:schemeClr val="tx2"/>
                </a:solidFill>
                <a:latin typeface="+mn-lt"/>
              </a:rPr>
              <a:t> </a:t>
            </a:r>
            <a:r>
              <a:rPr lang="cs-CZ" sz="2600" dirty="0">
                <a:solidFill>
                  <a:schemeClr val="tx2"/>
                </a:solidFill>
                <a:latin typeface="+mn-lt"/>
              </a:rPr>
              <a:t>= 2,658l = 2,658</a:t>
            </a:r>
            <a:r>
              <a:rPr lang="cs-CZ" sz="2600" dirty="0">
                <a:solidFill>
                  <a:srgbClr val="FF0000"/>
                </a:solidFill>
                <a:latin typeface="+mn-lt"/>
              </a:rPr>
              <a:t>dm</a:t>
            </a:r>
            <a:r>
              <a:rPr lang="cs-CZ" sz="2600" baseline="30000" dirty="0">
                <a:solidFill>
                  <a:srgbClr val="FF0000"/>
                </a:solidFill>
                <a:latin typeface="+mn-lt"/>
              </a:rPr>
              <a:t>3</a:t>
            </a:r>
            <a:r>
              <a:rPr lang="cs-CZ" sz="2600" dirty="0">
                <a:solidFill>
                  <a:schemeClr val="tx2"/>
                </a:solidFill>
                <a:latin typeface="+mn-lt"/>
              </a:rPr>
              <a:t> </a:t>
            </a:r>
            <a:r>
              <a:rPr lang="cs-CZ" sz="2600" dirty="0" smtClean="0">
                <a:solidFill>
                  <a:schemeClr val="tx2"/>
                </a:solidFill>
                <a:latin typeface="+mn-lt"/>
              </a:rPr>
              <a:t> </a:t>
            </a:r>
          </a:p>
          <a:p>
            <a:pPr marL="0" indent="0"/>
            <a:r>
              <a:rPr lang="cs-CZ" sz="2600" dirty="0" smtClean="0">
                <a:solidFill>
                  <a:schemeClr val="tx2"/>
                </a:solidFill>
                <a:latin typeface="+mn-lt"/>
              </a:rPr>
              <a:t>1 547</a:t>
            </a:r>
            <a:r>
              <a:rPr lang="cs-CZ" sz="2600" dirty="0" smtClean="0">
                <a:solidFill>
                  <a:srgbClr val="FF0000"/>
                </a:solidFill>
                <a:latin typeface="+mn-lt"/>
              </a:rPr>
              <a:t>mm</a:t>
            </a:r>
            <a:r>
              <a:rPr lang="cs-CZ" sz="2600" baseline="30000" dirty="0" smtClean="0">
                <a:solidFill>
                  <a:srgbClr val="FF0000"/>
                </a:solidFill>
                <a:latin typeface="+mn-lt"/>
              </a:rPr>
              <a:t>3</a:t>
            </a:r>
            <a:r>
              <a:rPr lang="cs-CZ" sz="2600" dirty="0" smtClean="0">
                <a:solidFill>
                  <a:schemeClr val="tx2"/>
                </a:solidFill>
                <a:latin typeface="+mn-lt"/>
              </a:rPr>
              <a:t> </a:t>
            </a:r>
            <a:r>
              <a:rPr lang="cs-CZ" sz="2600" dirty="0">
                <a:solidFill>
                  <a:schemeClr val="tx2"/>
                </a:solidFill>
                <a:latin typeface="+mn-lt"/>
              </a:rPr>
              <a:t>= 1,547cm</a:t>
            </a:r>
            <a:r>
              <a:rPr lang="cs-CZ" sz="2600" baseline="30000" dirty="0">
                <a:solidFill>
                  <a:schemeClr val="tx2"/>
                </a:solidFill>
                <a:latin typeface="+mn-lt"/>
              </a:rPr>
              <a:t>3</a:t>
            </a:r>
            <a:r>
              <a:rPr lang="cs-CZ" sz="2600" dirty="0">
                <a:solidFill>
                  <a:schemeClr val="tx2"/>
                </a:solidFill>
                <a:latin typeface="+mn-lt"/>
              </a:rPr>
              <a:t> = </a:t>
            </a:r>
            <a:r>
              <a:rPr lang="cs-CZ" sz="2600" dirty="0" smtClean="0">
                <a:solidFill>
                  <a:schemeClr val="tx2"/>
                </a:solidFill>
                <a:latin typeface="+mn-lt"/>
              </a:rPr>
              <a:t>1,547</a:t>
            </a:r>
            <a:r>
              <a:rPr lang="cs-CZ" sz="2600" dirty="0" smtClean="0">
                <a:solidFill>
                  <a:srgbClr val="FF0000"/>
                </a:solidFill>
                <a:latin typeface="+mn-lt"/>
              </a:rPr>
              <a:t>ml</a:t>
            </a:r>
          </a:p>
          <a:p>
            <a:pPr marL="0" indent="0"/>
            <a:r>
              <a:rPr lang="cs-CZ" sz="2600" dirty="0" smtClean="0">
                <a:solidFill>
                  <a:schemeClr val="tx2"/>
                </a:solidFill>
                <a:latin typeface="+mn-lt"/>
              </a:rPr>
              <a:t>125</a:t>
            </a:r>
            <a:r>
              <a:rPr lang="cs-CZ" sz="2600" dirty="0" smtClean="0">
                <a:solidFill>
                  <a:srgbClr val="FF0000"/>
                </a:solidFill>
                <a:latin typeface="+mn-lt"/>
              </a:rPr>
              <a:t>l</a:t>
            </a:r>
            <a:r>
              <a:rPr lang="cs-CZ" sz="2600" dirty="0" smtClean="0">
                <a:solidFill>
                  <a:schemeClr val="tx2"/>
                </a:solidFill>
                <a:latin typeface="+mn-lt"/>
              </a:rPr>
              <a:t> </a:t>
            </a:r>
            <a:r>
              <a:rPr lang="cs-CZ" sz="2600" dirty="0">
                <a:solidFill>
                  <a:schemeClr val="tx2"/>
                </a:solidFill>
                <a:latin typeface="+mn-lt"/>
              </a:rPr>
              <a:t>= </a:t>
            </a:r>
            <a:r>
              <a:rPr lang="cs-CZ" sz="2600" dirty="0" smtClean="0">
                <a:solidFill>
                  <a:schemeClr val="tx2"/>
                </a:solidFill>
                <a:latin typeface="+mn-lt"/>
              </a:rPr>
              <a:t>1 250</a:t>
            </a:r>
            <a:r>
              <a:rPr lang="cs-CZ" sz="2600" dirty="0" smtClean="0">
                <a:solidFill>
                  <a:srgbClr val="FF0000"/>
                </a:solidFill>
                <a:latin typeface="+mn-lt"/>
              </a:rPr>
              <a:t>dl</a:t>
            </a:r>
            <a:r>
              <a:rPr lang="cs-CZ" sz="2600" dirty="0" smtClean="0">
                <a:solidFill>
                  <a:schemeClr val="tx2"/>
                </a:solidFill>
                <a:latin typeface="+mn-lt"/>
              </a:rPr>
              <a:t> </a:t>
            </a:r>
          </a:p>
          <a:p>
            <a:pPr marL="0" indent="0"/>
            <a:r>
              <a:rPr lang="cs-CZ" sz="2600" dirty="0" smtClean="0">
                <a:solidFill>
                  <a:schemeClr val="tx2"/>
                </a:solidFill>
                <a:latin typeface="+mn-lt"/>
              </a:rPr>
              <a:t>12</a:t>
            </a:r>
            <a:r>
              <a:rPr lang="cs-CZ" sz="2600" dirty="0" smtClean="0">
                <a:solidFill>
                  <a:srgbClr val="FF0000"/>
                </a:solidFill>
                <a:latin typeface="+mn-lt"/>
              </a:rPr>
              <a:t>cl</a:t>
            </a:r>
            <a:r>
              <a:rPr lang="cs-CZ" sz="2600" dirty="0" smtClean="0">
                <a:solidFill>
                  <a:schemeClr val="tx2"/>
                </a:solidFill>
                <a:latin typeface="+mn-lt"/>
              </a:rPr>
              <a:t> </a:t>
            </a:r>
            <a:r>
              <a:rPr lang="cs-CZ" sz="2600" dirty="0">
                <a:solidFill>
                  <a:schemeClr val="tx2"/>
                </a:solidFill>
                <a:latin typeface="+mn-lt"/>
              </a:rPr>
              <a:t>= 120ml = 120</a:t>
            </a:r>
            <a:r>
              <a:rPr lang="cs-CZ" sz="2600" dirty="0">
                <a:solidFill>
                  <a:srgbClr val="FF0000"/>
                </a:solidFill>
                <a:latin typeface="+mn-lt"/>
              </a:rPr>
              <a:t>cm</a:t>
            </a:r>
            <a:r>
              <a:rPr lang="cs-CZ" sz="2600" baseline="30000" dirty="0">
                <a:solidFill>
                  <a:srgbClr val="FF0000"/>
                </a:solidFill>
                <a:latin typeface="+mn-lt"/>
              </a:rPr>
              <a:t>3</a:t>
            </a:r>
            <a:r>
              <a:rPr lang="cs-CZ" sz="2600" dirty="0">
                <a:solidFill>
                  <a:schemeClr val="tx2"/>
                </a:solidFill>
                <a:latin typeface="+mn-lt"/>
              </a:rPr>
              <a:t> </a:t>
            </a:r>
            <a:endParaRPr lang="cs-CZ" sz="2600" dirty="0" smtClean="0">
              <a:solidFill>
                <a:schemeClr val="tx2"/>
              </a:solidFill>
              <a:latin typeface="+mn-lt"/>
            </a:endParaRPr>
          </a:p>
          <a:p>
            <a:pPr marL="0" indent="0"/>
            <a:r>
              <a:rPr lang="cs-CZ" sz="2600" dirty="0" smtClean="0">
                <a:solidFill>
                  <a:schemeClr val="tx2"/>
                </a:solidFill>
                <a:latin typeface="+mn-lt"/>
              </a:rPr>
              <a:t>4</a:t>
            </a:r>
            <a:r>
              <a:rPr lang="cs-CZ" sz="2600" dirty="0" smtClean="0">
                <a:solidFill>
                  <a:srgbClr val="FF0000"/>
                </a:solidFill>
                <a:latin typeface="+mn-lt"/>
              </a:rPr>
              <a:t>hl</a:t>
            </a:r>
            <a:r>
              <a:rPr lang="cs-CZ" sz="2600" dirty="0" smtClean="0">
                <a:solidFill>
                  <a:schemeClr val="tx2"/>
                </a:solidFill>
                <a:latin typeface="+mn-lt"/>
              </a:rPr>
              <a:t> = 400l = 400</a:t>
            </a:r>
            <a:r>
              <a:rPr lang="cs-CZ" sz="2600" dirty="0" smtClean="0">
                <a:solidFill>
                  <a:srgbClr val="FF0000"/>
                </a:solidFill>
                <a:latin typeface="+mn-lt"/>
              </a:rPr>
              <a:t>dm</a:t>
            </a:r>
            <a:r>
              <a:rPr lang="cs-CZ" sz="2600" baseline="30000" dirty="0" smtClean="0">
                <a:solidFill>
                  <a:srgbClr val="FF0000"/>
                </a:solidFill>
                <a:latin typeface="+mn-lt"/>
              </a:rPr>
              <a:t>3</a:t>
            </a:r>
            <a:r>
              <a:rPr lang="cs-CZ" sz="2600" dirty="0" smtClean="0">
                <a:solidFill>
                  <a:schemeClr val="tx2"/>
                </a:solidFill>
                <a:latin typeface="+mn-lt"/>
              </a:rPr>
              <a:t> </a:t>
            </a:r>
          </a:p>
          <a:p>
            <a:pPr marL="0" indent="0"/>
            <a:r>
              <a:rPr lang="cs-CZ" sz="2600" dirty="0" smtClean="0">
                <a:solidFill>
                  <a:schemeClr val="tx2"/>
                </a:solidFill>
                <a:latin typeface="+mn-lt"/>
              </a:rPr>
              <a:t>487</a:t>
            </a:r>
            <a:r>
              <a:rPr lang="cs-CZ" sz="2600" dirty="0" smtClean="0">
                <a:solidFill>
                  <a:srgbClr val="FF0000"/>
                </a:solidFill>
                <a:latin typeface="+mn-lt"/>
              </a:rPr>
              <a:t>dl</a:t>
            </a:r>
            <a:r>
              <a:rPr lang="cs-CZ" sz="2600" dirty="0" smtClean="0">
                <a:solidFill>
                  <a:schemeClr val="tx2"/>
                </a:solidFill>
                <a:latin typeface="+mn-lt"/>
              </a:rPr>
              <a:t> = 48,7l = 48,7dm</a:t>
            </a:r>
            <a:r>
              <a:rPr lang="cs-CZ" sz="2600" baseline="30000" dirty="0" smtClean="0">
                <a:solidFill>
                  <a:schemeClr val="tx2"/>
                </a:solidFill>
                <a:latin typeface="+mn-lt"/>
              </a:rPr>
              <a:t>3</a:t>
            </a:r>
            <a:r>
              <a:rPr lang="cs-CZ" sz="2600" dirty="0" smtClean="0">
                <a:solidFill>
                  <a:schemeClr val="tx2"/>
                </a:solidFill>
                <a:latin typeface="+mn-lt"/>
              </a:rPr>
              <a:t> = 0,0487</a:t>
            </a:r>
            <a:r>
              <a:rPr lang="cs-CZ" sz="2600" dirty="0" smtClean="0">
                <a:solidFill>
                  <a:srgbClr val="FF0000"/>
                </a:solidFill>
                <a:latin typeface="+mn-lt"/>
              </a:rPr>
              <a:t>m</a:t>
            </a:r>
            <a:r>
              <a:rPr lang="cs-CZ" sz="2600" baseline="30000" dirty="0" smtClean="0">
                <a:solidFill>
                  <a:srgbClr val="FF0000"/>
                </a:solidFill>
                <a:latin typeface="+mn-lt"/>
              </a:rPr>
              <a:t>3</a:t>
            </a:r>
            <a:r>
              <a:rPr lang="cs-CZ" sz="2600" dirty="0" smtClean="0">
                <a:solidFill>
                  <a:schemeClr val="tx2"/>
                </a:solidFill>
                <a:latin typeface="+mn-lt"/>
              </a:rPr>
              <a:t> </a:t>
            </a:r>
            <a:endParaRPr lang="cs-CZ" sz="2600" dirty="0">
              <a:latin typeface="+mn-lt"/>
            </a:endParaRPr>
          </a:p>
          <a:p>
            <a:r>
              <a:rPr lang="cs-CZ" sz="2600" dirty="0">
                <a:latin typeface="+mn-lt"/>
              </a:rPr>
              <a:t>   </a:t>
            </a:r>
          </a:p>
        </p:txBody>
      </p:sp>
    </p:spTree>
    <p:extLst>
      <p:ext uri="{BB962C8B-B14F-4D97-AF65-F5344CB8AC3E}">
        <p14:creationId xmlns:p14="http://schemas.microsoft.com/office/powerpoint/2010/main" xmlns="" val="1154371915"/>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81605">
                                            <p:txEl>
                                              <p:pRg st="0" end="0"/>
                                            </p:txEl>
                                          </p:spTgt>
                                        </p:tgtEl>
                                        <p:attrNameLst>
                                          <p:attrName>style.visibility</p:attrName>
                                        </p:attrNameLst>
                                      </p:cBhvr>
                                      <p:to>
                                        <p:strVal val="visible"/>
                                      </p:to>
                                    </p:set>
                                    <p:animEffect transition="in" filter="wipe(left)">
                                      <p:cBhvr>
                                        <p:cTn id="7" dur="2000"/>
                                        <p:tgtEl>
                                          <p:spTgt spid="28160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81606">
                                            <p:txEl>
                                              <p:pRg st="0" end="0"/>
                                            </p:txEl>
                                          </p:spTgt>
                                        </p:tgtEl>
                                        <p:attrNameLst>
                                          <p:attrName>style.visibility</p:attrName>
                                        </p:attrNameLst>
                                      </p:cBhvr>
                                      <p:to>
                                        <p:strVal val="visible"/>
                                      </p:to>
                                    </p:set>
                                    <p:animEffect transition="in" filter="wipe(left)">
                                      <p:cBhvr>
                                        <p:cTn id="12" dur="2000"/>
                                        <p:tgtEl>
                                          <p:spTgt spid="28160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81606">
                                            <p:txEl>
                                              <p:pRg st="1" end="1"/>
                                            </p:txEl>
                                          </p:spTgt>
                                        </p:tgtEl>
                                        <p:attrNameLst>
                                          <p:attrName>style.visibility</p:attrName>
                                        </p:attrNameLst>
                                      </p:cBhvr>
                                      <p:to>
                                        <p:strVal val="visible"/>
                                      </p:to>
                                    </p:set>
                                    <p:animEffect transition="in" filter="wipe(left)">
                                      <p:cBhvr>
                                        <p:cTn id="17" dur="2000"/>
                                        <p:tgtEl>
                                          <p:spTgt spid="28160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81606">
                                            <p:txEl>
                                              <p:pRg st="2" end="2"/>
                                            </p:txEl>
                                          </p:spTgt>
                                        </p:tgtEl>
                                        <p:attrNameLst>
                                          <p:attrName>style.visibility</p:attrName>
                                        </p:attrNameLst>
                                      </p:cBhvr>
                                      <p:to>
                                        <p:strVal val="visible"/>
                                      </p:to>
                                    </p:set>
                                    <p:animEffect transition="in" filter="wipe(left)">
                                      <p:cBhvr>
                                        <p:cTn id="22" dur="2000"/>
                                        <p:tgtEl>
                                          <p:spTgt spid="28160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81606">
                                            <p:txEl>
                                              <p:pRg st="3" end="3"/>
                                            </p:txEl>
                                          </p:spTgt>
                                        </p:tgtEl>
                                        <p:attrNameLst>
                                          <p:attrName>style.visibility</p:attrName>
                                        </p:attrNameLst>
                                      </p:cBhvr>
                                      <p:to>
                                        <p:strVal val="visible"/>
                                      </p:to>
                                    </p:set>
                                    <p:animEffect transition="in" filter="wipe(left)">
                                      <p:cBhvr>
                                        <p:cTn id="27" dur="2000"/>
                                        <p:tgtEl>
                                          <p:spTgt spid="28160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281606">
                                            <p:txEl>
                                              <p:pRg st="4" end="4"/>
                                            </p:txEl>
                                          </p:spTgt>
                                        </p:tgtEl>
                                        <p:attrNameLst>
                                          <p:attrName>style.visibility</p:attrName>
                                        </p:attrNameLst>
                                      </p:cBhvr>
                                      <p:to>
                                        <p:strVal val="visible"/>
                                      </p:to>
                                    </p:set>
                                    <p:animEffect transition="in" filter="wipe(left)">
                                      <p:cBhvr>
                                        <p:cTn id="32" dur="2000"/>
                                        <p:tgtEl>
                                          <p:spTgt spid="28160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81606">
                                            <p:txEl>
                                              <p:pRg st="5" end="5"/>
                                            </p:txEl>
                                          </p:spTgt>
                                        </p:tgtEl>
                                        <p:attrNameLst>
                                          <p:attrName>style.visibility</p:attrName>
                                        </p:attrNameLst>
                                      </p:cBhvr>
                                      <p:to>
                                        <p:strVal val="visible"/>
                                      </p:to>
                                    </p:set>
                                    <p:animEffect transition="in" filter="wipe(left)">
                                      <p:cBhvr>
                                        <p:cTn id="37" dur="2000"/>
                                        <p:tgtEl>
                                          <p:spTgt spid="281606">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281606">
                                            <p:txEl>
                                              <p:pRg st="6" end="6"/>
                                            </p:txEl>
                                          </p:spTgt>
                                        </p:tgtEl>
                                        <p:attrNameLst>
                                          <p:attrName>style.visibility</p:attrName>
                                        </p:attrNameLst>
                                      </p:cBhvr>
                                      <p:to>
                                        <p:strVal val="visible"/>
                                      </p:to>
                                    </p:set>
                                    <p:animEffect transition="in" filter="wipe(left)">
                                      <p:cBhvr>
                                        <p:cTn id="42" dur="2000"/>
                                        <p:tgtEl>
                                          <p:spTgt spid="281606">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281606">
                                            <p:txEl>
                                              <p:pRg st="7" end="7"/>
                                            </p:txEl>
                                          </p:spTgt>
                                        </p:tgtEl>
                                        <p:attrNameLst>
                                          <p:attrName>style.visibility</p:attrName>
                                        </p:attrNameLst>
                                      </p:cBhvr>
                                      <p:to>
                                        <p:strVal val="visible"/>
                                      </p:to>
                                    </p:set>
                                    <p:animEffect transition="in" filter="wipe(left)">
                                      <p:cBhvr>
                                        <p:cTn id="47" dur="2000"/>
                                        <p:tgtEl>
                                          <p:spTgt spid="281606">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281606">
                                            <p:txEl>
                                              <p:pRg st="8" end="8"/>
                                            </p:txEl>
                                          </p:spTgt>
                                        </p:tgtEl>
                                        <p:attrNameLst>
                                          <p:attrName>style.visibility</p:attrName>
                                        </p:attrNameLst>
                                      </p:cBhvr>
                                      <p:to>
                                        <p:strVal val="visible"/>
                                      </p:to>
                                    </p:set>
                                    <p:animEffect transition="in" filter="wipe(left)">
                                      <p:cBhvr>
                                        <p:cTn id="52" dur="2000"/>
                                        <p:tgtEl>
                                          <p:spTgt spid="281606">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8" fill="hold" nodeType="clickEffect">
                                  <p:stCondLst>
                                    <p:cond delay="0"/>
                                  </p:stCondLst>
                                  <p:childTnLst>
                                    <p:set>
                                      <p:cBhvr>
                                        <p:cTn id="56" dur="1" fill="hold">
                                          <p:stCondLst>
                                            <p:cond delay="0"/>
                                          </p:stCondLst>
                                        </p:cTn>
                                        <p:tgtEl>
                                          <p:spTgt spid="281606">
                                            <p:txEl>
                                              <p:pRg st="9" end="9"/>
                                            </p:txEl>
                                          </p:spTgt>
                                        </p:tgtEl>
                                        <p:attrNameLst>
                                          <p:attrName>style.visibility</p:attrName>
                                        </p:attrNameLst>
                                      </p:cBhvr>
                                      <p:to>
                                        <p:strVal val="visible"/>
                                      </p:to>
                                    </p:set>
                                    <p:animEffect transition="in" filter="wipe(left)">
                                      <p:cBhvr>
                                        <p:cTn id="57" dur="2000"/>
                                        <p:tgtEl>
                                          <p:spTgt spid="28160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605" grpId="0" build="allAtOnce"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179512" y="981075"/>
            <a:ext cx="4321051" cy="5447645"/>
          </a:xfrm>
          <a:prstGeom prst="rect">
            <a:avLst/>
          </a:prstGeom>
          <a:noFill/>
          <a:ln w="9525">
            <a:noFill/>
            <a:miter lim="800000"/>
            <a:headEnd/>
            <a:tailEnd/>
          </a:ln>
        </p:spPr>
        <p:txBody>
          <a:bodyPr wrap="square">
            <a:spAutoFit/>
          </a:bodyPr>
          <a:lstStyle/>
          <a:p>
            <a:pPr>
              <a:spcBef>
                <a:spcPct val="50000"/>
              </a:spcBef>
            </a:pPr>
            <a:r>
              <a:rPr lang="cs-CZ" sz="2400" b="1" dirty="0">
                <a:solidFill>
                  <a:srgbClr val="FF0000"/>
                </a:solidFill>
                <a:latin typeface="Times New Roman" pitchFamily="18" charset="0"/>
              </a:rPr>
              <a:t> </a:t>
            </a:r>
            <a:r>
              <a:rPr lang="cs-CZ" sz="2400" b="1" dirty="0">
                <a:solidFill>
                  <a:srgbClr val="FFC000"/>
                </a:solidFill>
              </a:rPr>
              <a:t>1)</a:t>
            </a:r>
            <a:r>
              <a:rPr lang="cs-CZ" sz="2400" dirty="0">
                <a:solidFill>
                  <a:srgbClr val="FFC000"/>
                </a:solidFill>
              </a:rPr>
              <a:t> </a:t>
            </a:r>
            <a:r>
              <a:rPr lang="cs-CZ" sz="2400" dirty="0" smtClean="0">
                <a:solidFill>
                  <a:srgbClr val="FFC000"/>
                </a:solidFill>
              </a:rPr>
              <a:t>12 cm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2)</a:t>
            </a:r>
            <a:r>
              <a:rPr lang="cs-CZ" sz="2400" dirty="0">
                <a:solidFill>
                  <a:srgbClr val="FFC000"/>
                </a:solidFill>
              </a:rPr>
              <a:t> </a:t>
            </a:r>
            <a:r>
              <a:rPr lang="cs-CZ" sz="2400" dirty="0" smtClean="0">
                <a:solidFill>
                  <a:srgbClr val="FFC000"/>
                </a:solidFill>
              </a:rPr>
              <a:t>0,35 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3)</a:t>
            </a:r>
            <a:r>
              <a:rPr lang="cs-CZ" sz="2400" dirty="0">
                <a:solidFill>
                  <a:srgbClr val="FFC000"/>
                </a:solidFill>
              </a:rPr>
              <a:t> </a:t>
            </a:r>
            <a:r>
              <a:rPr lang="cs-CZ" sz="2400" dirty="0" smtClean="0">
                <a:solidFill>
                  <a:srgbClr val="FFC000"/>
                </a:solidFill>
              </a:rPr>
              <a:t>2,8 dm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4)</a:t>
            </a:r>
            <a:r>
              <a:rPr lang="cs-CZ" sz="2400" dirty="0">
                <a:solidFill>
                  <a:srgbClr val="FFC000"/>
                </a:solidFill>
              </a:rPr>
              <a:t> </a:t>
            </a:r>
            <a:r>
              <a:rPr lang="cs-CZ" sz="2400" dirty="0" smtClean="0">
                <a:solidFill>
                  <a:srgbClr val="FFC000"/>
                </a:solidFill>
              </a:rPr>
              <a:t>7 l </a:t>
            </a:r>
            <a:r>
              <a:rPr lang="cs-CZ" sz="2400" dirty="0">
                <a:solidFill>
                  <a:srgbClr val="FFC000"/>
                </a:solidFill>
              </a:rPr>
              <a:t>=	</a:t>
            </a:r>
            <a:r>
              <a:rPr lang="cs-CZ" sz="2400" dirty="0" smtClean="0">
                <a:solidFill>
                  <a:srgbClr val="FFC000"/>
                </a:solidFill>
              </a:rPr>
              <a:t>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5)</a:t>
            </a:r>
            <a:r>
              <a:rPr lang="cs-CZ" sz="2400" dirty="0">
                <a:solidFill>
                  <a:srgbClr val="FFC000"/>
                </a:solidFill>
              </a:rPr>
              <a:t> </a:t>
            </a:r>
            <a:r>
              <a:rPr lang="cs-CZ" sz="2400" dirty="0" smtClean="0">
                <a:solidFill>
                  <a:srgbClr val="FFC000"/>
                </a:solidFill>
              </a:rPr>
              <a:t>0,63 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6)</a:t>
            </a:r>
            <a:r>
              <a:rPr lang="cs-CZ" sz="2400" dirty="0">
                <a:solidFill>
                  <a:srgbClr val="FFC000"/>
                </a:solidFill>
              </a:rPr>
              <a:t> </a:t>
            </a:r>
            <a:r>
              <a:rPr lang="cs-CZ" sz="2400" dirty="0" smtClean="0">
                <a:solidFill>
                  <a:srgbClr val="FFC000"/>
                </a:solidFill>
              </a:rPr>
              <a:t>4,7 ml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7)</a:t>
            </a:r>
            <a:r>
              <a:rPr lang="cs-CZ" sz="2400" dirty="0">
                <a:solidFill>
                  <a:srgbClr val="FFC000"/>
                </a:solidFill>
              </a:rPr>
              <a:t> </a:t>
            </a:r>
            <a:r>
              <a:rPr lang="cs-CZ" sz="2400" dirty="0" smtClean="0">
                <a:solidFill>
                  <a:srgbClr val="FFC000"/>
                </a:solidFill>
              </a:rPr>
              <a:t>0,456 dl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8)</a:t>
            </a:r>
            <a:r>
              <a:rPr lang="cs-CZ" sz="2400" dirty="0">
                <a:solidFill>
                  <a:srgbClr val="FFC000"/>
                </a:solidFill>
              </a:rPr>
              <a:t> </a:t>
            </a:r>
            <a:r>
              <a:rPr lang="cs-CZ" sz="2400" dirty="0" smtClean="0">
                <a:solidFill>
                  <a:srgbClr val="FFC000"/>
                </a:solidFill>
              </a:rPr>
              <a:t>0,015 cm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9)</a:t>
            </a:r>
            <a:r>
              <a:rPr lang="cs-CZ" sz="2400" dirty="0">
                <a:solidFill>
                  <a:srgbClr val="FFC000"/>
                </a:solidFill>
              </a:rPr>
              <a:t> </a:t>
            </a:r>
            <a:r>
              <a:rPr lang="cs-CZ" sz="2400" dirty="0" smtClean="0">
                <a:solidFill>
                  <a:srgbClr val="FFC000"/>
                </a:solidFill>
              </a:rPr>
              <a:t>1,2 cl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10)</a:t>
            </a:r>
            <a:r>
              <a:rPr lang="cs-CZ" sz="2400" dirty="0">
                <a:solidFill>
                  <a:srgbClr val="FFC000"/>
                </a:solidFill>
              </a:rPr>
              <a:t> </a:t>
            </a:r>
            <a:r>
              <a:rPr lang="cs-CZ" sz="2400" dirty="0" smtClean="0">
                <a:solidFill>
                  <a:srgbClr val="FFC000"/>
                </a:solidFill>
              </a:rPr>
              <a:t>0,49 dm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mm</a:t>
            </a:r>
            <a:r>
              <a:rPr lang="cs-CZ" sz="2400" baseline="30000" dirty="0" smtClean="0">
                <a:solidFill>
                  <a:srgbClr val="FFC000"/>
                </a:solidFill>
              </a:rPr>
              <a:t>3</a:t>
            </a:r>
            <a:endParaRPr lang="cs-CZ" sz="2400" baseline="30000" dirty="0">
              <a:solidFill>
                <a:srgbClr val="FFC000"/>
              </a:solidFill>
            </a:endParaRPr>
          </a:p>
        </p:txBody>
      </p:sp>
      <p:sp>
        <p:nvSpPr>
          <p:cNvPr id="61443" name="Text Box 3"/>
          <p:cNvSpPr txBox="1">
            <a:spLocks noChangeArrowheads="1"/>
          </p:cNvSpPr>
          <p:nvPr/>
        </p:nvSpPr>
        <p:spPr bwMode="auto">
          <a:xfrm>
            <a:off x="1905000" y="971550"/>
            <a:ext cx="1981200" cy="457200"/>
          </a:xfrm>
          <a:prstGeom prst="rect">
            <a:avLst/>
          </a:prstGeom>
          <a:noFill/>
          <a:ln w="9525">
            <a:noFill/>
            <a:miter lim="800000"/>
            <a:headEnd/>
            <a:tailEnd/>
          </a:ln>
        </p:spPr>
        <p:txBody>
          <a:bodyPr>
            <a:spAutoFit/>
          </a:bodyPr>
          <a:lstStyle/>
          <a:p>
            <a:pPr algn="ctr">
              <a:spcBef>
                <a:spcPct val="50000"/>
              </a:spcBef>
            </a:pPr>
            <a:r>
              <a:rPr lang="cs-CZ" sz="2400" dirty="0" smtClean="0"/>
              <a:t>12 000</a:t>
            </a:r>
            <a:endParaRPr lang="cs-CZ" sz="2400" dirty="0"/>
          </a:p>
        </p:txBody>
      </p:sp>
      <p:sp>
        <p:nvSpPr>
          <p:cNvPr id="61444" name="Text Box 4"/>
          <p:cNvSpPr txBox="1">
            <a:spLocks noChangeArrowheads="1"/>
          </p:cNvSpPr>
          <p:nvPr/>
        </p:nvSpPr>
        <p:spPr bwMode="auto">
          <a:xfrm>
            <a:off x="1781175" y="1532845"/>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350 000 000</a:t>
            </a:r>
            <a:endParaRPr lang="cs-CZ" sz="2400" dirty="0"/>
          </a:p>
        </p:txBody>
      </p:sp>
      <p:sp>
        <p:nvSpPr>
          <p:cNvPr id="61445" name="Text Box 5"/>
          <p:cNvSpPr txBox="1">
            <a:spLocks noChangeArrowheads="1"/>
          </p:cNvSpPr>
          <p:nvPr/>
        </p:nvSpPr>
        <p:spPr bwMode="auto">
          <a:xfrm>
            <a:off x="1928813" y="2071688"/>
            <a:ext cx="1828800" cy="457200"/>
          </a:xfrm>
          <a:prstGeom prst="rect">
            <a:avLst/>
          </a:prstGeom>
          <a:noFill/>
          <a:ln w="9525">
            <a:noFill/>
            <a:miter lim="800000"/>
            <a:headEnd/>
            <a:tailEnd/>
          </a:ln>
        </p:spPr>
        <p:txBody>
          <a:bodyPr>
            <a:spAutoFit/>
          </a:bodyPr>
          <a:lstStyle/>
          <a:p>
            <a:pPr algn="ctr">
              <a:spcBef>
                <a:spcPct val="50000"/>
              </a:spcBef>
            </a:pPr>
            <a:r>
              <a:rPr lang="cs-CZ" sz="2400" dirty="0" smtClean="0"/>
              <a:t>2 800 000</a:t>
            </a:r>
            <a:endParaRPr lang="cs-CZ" sz="2400" dirty="0"/>
          </a:p>
        </p:txBody>
      </p:sp>
      <p:sp>
        <p:nvSpPr>
          <p:cNvPr id="61446" name="Text Box 6"/>
          <p:cNvSpPr txBox="1">
            <a:spLocks noChangeArrowheads="1"/>
          </p:cNvSpPr>
          <p:nvPr/>
        </p:nvSpPr>
        <p:spPr bwMode="auto">
          <a:xfrm>
            <a:off x="1881188" y="2614613"/>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7 000 000</a:t>
            </a:r>
            <a:endParaRPr lang="cs-CZ" sz="2400" dirty="0"/>
          </a:p>
        </p:txBody>
      </p:sp>
      <p:sp>
        <p:nvSpPr>
          <p:cNvPr id="61447" name="Text Box 7"/>
          <p:cNvSpPr txBox="1">
            <a:spLocks noChangeArrowheads="1"/>
          </p:cNvSpPr>
          <p:nvPr/>
        </p:nvSpPr>
        <p:spPr bwMode="auto">
          <a:xfrm>
            <a:off x="1781175" y="3186113"/>
            <a:ext cx="1779090" cy="457200"/>
          </a:xfrm>
          <a:prstGeom prst="rect">
            <a:avLst/>
          </a:prstGeom>
          <a:noFill/>
          <a:ln w="9525">
            <a:noFill/>
            <a:miter lim="800000"/>
            <a:headEnd/>
            <a:tailEnd/>
          </a:ln>
        </p:spPr>
        <p:txBody>
          <a:bodyPr wrap="square">
            <a:spAutoFit/>
          </a:bodyPr>
          <a:lstStyle/>
          <a:p>
            <a:pPr algn="ctr">
              <a:spcBef>
                <a:spcPct val="50000"/>
              </a:spcBef>
            </a:pPr>
            <a:r>
              <a:rPr lang="cs-CZ" sz="2300" dirty="0" smtClean="0"/>
              <a:t>630 000 000</a:t>
            </a:r>
            <a:endParaRPr lang="cs-CZ" sz="2300" dirty="0"/>
          </a:p>
        </p:txBody>
      </p:sp>
      <p:sp>
        <p:nvSpPr>
          <p:cNvPr id="61448" name="Text Box 8"/>
          <p:cNvSpPr txBox="1">
            <a:spLocks noChangeArrowheads="1"/>
          </p:cNvSpPr>
          <p:nvPr/>
        </p:nvSpPr>
        <p:spPr bwMode="auto">
          <a:xfrm>
            <a:off x="1881188" y="3714750"/>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4 700</a:t>
            </a:r>
            <a:endParaRPr lang="cs-CZ" sz="2400" dirty="0"/>
          </a:p>
        </p:txBody>
      </p:sp>
      <p:sp>
        <p:nvSpPr>
          <p:cNvPr id="61449" name="Text Box 9"/>
          <p:cNvSpPr txBox="1">
            <a:spLocks noChangeArrowheads="1"/>
          </p:cNvSpPr>
          <p:nvPr/>
        </p:nvSpPr>
        <p:spPr bwMode="auto">
          <a:xfrm>
            <a:off x="1876425" y="4257675"/>
            <a:ext cx="1981200" cy="457200"/>
          </a:xfrm>
          <a:prstGeom prst="rect">
            <a:avLst/>
          </a:prstGeom>
          <a:noFill/>
          <a:ln w="9525">
            <a:noFill/>
            <a:miter lim="800000"/>
            <a:headEnd/>
            <a:tailEnd/>
          </a:ln>
        </p:spPr>
        <p:txBody>
          <a:bodyPr>
            <a:spAutoFit/>
          </a:bodyPr>
          <a:lstStyle/>
          <a:p>
            <a:pPr algn="ctr">
              <a:spcBef>
                <a:spcPct val="50000"/>
              </a:spcBef>
            </a:pPr>
            <a:r>
              <a:rPr lang="cs-CZ" sz="2400" dirty="0" smtClean="0"/>
              <a:t>45 600</a:t>
            </a:r>
            <a:endParaRPr lang="cs-CZ" sz="2400" dirty="0"/>
          </a:p>
        </p:txBody>
      </p:sp>
      <p:sp>
        <p:nvSpPr>
          <p:cNvPr id="61450" name="Text Box 10"/>
          <p:cNvSpPr txBox="1">
            <a:spLocks noChangeArrowheads="1"/>
          </p:cNvSpPr>
          <p:nvPr/>
        </p:nvSpPr>
        <p:spPr bwMode="auto">
          <a:xfrm>
            <a:off x="1714500" y="4829175"/>
            <a:ext cx="2362200" cy="457200"/>
          </a:xfrm>
          <a:prstGeom prst="rect">
            <a:avLst/>
          </a:prstGeom>
          <a:noFill/>
          <a:ln w="9525">
            <a:noFill/>
            <a:miter lim="800000"/>
            <a:headEnd/>
            <a:tailEnd/>
          </a:ln>
        </p:spPr>
        <p:txBody>
          <a:bodyPr>
            <a:spAutoFit/>
          </a:bodyPr>
          <a:lstStyle/>
          <a:p>
            <a:pPr algn="ctr">
              <a:spcBef>
                <a:spcPct val="50000"/>
              </a:spcBef>
            </a:pPr>
            <a:r>
              <a:rPr lang="cs-CZ" sz="2400" dirty="0" smtClean="0"/>
              <a:t>15</a:t>
            </a:r>
            <a:endParaRPr lang="cs-CZ" sz="2400" dirty="0"/>
          </a:p>
        </p:txBody>
      </p:sp>
      <p:sp>
        <p:nvSpPr>
          <p:cNvPr id="61451" name="Text Box 11"/>
          <p:cNvSpPr txBox="1">
            <a:spLocks noChangeArrowheads="1"/>
          </p:cNvSpPr>
          <p:nvPr/>
        </p:nvSpPr>
        <p:spPr bwMode="auto">
          <a:xfrm>
            <a:off x="1781175" y="5357813"/>
            <a:ext cx="2362200" cy="457200"/>
          </a:xfrm>
          <a:prstGeom prst="rect">
            <a:avLst/>
          </a:prstGeom>
          <a:noFill/>
          <a:ln w="9525">
            <a:noFill/>
            <a:miter lim="800000"/>
            <a:headEnd/>
            <a:tailEnd/>
          </a:ln>
        </p:spPr>
        <p:txBody>
          <a:bodyPr>
            <a:spAutoFit/>
          </a:bodyPr>
          <a:lstStyle/>
          <a:p>
            <a:pPr algn="ctr">
              <a:spcBef>
                <a:spcPct val="50000"/>
              </a:spcBef>
            </a:pPr>
            <a:r>
              <a:rPr lang="cs-CZ" sz="2400" dirty="0" smtClean="0"/>
              <a:t>12 000</a:t>
            </a:r>
            <a:endParaRPr lang="cs-CZ" sz="2400" dirty="0"/>
          </a:p>
        </p:txBody>
      </p:sp>
      <p:sp>
        <p:nvSpPr>
          <p:cNvPr id="61452" name="Text Box 12"/>
          <p:cNvSpPr txBox="1">
            <a:spLocks noChangeArrowheads="1"/>
          </p:cNvSpPr>
          <p:nvPr/>
        </p:nvSpPr>
        <p:spPr bwMode="auto">
          <a:xfrm>
            <a:off x="2115217" y="5909635"/>
            <a:ext cx="1685258" cy="457200"/>
          </a:xfrm>
          <a:prstGeom prst="rect">
            <a:avLst/>
          </a:prstGeom>
          <a:noFill/>
          <a:ln w="9525">
            <a:noFill/>
            <a:miter lim="800000"/>
            <a:headEnd/>
            <a:tailEnd/>
          </a:ln>
        </p:spPr>
        <p:txBody>
          <a:bodyPr wrap="square">
            <a:spAutoFit/>
          </a:bodyPr>
          <a:lstStyle/>
          <a:p>
            <a:pPr algn="ctr">
              <a:spcBef>
                <a:spcPct val="50000"/>
              </a:spcBef>
            </a:pPr>
            <a:r>
              <a:rPr lang="cs-CZ" sz="2400" dirty="0" smtClean="0"/>
              <a:t>490 000</a:t>
            </a:r>
            <a:endParaRPr lang="cs-CZ" sz="2400" dirty="0"/>
          </a:p>
        </p:txBody>
      </p:sp>
      <p:sp>
        <p:nvSpPr>
          <p:cNvPr id="61453" name="Text Box 13"/>
          <p:cNvSpPr txBox="1">
            <a:spLocks noChangeArrowheads="1"/>
          </p:cNvSpPr>
          <p:nvPr/>
        </p:nvSpPr>
        <p:spPr bwMode="auto">
          <a:xfrm>
            <a:off x="4644008" y="981075"/>
            <a:ext cx="4320605" cy="5447645"/>
          </a:xfrm>
          <a:prstGeom prst="rect">
            <a:avLst/>
          </a:prstGeom>
          <a:noFill/>
          <a:ln w="9525">
            <a:noFill/>
            <a:miter lim="800000"/>
            <a:headEnd/>
            <a:tailEnd/>
          </a:ln>
        </p:spPr>
        <p:txBody>
          <a:bodyPr wrap="square">
            <a:spAutoFit/>
          </a:bodyPr>
          <a:lstStyle/>
          <a:p>
            <a:pPr>
              <a:spcBef>
                <a:spcPct val="50000"/>
              </a:spcBef>
            </a:pPr>
            <a:r>
              <a:rPr lang="cs-CZ" sz="2400" b="1" dirty="0">
                <a:solidFill>
                  <a:srgbClr val="FF0000"/>
                </a:solidFill>
                <a:latin typeface="Times New Roman" pitchFamily="18" charset="0"/>
              </a:rPr>
              <a:t> </a:t>
            </a:r>
            <a:r>
              <a:rPr lang="cs-CZ" sz="2400" b="1" dirty="0">
                <a:solidFill>
                  <a:srgbClr val="FFC000"/>
                </a:solidFill>
              </a:rPr>
              <a:t>1)</a:t>
            </a:r>
            <a:r>
              <a:rPr lang="cs-CZ" sz="2400" dirty="0">
                <a:solidFill>
                  <a:srgbClr val="FFC000"/>
                </a:solidFill>
              </a:rPr>
              <a:t> </a:t>
            </a:r>
            <a:r>
              <a:rPr lang="cs-CZ" sz="2400" dirty="0" smtClean="0">
                <a:solidFill>
                  <a:srgbClr val="FFC000"/>
                </a:solidFill>
              </a:rPr>
              <a:t> 2 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2)</a:t>
            </a:r>
            <a:r>
              <a:rPr lang="cs-CZ" sz="2400" dirty="0">
                <a:solidFill>
                  <a:srgbClr val="FFC000"/>
                </a:solidFill>
              </a:rPr>
              <a:t> </a:t>
            </a:r>
            <a:r>
              <a:rPr lang="cs-CZ" sz="2400" dirty="0" smtClean="0">
                <a:solidFill>
                  <a:srgbClr val="FFC000"/>
                </a:solidFill>
              </a:rPr>
              <a:t>36 mm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3)</a:t>
            </a:r>
            <a:r>
              <a:rPr lang="cs-CZ" sz="2400" dirty="0">
                <a:solidFill>
                  <a:srgbClr val="FFC000"/>
                </a:solidFill>
              </a:rPr>
              <a:t> </a:t>
            </a:r>
            <a:r>
              <a:rPr lang="cs-CZ" sz="2400" dirty="0" smtClean="0">
                <a:solidFill>
                  <a:srgbClr val="FFC000"/>
                </a:solidFill>
              </a:rPr>
              <a:t>126 ml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4)</a:t>
            </a:r>
            <a:r>
              <a:rPr lang="cs-CZ" sz="2400" dirty="0">
                <a:solidFill>
                  <a:srgbClr val="FFC000"/>
                </a:solidFill>
              </a:rPr>
              <a:t> </a:t>
            </a:r>
            <a:r>
              <a:rPr lang="cs-CZ" sz="2400" dirty="0" smtClean="0">
                <a:solidFill>
                  <a:srgbClr val="FFC000"/>
                </a:solidFill>
              </a:rPr>
              <a:t> 3,4 dm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5)</a:t>
            </a:r>
            <a:r>
              <a:rPr lang="cs-CZ" sz="2400" dirty="0">
                <a:solidFill>
                  <a:srgbClr val="FFC000"/>
                </a:solidFill>
              </a:rPr>
              <a:t> </a:t>
            </a:r>
            <a:r>
              <a:rPr lang="cs-CZ" sz="2400" dirty="0" smtClean="0">
                <a:solidFill>
                  <a:srgbClr val="FFC000"/>
                </a:solidFill>
              </a:rPr>
              <a:t>4 cl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6)</a:t>
            </a:r>
            <a:r>
              <a:rPr lang="cs-CZ" sz="2400" dirty="0">
                <a:solidFill>
                  <a:srgbClr val="FFC000"/>
                </a:solidFill>
              </a:rPr>
              <a:t> </a:t>
            </a:r>
            <a:r>
              <a:rPr lang="cs-CZ" sz="2400" dirty="0" smtClean="0">
                <a:solidFill>
                  <a:srgbClr val="FFC000"/>
                </a:solidFill>
              </a:rPr>
              <a:t>7,6 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7)</a:t>
            </a:r>
            <a:r>
              <a:rPr lang="cs-CZ" sz="2400" dirty="0">
                <a:solidFill>
                  <a:srgbClr val="FFC000"/>
                </a:solidFill>
              </a:rPr>
              <a:t> </a:t>
            </a:r>
            <a:r>
              <a:rPr lang="cs-CZ" sz="2400" dirty="0" smtClean="0">
                <a:solidFill>
                  <a:srgbClr val="FFC000"/>
                </a:solidFill>
              </a:rPr>
              <a:t>0,6 dl =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8)</a:t>
            </a:r>
            <a:r>
              <a:rPr lang="cs-CZ" sz="2400" dirty="0">
                <a:solidFill>
                  <a:srgbClr val="FFC000"/>
                </a:solidFill>
              </a:rPr>
              <a:t> </a:t>
            </a:r>
            <a:r>
              <a:rPr lang="cs-CZ" sz="2400" dirty="0" smtClean="0">
                <a:solidFill>
                  <a:srgbClr val="FFC000"/>
                </a:solidFill>
              </a:rPr>
              <a:t>12 l =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a:t>
            </a:r>
            <a:r>
              <a:rPr lang="cs-CZ" sz="2400" b="1" dirty="0" smtClean="0">
                <a:solidFill>
                  <a:srgbClr val="FFC000"/>
                </a:solidFill>
              </a:rPr>
              <a:t>9) </a:t>
            </a:r>
            <a:r>
              <a:rPr lang="cs-CZ" sz="2400" dirty="0" smtClean="0">
                <a:solidFill>
                  <a:srgbClr val="FFC000"/>
                </a:solidFill>
              </a:rPr>
              <a:t>2564mm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10)</a:t>
            </a:r>
            <a:r>
              <a:rPr lang="cs-CZ" sz="2400" dirty="0">
                <a:solidFill>
                  <a:srgbClr val="FFC000"/>
                </a:solidFill>
              </a:rPr>
              <a:t> </a:t>
            </a:r>
            <a:r>
              <a:rPr lang="cs-CZ" sz="2400" dirty="0" smtClean="0">
                <a:solidFill>
                  <a:srgbClr val="FFC000"/>
                </a:solidFill>
              </a:rPr>
              <a:t>0,4572 hl </a:t>
            </a:r>
            <a:r>
              <a:rPr lang="cs-CZ" sz="2400" dirty="0">
                <a:solidFill>
                  <a:srgbClr val="FFC000"/>
                </a:solidFill>
              </a:rPr>
              <a:t>=		    </a:t>
            </a:r>
            <a:r>
              <a:rPr lang="cs-CZ" sz="2400" dirty="0" smtClean="0">
                <a:solidFill>
                  <a:srgbClr val="FFC000"/>
                </a:solidFill>
              </a:rPr>
              <a:t>   cm</a:t>
            </a:r>
            <a:r>
              <a:rPr lang="cs-CZ" sz="2400" baseline="30000" dirty="0" smtClean="0">
                <a:solidFill>
                  <a:srgbClr val="FFC000"/>
                </a:solidFill>
              </a:rPr>
              <a:t>3</a:t>
            </a:r>
            <a:endParaRPr lang="cs-CZ" sz="2400" baseline="30000" dirty="0">
              <a:solidFill>
                <a:srgbClr val="FFC000"/>
              </a:solidFill>
            </a:endParaRPr>
          </a:p>
        </p:txBody>
      </p:sp>
      <p:sp>
        <p:nvSpPr>
          <p:cNvPr id="61454" name="Text Box 14"/>
          <p:cNvSpPr txBox="1">
            <a:spLocks noChangeArrowheads="1"/>
          </p:cNvSpPr>
          <p:nvPr/>
        </p:nvSpPr>
        <p:spPr bwMode="auto">
          <a:xfrm>
            <a:off x="6228184" y="981075"/>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2 000 000</a:t>
            </a:r>
            <a:endParaRPr lang="cs-CZ" sz="2400" dirty="0"/>
          </a:p>
        </p:txBody>
      </p:sp>
      <p:sp>
        <p:nvSpPr>
          <p:cNvPr id="61455" name="Text Box 15"/>
          <p:cNvSpPr txBox="1">
            <a:spLocks noChangeArrowheads="1"/>
          </p:cNvSpPr>
          <p:nvPr/>
        </p:nvSpPr>
        <p:spPr bwMode="auto">
          <a:xfrm>
            <a:off x="6376988" y="1557338"/>
            <a:ext cx="1981200" cy="457200"/>
          </a:xfrm>
          <a:prstGeom prst="rect">
            <a:avLst/>
          </a:prstGeom>
          <a:noFill/>
          <a:ln w="9525">
            <a:noFill/>
            <a:miter lim="800000"/>
            <a:headEnd/>
            <a:tailEnd/>
          </a:ln>
        </p:spPr>
        <p:txBody>
          <a:bodyPr>
            <a:spAutoFit/>
          </a:bodyPr>
          <a:lstStyle/>
          <a:p>
            <a:pPr algn="ctr">
              <a:spcBef>
                <a:spcPct val="50000"/>
              </a:spcBef>
            </a:pPr>
            <a:r>
              <a:rPr lang="cs-CZ" sz="2400" dirty="0" smtClean="0"/>
              <a:t>0,036</a:t>
            </a:r>
            <a:endParaRPr lang="cs-CZ" sz="2400" dirty="0"/>
          </a:p>
        </p:txBody>
      </p:sp>
      <p:sp>
        <p:nvSpPr>
          <p:cNvPr id="61456" name="Text Box 16"/>
          <p:cNvSpPr txBox="1">
            <a:spLocks noChangeArrowheads="1"/>
          </p:cNvSpPr>
          <p:nvPr/>
        </p:nvSpPr>
        <p:spPr bwMode="auto">
          <a:xfrm>
            <a:off x="6453188" y="2114550"/>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126</a:t>
            </a:r>
            <a:endParaRPr lang="cs-CZ" sz="2400" dirty="0"/>
          </a:p>
        </p:txBody>
      </p:sp>
      <p:sp>
        <p:nvSpPr>
          <p:cNvPr id="61457" name="Text Box 17"/>
          <p:cNvSpPr txBox="1">
            <a:spLocks noChangeArrowheads="1"/>
          </p:cNvSpPr>
          <p:nvPr/>
        </p:nvSpPr>
        <p:spPr bwMode="auto">
          <a:xfrm>
            <a:off x="6372225" y="2636838"/>
            <a:ext cx="1981200" cy="457200"/>
          </a:xfrm>
          <a:prstGeom prst="rect">
            <a:avLst/>
          </a:prstGeom>
          <a:noFill/>
          <a:ln w="9525">
            <a:noFill/>
            <a:miter lim="800000"/>
            <a:headEnd/>
            <a:tailEnd/>
          </a:ln>
        </p:spPr>
        <p:txBody>
          <a:bodyPr>
            <a:spAutoFit/>
          </a:bodyPr>
          <a:lstStyle/>
          <a:p>
            <a:pPr algn="ctr">
              <a:spcBef>
                <a:spcPct val="50000"/>
              </a:spcBef>
            </a:pPr>
            <a:r>
              <a:rPr lang="cs-CZ" sz="2400" dirty="0" smtClean="0"/>
              <a:t>3 400</a:t>
            </a:r>
            <a:endParaRPr lang="cs-CZ" sz="2400" dirty="0"/>
          </a:p>
        </p:txBody>
      </p:sp>
      <p:sp>
        <p:nvSpPr>
          <p:cNvPr id="61458" name="Text Box 18"/>
          <p:cNvSpPr txBox="1">
            <a:spLocks noChangeArrowheads="1"/>
          </p:cNvSpPr>
          <p:nvPr/>
        </p:nvSpPr>
        <p:spPr bwMode="auto">
          <a:xfrm>
            <a:off x="6524625" y="3186113"/>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40</a:t>
            </a:r>
            <a:endParaRPr lang="cs-CZ" sz="2400" dirty="0"/>
          </a:p>
        </p:txBody>
      </p:sp>
      <p:sp>
        <p:nvSpPr>
          <p:cNvPr id="61459" name="Text Box 19"/>
          <p:cNvSpPr txBox="1">
            <a:spLocks noChangeArrowheads="1"/>
          </p:cNvSpPr>
          <p:nvPr/>
        </p:nvSpPr>
        <p:spPr bwMode="auto">
          <a:xfrm>
            <a:off x="6228184" y="3704897"/>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7 600 000</a:t>
            </a:r>
            <a:endParaRPr lang="cs-CZ" sz="2400" dirty="0"/>
          </a:p>
        </p:txBody>
      </p:sp>
      <p:sp>
        <p:nvSpPr>
          <p:cNvPr id="61460" name="Text Box 20"/>
          <p:cNvSpPr txBox="1">
            <a:spLocks noChangeArrowheads="1"/>
          </p:cNvSpPr>
          <p:nvPr/>
        </p:nvSpPr>
        <p:spPr bwMode="auto">
          <a:xfrm>
            <a:off x="6786563" y="4286250"/>
            <a:ext cx="1828800" cy="457200"/>
          </a:xfrm>
          <a:prstGeom prst="rect">
            <a:avLst/>
          </a:prstGeom>
          <a:noFill/>
          <a:ln w="9525">
            <a:noFill/>
            <a:miter lim="800000"/>
            <a:headEnd/>
            <a:tailEnd/>
          </a:ln>
        </p:spPr>
        <p:txBody>
          <a:bodyPr>
            <a:spAutoFit/>
          </a:bodyPr>
          <a:lstStyle/>
          <a:p>
            <a:pPr algn="ctr">
              <a:spcBef>
                <a:spcPct val="50000"/>
              </a:spcBef>
            </a:pPr>
            <a:r>
              <a:rPr lang="cs-CZ" sz="2400" dirty="0" smtClean="0"/>
              <a:t>60</a:t>
            </a:r>
            <a:endParaRPr lang="cs-CZ" sz="2400" dirty="0"/>
          </a:p>
        </p:txBody>
      </p:sp>
      <p:sp>
        <p:nvSpPr>
          <p:cNvPr id="61461" name="Text Box 21"/>
          <p:cNvSpPr txBox="1">
            <a:spLocks noChangeArrowheads="1"/>
          </p:cNvSpPr>
          <p:nvPr/>
        </p:nvSpPr>
        <p:spPr bwMode="auto">
          <a:xfrm>
            <a:off x="6312412" y="4829175"/>
            <a:ext cx="1981200" cy="457200"/>
          </a:xfrm>
          <a:prstGeom prst="rect">
            <a:avLst/>
          </a:prstGeom>
          <a:noFill/>
          <a:ln w="9525">
            <a:noFill/>
            <a:miter lim="800000"/>
            <a:headEnd/>
            <a:tailEnd/>
          </a:ln>
        </p:spPr>
        <p:txBody>
          <a:bodyPr>
            <a:spAutoFit/>
          </a:bodyPr>
          <a:lstStyle/>
          <a:p>
            <a:pPr algn="ctr">
              <a:spcBef>
                <a:spcPct val="50000"/>
              </a:spcBef>
            </a:pPr>
            <a:r>
              <a:rPr lang="cs-CZ" sz="2400" dirty="0" smtClean="0">
                <a:latin typeface="Times New Roman" pitchFamily="18" charset="0"/>
              </a:rPr>
              <a:t>   </a:t>
            </a:r>
            <a:r>
              <a:rPr lang="cs-CZ" sz="2400" dirty="0" smtClean="0"/>
              <a:t>12 000</a:t>
            </a:r>
            <a:endParaRPr lang="cs-CZ" sz="2400" dirty="0"/>
          </a:p>
        </p:txBody>
      </p:sp>
      <p:sp>
        <p:nvSpPr>
          <p:cNvPr id="61462" name="Text Box 22"/>
          <p:cNvSpPr txBox="1">
            <a:spLocks noChangeArrowheads="1"/>
          </p:cNvSpPr>
          <p:nvPr/>
        </p:nvSpPr>
        <p:spPr bwMode="auto">
          <a:xfrm>
            <a:off x="6479042" y="5373688"/>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2,564</a:t>
            </a:r>
            <a:endParaRPr lang="cs-CZ" sz="2400" dirty="0"/>
          </a:p>
        </p:txBody>
      </p:sp>
      <p:sp>
        <p:nvSpPr>
          <p:cNvPr id="61463" name="Text Box 23"/>
          <p:cNvSpPr txBox="1">
            <a:spLocks noChangeArrowheads="1"/>
          </p:cNvSpPr>
          <p:nvPr/>
        </p:nvSpPr>
        <p:spPr bwMode="auto">
          <a:xfrm>
            <a:off x="6410325" y="5929313"/>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45 720</a:t>
            </a:r>
            <a:endParaRPr lang="cs-CZ" sz="2400" dirty="0"/>
          </a:p>
        </p:txBody>
      </p:sp>
      <p:sp>
        <p:nvSpPr>
          <p:cNvPr id="5144" name="Text Box 24"/>
          <p:cNvSpPr txBox="1">
            <a:spLocks noChangeArrowheads="1"/>
          </p:cNvSpPr>
          <p:nvPr/>
        </p:nvSpPr>
        <p:spPr bwMode="auto">
          <a:xfrm>
            <a:off x="395287" y="152400"/>
            <a:ext cx="3889375" cy="579438"/>
          </a:xfrm>
          <a:prstGeom prst="rect">
            <a:avLst/>
          </a:prstGeom>
          <a:noFill/>
          <a:ln w="9525">
            <a:noFill/>
            <a:miter lim="800000"/>
            <a:headEnd/>
            <a:tailEnd/>
          </a:ln>
        </p:spPr>
        <p:txBody>
          <a:bodyPr wrap="square">
            <a:spAutoFit/>
          </a:bodyPr>
          <a:lstStyle/>
          <a:p>
            <a:pPr>
              <a:spcBef>
                <a:spcPct val="50000"/>
              </a:spcBef>
            </a:pPr>
            <a:r>
              <a:rPr lang="cs-CZ" sz="3200" b="1" dirty="0" smtClean="0">
                <a:solidFill>
                  <a:srgbClr val="FFC000"/>
                </a:solidFill>
              </a:rPr>
              <a:t>a) převeďte na mm</a:t>
            </a:r>
            <a:r>
              <a:rPr lang="cs-CZ" sz="3200" b="1" baseline="30000" dirty="0" smtClean="0">
                <a:solidFill>
                  <a:srgbClr val="FFC000"/>
                </a:solidFill>
              </a:rPr>
              <a:t>3</a:t>
            </a:r>
            <a:endParaRPr lang="cs-CZ" sz="3200" b="1" baseline="30000" dirty="0">
              <a:solidFill>
                <a:srgbClr val="FFC000"/>
              </a:solidFill>
            </a:endParaRPr>
          </a:p>
        </p:txBody>
      </p:sp>
      <p:sp>
        <p:nvSpPr>
          <p:cNvPr id="5145" name="Text Box 25"/>
          <p:cNvSpPr txBox="1">
            <a:spLocks noChangeArrowheads="1"/>
          </p:cNvSpPr>
          <p:nvPr/>
        </p:nvSpPr>
        <p:spPr bwMode="auto">
          <a:xfrm>
            <a:off x="5076825" y="152400"/>
            <a:ext cx="3887788" cy="579438"/>
          </a:xfrm>
          <a:prstGeom prst="rect">
            <a:avLst/>
          </a:prstGeom>
          <a:noFill/>
          <a:ln w="9525">
            <a:noFill/>
            <a:miter lim="800000"/>
            <a:headEnd/>
            <a:tailEnd/>
          </a:ln>
        </p:spPr>
        <p:txBody>
          <a:bodyPr wrap="square">
            <a:spAutoFit/>
          </a:bodyPr>
          <a:lstStyle/>
          <a:p>
            <a:pPr>
              <a:spcBef>
                <a:spcPct val="50000"/>
              </a:spcBef>
            </a:pPr>
            <a:r>
              <a:rPr lang="cs-CZ" sz="3200" b="1" dirty="0" smtClean="0">
                <a:solidFill>
                  <a:srgbClr val="FFC000"/>
                </a:solidFill>
                <a:latin typeface="Times New Roman" pitchFamily="18" charset="0"/>
              </a:rPr>
              <a:t>b) </a:t>
            </a:r>
            <a:r>
              <a:rPr lang="cs-CZ" sz="3200" b="1" dirty="0" smtClean="0">
                <a:solidFill>
                  <a:srgbClr val="FFC000"/>
                </a:solidFill>
              </a:rPr>
              <a:t>převeďte</a:t>
            </a:r>
            <a:r>
              <a:rPr lang="cs-CZ" sz="3200" b="1" dirty="0" smtClean="0">
                <a:solidFill>
                  <a:srgbClr val="FFC000"/>
                </a:solidFill>
                <a:latin typeface="Times New Roman" pitchFamily="18" charset="0"/>
              </a:rPr>
              <a:t> na cm</a:t>
            </a:r>
            <a:r>
              <a:rPr lang="cs-CZ" sz="3200" b="1" baseline="30000" dirty="0" smtClean="0">
                <a:solidFill>
                  <a:srgbClr val="FFC000"/>
                </a:solidFill>
                <a:latin typeface="Times New Roman" pitchFamily="18" charset="0"/>
              </a:rPr>
              <a:t>3</a:t>
            </a:r>
            <a:endParaRPr lang="cs-CZ" sz="3200" b="1" baseline="30000" dirty="0">
              <a:solidFill>
                <a:srgbClr val="FFC000"/>
              </a:solidFill>
              <a:latin typeface="Times New Roman" pitchFamily="18" charset="0"/>
            </a:endParaRPr>
          </a:p>
        </p:txBody>
      </p:sp>
      <p:sp>
        <p:nvSpPr>
          <p:cNvPr id="5146" name="Rectangle 27"/>
          <p:cNvSpPr>
            <a:spLocks noChangeArrowheads="1"/>
          </p:cNvSpPr>
          <p:nvPr/>
        </p:nvSpPr>
        <p:spPr bwMode="auto">
          <a:xfrm>
            <a:off x="4500563" y="333375"/>
            <a:ext cx="53975" cy="5975945"/>
          </a:xfrm>
          <a:prstGeom prst="rect">
            <a:avLst/>
          </a:prstGeom>
          <a:solidFill>
            <a:srgbClr val="FFC000"/>
          </a:solidFill>
          <a:ln w="9525">
            <a:solidFill>
              <a:schemeClr val="tx1"/>
            </a:solidFill>
            <a:miter lim="800000"/>
            <a:headEnd/>
            <a:tailEnd/>
          </a:ln>
        </p:spPr>
        <p:txBody>
          <a:bodyPr wrap="none" anchor="ctr"/>
          <a:lstStyle/>
          <a:p>
            <a:endParaRPr lang="cs-CZ"/>
          </a:p>
        </p:txBody>
      </p:sp>
    </p:spTree>
    <p:extLst>
      <p:ext uri="{BB962C8B-B14F-4D97-AF65-F5344CB8AC3E}">
        <p14:creationId xmlns:p14="http://schemas.microsoft.com/office/powerpoint/2010/main" xmlns="" val="321879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42"/>
                                        </p:tgtEl>
                                        <p:attrNameLst>
                                          <p:attrName>style.visibility</p:attrName>
                                        </p:attrNameLst>
                                      </p:cBhvr>
                                      <p:to>
                                        <p:strVal val="visible"/>
                                      </p:to>
                                    </p:set>
                                    <p:anim calcmode="lin" valueType="num">
                                      <p:cBhvr additive="base">
                                        <p:cTn id="7" dur="500" fill="hold"/>
                                        <p:tgtEl>
                                          <p:spTgt spid="61442"/>
                                        </p:tgtEl>
                                        <p:attrNameLst>
                                          <p:attrName>ppt_x</p:attrName>
                                        </p:attrNameLst>
                                      </p:cBhvr>
                                      <p:tavLst>
                                        <p:tav tm="0">
                                          <p:val>
                                            <p:strVal val="0-#ppt_w/2"/>
                                          </p:val>
                                        </p:tav>
                                        <p:tav tm="100000">
                                          <p:val>
                                            <p:strVal val="#ppt_x"/>
                                          </p:val>
                                        </p:tav>
                                      </p:tavLst>
                                    </p:anim>
                                    <p:anim calcmode="lin" valueType="num">
                                      <p:cBhvr additive="base">
                                        <p:cTn id="8" dur="500" fill="hold"/>
                                        <p:tgtEl>
                                          <p:spTgt spid="614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53"/>
                                        </p:tgtEl>
                                        <p:attrNameLst>
                                          <p:attrName>style.visibility</p:attrName>
                                        </p:attrNameLst>
                                      </p:cBhvr>
                                      <p:to>
                                        <p:strVal val="visible"/>
                                      </p:to>
                                    </p:set>
                                    <p:anim calcmode="lin" valueType="num">
                                      <p:cBhvr additive="base">
                                        <p:cTn id="13" dur="500" fill="hold"/>
                                        <p:tgtEl>
                                          <p:spTgt spid="61453"/>
                                        </p:tgtEl>
                                        <p:attrNameLst>
                                          <p:attrName>ppt_x</p:attrName>
                                        </p:attrNameLst>
                                      </p:cBhvr>
                                      <p:tavLst>
                                        <p:tav tm="0">
                                          <p:val>
                                            <p:strVal val="0-#ppt_w/2"/>
                                          </p:val>
                                        </p:tav>
                                        <p:tav tm="100000">
                                          <p:val>
                                            <p:strVal val="#ppt_x"/>
                                          </p:val>
                                        </p:tav>
                                      </p:tavLst>
                                    </p:anim>
                                    <p:anim calcmode="lin" valueType="num">
                                      <p:cBhvr additive="base">
                                        <p:cTn id="14" dur="500" fill="hold"/>
                                        <p:tgtEl>
                                          <p:spTgt spid="6145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43"/>
                                        </p:tgtEl>
                                        <p:attrNameLst>
                                          <p:attrName>style.visibility</p:attrName>
                                        </p:attrNameLst>
                                      </p:cBhvr>
                                      <p:to>
                                        <p:strVal val="visible"/>
                                      </p:to>
                                    </p:set>
                                    <p:anim calcmode="lin" valueType="num">
                                      <p:cBhvr additive="base">
                                        <p:cTn id="19" dur="500" fill="hold"/>
                                        <p:tgtEl>
                                          <p:spTgt spid="61443"/>
                                        </p:tgtEl>
                                        <p:attrNameLst>
                                          <p:attrName>ppt_x</p:attrName>
                                        </p:attrNameLst>
                                      </p:cBhvr>
                                      <p:tavLst>
                                        <p:tav tm="0">
                                          <p:val>
                                            <p:strVal val="0-#ppt_w/2"/>
                                          </p:val>
                                        </p:tav>
                                        <p:tav tm="100000">
                                          <p:val>
                                            <p:strVal val="#ppt_x"/>
                                          </p:val>
                                        </p:tav>
                                      </p:tavLst>
                                    </p:anim>
                                    <p:anim calcmode="lin" valueType="num">
                                      <p:cBhvr additive="base">
                                        <p:cTn id="20" dur="500" fill="hold"/>
                                        <p:tgtEl>
                                          <p:spTgt spid="6144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54"/>
                                        </p:tgtEl>
                                        <p:attrNameLst>
                                          <p:attrName>style.visibility</p:attrName>
                                        </p:attrNameLst>
                                      </p:cBhvr>
                                      <p:to>
                                        <p:strVal val="visible"/>
                                      </p:to>
                                    </p:set>
                                    <p:anim calcmode="lin" valueType="num">
                                      <p:cBhvr additive="base">
                                        <p:cTn id="25" dur="500" fill="hold"/>
                                        <p:tgtEl>
                                          <p:spTgt spid="61454"/>
                                        </p:tgtEl>
                                        <p:attrNameLst>
                                          <p:attrName>ppt_x</p:attrName>
                                        </p:attrNameLst>
                                      </p:cBhvr>
                                      <p:tavLst>
                                        <p:tav tm="0">
                                          <p:val>
                                            <p:strVal val="0-#ppt_w/2"/>
                                          </p:val>
                                        </p:tav>
                                        <p:tav tm="100000">
                                          <p:val>
                                            <p:strVal val="#ppt_x"/>
                                          </p:val>
                                        </p:tav>
                                      </p:tavLst>
                                    </p:anim>
                                    <p:anim calcmode="lin" valueType="num">
                                      <p:cBhvr additive="base">
                                        <p:cTn id="26" dur="500" fill="hold"/>
                                        <p:tgtEl>
                                          <p:spTgt spid="6145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44"/>
                                        </p:tgtEl>
                                        <p:attrNameLst>
                                          <p:attrName>style.visibility</p:attrName>
                                        </p:attrNameLst>
                                      </p:cBhvr>
                                      <p:to>
                                        <p:strVal val="visible"/>
                                      </p:to>
                                    </p:set>
                                    <p:anim calcmode="lin" valueType="num">
                                      <p:cBhvr additive="base">
                                        <p:cTn id="31" dur="500" fill="hold"/>
                                        <p:tgtEl>
                                          <p:spTgt spid="61444"/>
                                        </p:tgtEl>
                                        <p:attrNameLst>
                                          <p:attrName>ppt_x</p:attrName>
                                        </p:attrNameLst>
                                      </p:cBhvr>
                                      <p:tavLst>
                                        <p:tav tm="0">
                                          <p:val>
                                            <p:strVal val="0-#ppt_w/2"/>
                                          </p:val>
                                        </p:tav>
                                        <p:tav tm="100000">
                                          <p:val>
                                            <p:strVal val="#ppt_x"/>
                                          </p:val>
                                        </p:tav>
                                      </p:tavLst>
                                    </p:anim>
                                    <p:anim calcmode="lin" valueType="num">
                                      <p:cBhvr additive="base">
                                        <p:cTn id="32" dur="500" fill="hold"/>
                                        <p:tgtEl>
                                          <p:spTgt spid="61444"/>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55"/>
                                        </p:tgtEl>
                                        <p:attrNameLst>
                                          <p:attrName>style.visibility</p:attrName>
                                        </p:attrNameLst>
                                      </p:cBhvr>
                                      <p:to>
                                        <p:strVal val="visible"/>
                                      </p:to>
                                    </p:set>
                                    <p:anim calcmode="lin" valueType="num">
                                      <p:cBhvr additive="base">
                                        <p:cTn id="37" dur="500" fill="hold"/>
                                        <p:tgtEl>
                                          <p:spTgt spid="61455"/>
                                        </p:tgtEl>
                                        <p:attrNameLst>
                                          <p:attrName>ppt_x</p:attrName>
                                        </p:attrNameLst>
                                      </p:cBhvr>
                                      <p:tavLst>
                                        <p:tav tm="0">
                                          <p:val>
                                            <p:strVal val="0-#ppt_w/2"/>
                                          </p:val>
                                        </p:tav>
                                        <p:tav tm="100000">
                                          <p:val>
                                            <p:strVal val="#ppt_x"/>
                                          </p:val>
                                        </p:tav>
                                      </p:tavLst>
                                    </p:anim>
                                    <p:anim calcmode="lin" valueType="num">
                                      <p:cBhvr additive="base">
                                        <p:cTn id="38" dur="500" fill="hold"/>
                                        <p:tgtEl>
                                          <p:spTgt spid="61455"/>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1445"/>
                                        </p:tgtEl>
                                        <p:attrNameLst>
                                          <p:attrName>style.visibility</p:attrName>
                                        </p:attrNameLst>
                                      </p:cBhvr>
                                      <p:to>
                                        <p:strVal val="visible"/>
                                      </p:to>
                                    </p:set>
                                    <p:anim calcmode="lin" valueType="num">
                                      <p:cBhvr additive="base">
                                        <p:cTn id="43" dur="500" fill="hold"/>
                                        <p:tgtEl>
                                          <p:spTgt spid="61445"/>
                                        </p:tgtEl>
                                        <p:attrNameLst>
                                          <p:attrName>ppt_x</p:attrName>
                                        </p:attrNameLst>
                                      </p:cBhvr>
                                      <p:tavLst>
                                        <p:tav tm="0">
                                          <p:val>
                                            <p:strVal val="0-#ppt_w/2"/>
                                          </p:val>
                                        </p:tav>
                                        <p:tav tm="100000">
                                          <p:val>
                                            <p:strVal val="#ppt_x"/>
                                          </p:val>
                                        </p:tav>
                                      </p:tavLst>
                                    </p:anim>
                                    <p:anim calcmode="lin" valueType="num">
                                      <p:cBhvr additive="base">
                                        <p:cTn id="44" dur="500" fill="hold"/>
                                        <p:tgtEl>
                                          <p:spTgt spid="61445"/>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1456"/>
                                        </p:tgtEl>
                                        <p:attrNameLst>
                                          <p:attrName>style.visibility</p:attrName>
                                        </p:attrNameLst>
                                      </p:cBhvr>
                                      <p:to>
                                        <p:strVal val="visible"/>
                                      </p:to>
                                    </p:set>
                                    <p:anim calcmode="lin" valueType="num">
                                      <p:cBhvr additive="base">
                                        <p:cTn id="49" dur="500" fill="hold"/>
                                        <p:tgtEl>
                                          <p:spTgt spid="61456"/>
                                        </p:tgtEl>
                                        <p:attrNameLst>
                                          <p:attrName>ppt_x</p:attrName>
                                        </p:attrNameLst>
                                      </p:cBhvr>
                                      <p:tavLst>
                                        <p:tav tm="0">
                                          <p:val>
                                            <p:strVal val="0-#ppt_w/2"/>
                                          </p:val>
                                        </p:tav>
                                        <p:tav tm="100000">
                                          <p:val>
                                            <p:strVal val="#ppt_x"/>
                                          </p:val>
                                        </p:tav>
                                      </p:tavLst>
                                    </p:anim>
                                    <p:anim calcmode="lin" valueType="num">
                                      <p:cBhvr additive="base">
                                        <p:cTn id="50" dur="500" fill="hold"/>
                                        <p:tgtEl>
                                          <p:spTgt spid="61456"/>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61446"/>
                                        </p:tgtEl>
                                        <p:attrNameLst>
                                          <p:attrName>style.visibility</p:attrName>
                                        </p:attrNameLst>
                                      </p:cBhvr>
                                      <p:to>
                                        <p:strVal val="visible"/>
                                      </p:to>
                                    </p:set>
                                    <p:anim calcmode="lin" valueType="num">
                                      <p:cBhvr additive="base">
                                        <p:cTn id="55" dur="500" fill="hold"/>
                                        <p:tgtEl>
                                          <p:spTgt spid="61446"/>
                                        </p:tgtEl>
                                        <p:attrNameLst>
                                          <p:attrName>ppt_x</p:attrName>
                                        </p:attrNameLst>
                                      </p:cBhvr>
                                      <p:tavLst>
                                        <p:tav tm="0">
                                          <p:val>
                                            <p:strVal val="0-#ppt_w/2"/>
                                          </p:val>
                                        </p:tav>
                                        <p:tav tm="100000">
                                          <p:val>
                                            <p:strVal val="#ppt_x"/>
                                          </p:val>
                                        </p:tav>
                                      </p:tavLst>
                                    </p:anim>
                                    <p:anim calcmode="lin" valueType="num">
                                      <p:cBhvr additive="base">
                                        <p:cTn id="56" dur="500" fill="hold"/>
                                        <p:tgtEl>
                                          <p:spTgt spid="61446"/>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61457"/>
                                        </p:tgtEl>
                                        <p:attrNameLst>
                                          <p:attrName>style.visibility</p:attrName>
                                        </p:attrNameLst>
                                      </p:cBhvr>
                                      <p:to>
                                        <p:strVal val="visible"/>
                                      </p:to>
                                    </p:set>
                                    <p:anim calcmode="lin" valueType="num">
                                      <p:cBhvr additive="base">
                                        <p:cTn id="61" dur="500" fill="hold"/>
                                        <p:tgtEl>
                                          <p:spTgt spid="61457"/>
                                        </p:tgtEl>
                                        <p:attrNameLst>
                                          <p:attrName>ppt_x</p:attrName>
                                        </p:attrNameLst>
                                      </p:cBhvr>
                                      <p:tavLst>
                                        <p:tav tm="0">
                                          <p:val>
                                            <p:strVal val="0-#ppt_w/2"/>
                                          </p:val>
                                        </p:tav>
                                        <p:tav tm="100000">
                                          <p:val>
                                            <p:strVal val="#ppt_x"/>
                                          </p:val>
                                        </p:tav>
                                      </p:tavLst>
                                    </p:anim>
                                    <p:anim calcmode="lin" valueType="num">
                                      <p:cBhvr additive="base">
                                        <p:cTn id="62" dur="500" fill="hold"/>
                                        <p:tgtEl>
                                          <p:spTgt spid="61457"/>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61447"/>
                                        </p:tgtEl>
                                        <p:attrNameLst>
                                          <p:attrName>style.visibility</p:attrName>
                                        </p:attrNameLst>
                                      </p:cBhvr>
                                      <p:to>
                                        <p:strVal val="visible"/>
                                      </p:to>
                                    </p:set>
                                    <p:anim calcmode="lin" valueType="num">
                                      <p:cBhvr additive="base">
                                        <p:cTn id="67" dur="500" fill="hold"/>
                                        <p:tgtEl>
                                          <p:spTgt spid="61447"/>
                                        </p:tgtEl>
                                        <p:attrNameLst>
                                          <p:attrName>ppt_x</p:attrName>
                                        </p:attrNameLst>
                                      </p:cBhvr>
                                      <p:tavLst>
                                        <p:tav tm="0">
                                          <p:val>
                                            <p:strVal val="0-#ppt_w/2"/>
                                          </p:val>
                                        </p:tav>
                                        <p:tav tm="100000">
                                          <p:val>
                                            <p:strVal val="#ppt_x"/>
                                          </p:val>
                                        </p:tav>
                                      </p:tavLst>
                                    </p:anim>
                                    <p:anim calcmode="lin" valueType="num">
                                      <p:cBhvr additive="base">
                                        <p:cTn id="68" dur="500" fill="hold"/>
                                        <p:tgtEl>
                                          <p:spTgt spid="61447"/>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61458"/>
                                        </p:tgtEl>
                                        <p:attrNameLst>
                                          <p:attrName>style.visibility</p:attrName>
                                        </p:attrNameLst>
                                      </p:cBhvr>
                                      <p:to>
                                        <p:strVal val="visible"/>
                                      </p:to>
                                    </p:set>
                                    <p:anim calcmode="lin" valueType="num">
                                      <p:cBhvr additive="base">
                                        <p:cTn id="73" dur="500" fill="hold"/>
                                        <p:tgtEl>
                                          <p:spTgt spid="61458"/>
                                        </p:tgtEl>
                                        <p:attrNameLst>
                                          <p:attrName>ppt_x</p:attrName>
                                        </p:attrNameLst>
                                      </p:cBhvr>
                                      <p:tavLst>
                                        <p:tav tm="0">
                                          <p:val>
                                            <p:strVal val="0-#ppt_w/2"/>
                                          </p:val>
                                        </p:tav>
                                        <p:tav tm="100000">
                                          <p:val>
                                            <p:strVal val="#ppt_x"/>
                                          </p:val>
                                        </p:tav>
                                      </p:tavLst>
                                    </p:anim>
                                    <p:anim calcmode="lin" valueType="num">
                                      <p:cBhvr additive="base">
                                        <p:cTn id="74" dur="500" fill="hold"/>
                                        <p:tgtEl>
                                          <p:spTgt spid="61458"/>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61448"/>
                                        </p:tgtEl>
                                        <p:attrNameLst>
                                          <p:attrName>style.visibility</p:attrName>
                                        </p:attrNameLst>
                                      </p:cBhvr>
                                      <p:to>
                                        <p:strVal val="visible"/>
                                      </p:to>
                                    </p:set>
                                    <p:anim calcmode="lin" valueType="num">
                                      <p:cBhvr additive="base">
                                        <p:cTn id="79" dur="500" fill="hold"/>
                                        <p:tgtEl>
                                          <p:spTgt spid="61448"/>
                                        </p:tgtEl>
                                        <p:attrNameLst>
                                          <p:attrName>ppt_x</p:attrName>
                                        </p:attrNameLst>
                                      </p:cBhvr>
                                      <p:tavLst>
                                        <p:tav tm="0">
                                          <p:val>
                                            <p:strVal val="0-#ppt_w/2"/>
                                          </p:val>
                                        </p:tav>
                                        <p:tav tm="100000">
                                          <p:val>
                                            <p:strVal val="#ppt_x"/>
                                          </p:val>
                                        </p:tav>
                                      </p:tavLst>
                                    </p:anim>
                                    <p:anim calcmode="lin" valueType="num">
                                      <p:cBhvr additive="base">
                                        <p:cTn id="80" dur="500" fill="hold"/>
                                        <p:tgtEl>
                                          <p:spTgt spid="61448"/>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61459"/>
                                        </p:tgtEl>
                                        <p:attrNameLst>
                                          <p:attrName>style.visibility</p:attrName>
                                        </p:attrNameLst>
                                      </p:cBhvr>
                                      <p:to>
                                        <p:strVal val="visible"/>
                                      </p:to>
                                    </p:set>
                                    <p:anim calcmode="lin" valueType="num">
                                      <p:cBhvr additive="base">
                                        <p:cTn id="85" dur="500" fill="hold"/>
                                        <p:tgtEl>
                                          <p:spTgt spid="61459"/>
                                        </p:tgtEl>
                                        <p:attrNameLst>
                                          <p:attrName>ppt_x</p:attrName>
                                        </p:attrNameLst>
                                      </p:cBhvr>
                                      <p:tavLst>
                                        <p:tav tm="0">
                                          <p:val>
                                            <p:strVal val="0-#ppt_w/2"/>
                                          </p:val>
                                        </p:tav>
                                        <p:tav tm="100000">
                                          <p:val>
                                            <p:strVal val="#ppt_x"/>
                                          </p:val>
                                        </p:tav>
                                      </p:tavLst>
                                    </p:anim>
                                    <p:anim calcmode="lin" valueType="num">
                                      <p:cBhvr additive="base">
                                        <p:cTn id="86" dur="500" fill="hold"/>
                                        <p:tgtEl>
                                          <p:spTgt spid="61459"/>
                                        </p:tgtEl>
                                        <p:attrNameLst>
                                          <p:attrName>ppt_y</p:attrName>
                                        </p:attrNameLst>
                                      </p:cBhvr>
                                      <p:tavLst>
                                        <p:tav tm="0">
                                          <p:val>
                                            <p:strVal val="#ppt_y"/>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61449"/>
                                        </p:tgtEl>
                                        <p:attrNameLst>
                                          <p:attrName>style.visibility</p:attrName>
                                        </p:attrNameLst>
                                      </p:cBhvr>
                                      <p:to>
                                        <p:strVal val="visible"/>
                                      </p:to>
                                    </p:set>
                                    <p:anim calcmode="lin" valueType="num">
                                      <p:cBhvr additive="base">
                                        <p:cTn id="91" dur="500" fill="hold"/>
                                        <p:tgtEl>
                                          <p:spTgt spid="61449"/>
                                        </p:tgtEl>
                                        <p:attrNameLst>
                                          <p:attrName>ppt_x</p:attrName>
                                        </p:attrNameLst>
                                      </p:cBhvr>
                                      <p:tavLst>
                                        <p:tav tm="0">
                                          <p:val>
                                            <p:strVal val="0-#ppt_w/2"/>
                                          </p:val>
                                        </p:tav>
                                        <p:tav tm="100000">
                                          <p:val>
                                            <p:strVal val="#ppt_x"/>
                                          </p:val>
                                        </p:tav>
                                      </p:tavLst>
                                    </p:anim>
                                    <p:anim calcmode="lin" valueType="num">
                                      <p:cBhvr additive="base">
                                        <p:cTn id="92" dur="500" fill="hold"/>
                                        <p:tgtEl>
                                          <p:spTgt spid="61449"/>
                                        </p:tgtEl>
                                        <p:attrNameLst>
                                          <p:attrName>ppt_y</p:attrName>
                                        </p:attrNameLst>
                                      </p:cBhvr>
                                      <p:tavLst>
                                        <p:tav tm="0">
                                          <p:val>
                                            <p:strVal val="#ppt_y"/>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8" fill="hold" grpId="0" nodeType="clickEffect">
                                  <p:stCondLst>
                                    <p:cond delay="0"/>
                                  </p:stCondLst>
                                  <p:childTnLst>
                                    <p:set>
                                      <p:cBhvr>
                                        <p:cTn id="96" dur="1" fill="hold">
                                          <p:stCondLst>
                                            <p:cond delay="0"/>
                                          </p:stCondLst>
                                        </p:cTn>
                                        <p:tgtEl>
                                          <p:spTgt spid="61460"/>
                                        </p:tgtEl>
                                        <p:attrNameLst>
                                          <p:attrName>style.visibility</p:attrName>
                                        </p:attrNameLst>
                                      </p:cBhvr>
                                      <p:to>
                                        <p:strVal val="visible"/>
                                      </p:to>
                                    </p:set>
                                    <p:anim calcmode="lin" valueType="num">
                                      <p:cBhvr additive="base">
                                        <p:cTn id="97" dur="500" fill="hold"/>
                                        <p:tgtEl>
                                          <p:spTgt spid="61460"/>
                                        </p:tgtEl>
                                        <p:attrNameLst>
                                          <p:attrName>ppt_x</p:attrName>
                                        </p:attrNameLst>
                                      </p:cBhvr>
                                      <p:tavLst>
                                        <p:tav tm="0">
                                          <p:val>
                                            <p:strVal val="0-#ppt_w/2"/>
                                          </p:val>
                                        </p:tav>
                                        <p:tav tm="100000">
                                          <p:val>
                                            <p:strVal val="#ppt_x"/>
                                          </p:val>
                                        </p:tav>
                                      </p:tavLst>
                                    </p:anim>
                                    <p:anim calcmode="lin" valueType="num">
                                      <p:cBhvr additive="base">
                                        <p:cTn id="98" dur="500" fill="hold"/>
                                        <p:tgtEl>
                                          <p:spTgt spid="61460"/>
                                        </p:tgtEl>
                                        <p:attrNameLst>
                                          <p:attrName>ppt_y</p:attrName>
                                        </p:attrNameLst>
                                      </p:cBhvr>
                                      <p:tavLst>
                                        <p:tav tm="0">
                                          <p:val>
                                            <p:strVal val="#ppt_y"/>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8" fill="hold" grpId="0" nodeType="clickEffect">
                                  <p:stCondLst>
                                    <p:cond delay="0"/>
                                  </p:stCondLst>
                                  <p:childTnLst>
                                    <p:set>
                                      <p:cBhvr>
                                        <p:cTn id="102" dur="1" fill="hold">
                                          <p:stCondLst>
                                            <p:cond delay="0"/>
                                          </p:stCondLst>
                                        </p:cTn>
                                        <p:tgtEl>
                                          <p:spTgt spid="61450"/>
                                        </p:tgtEl>
                                        <p:attrNameLst>
                                          <p:attrName>style.visibility</p:attrName>
                                        </p:attrNameLst>
                                      </p:cBhvr>
                                      <p:to>
                                        <p:strVal val="visible"/>
                                      </p:to>
                                    </p:set>
                                    <p:anim calcmode="lin" valueType="num">
                                      <p:cBhvr additive="base">
                                        <p:cTn id="103" dur="500" fill="hold"/>
                                        <p:tgtEl>
                                          <p:spTgt spid="61450"/>
                                        </p:tgtEl>
                                        <p:attrNameLst>
                                          <p:attrName>ppt_x</p:attrName>
                                        </p:attrNameLst>
                                      </p:cBhvr>
                                      <p:tavLst>
                                        <p:tav tm="0">
                                          <p:val>
                                            <p:strVal val="0-#ppt_w/2"/>
                                          </p:val>
                                        </p:tav>
                                        <p:tav tm="100000">
                                          <p:val>
                                            <p:strVal val="#ppt_x"/>
                                          </p:val>
                                        </p:tav>
                                      </p:tavLst>
                                    </p:anim>
                                    <p:anim calcmode="lin" valueType="num">
                                      <p:cBhvr additive="base">
                                        <p:cTn id="104" dur="500" fill="hold"/>
                                        <p:tgtEl>
                                          <p:spTgt spid="61450"/>
                                        </p:tgtEl>
                                        <p:attrNameLst>
                                          <p:attrName>ppt_y</p:attrName>
                                        </p:attrNameLst>
                                      </p:cBhvr>
                                      <p:tavLst>
                                        <p:tav tm="0">
                                          <p:val>
                                            <p:strVal val="#ppt_y"/>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8" fill="hold" grpId="0" nodeType="clickEffect">
                                  <p:stCondLst>
                                    <p:cond delay="0"/>
                                  </p:stCondLst>
                                  <p:childTnLst>
                                    <p:set>
                                      <p:cBhvr>
                                        <p:cTn id="108" dur="1" fill="hold">
                                          <p:stCondLst>
                                            <p:cond delay="0"/>
                                          </p:stCondLst>
                                        </p:cTn>
                                        <p:tgtEl>
                                          <p:spTgt spid="61461"/>
                                        </p:tgtEl>
                                        <p:attrNameLst>
                                          <p:attrName>style.visibility</p:attrName>
                                        </p:attrNameLst>
                                      </p:cBhvr>
                                      <p:to>
                                        <p:strVal val="visible"/>
                                      </p:to>
                                    </p:set>
                                    <p:anim calcmode="lin" valueType="num">
                                      <p:cBhvr additive="base">
                                        <p:cTn id="109" dur="500" fill="hold"/>
                                        <p:tgtEl>
                                          <p:spTgt spid="61461"/>
                                        </p:tgtEl>
                                        <p:attrNameLst>
                                          <p:attrName>ppt_x</p:attrName>
                                        </p:attrNameLst>
                                      </p:cBhvr>
                                      <p:tavLst>
                                        <p:tav tm="0">
                                          <p:val>
                                            <p:strVal val="0-#ppt_w/2"/>
                                          </p:val>
                                        </p:tav>
                                        <p:tav tm="100000">
                                          <p:val>
                                            <p:strVal val="#ppt_x"/>
                                          </p:val>
                                        </p:tav>
                                      </p:tavLst>
                                    </p:anim>
                                    <p:anim calcmode="lin" valueType="num">
                                      <p:cBhvr additive="base">
                                        <p:cTn id="110" dur="500" fill="hold"/>
                                        <p:tgtEl>
                                          <p:spTgt spid="61461"/>
                                        </p:tgtEl>
                                        <p:attrNameLst>
                                          <p:attrName>ppt_y</p:attrName>
                                        </p:attrNameLst>
                                      </p:cBhvr>
                                      <p:tavLst>
                                        <p:tav tm="0">
                                          <p:val>
                                            <p:strVal val="#ppt_y"/>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8" fill="hold" grpId="0" nodeType="clickEffect">
                                  <p:stCondLst>
                                    <p:cond delay="0"/>
                                  </p:stCondLst>
                                  <p:childTnLst>
                                    <p:set>
                                      <p:cBhvr>
                                        <p:cTn id="114" dur="1" fill="hold">
                                          <p:stCondLst>
                                            <p:cond delay="0"/>
                                          </p:stCondLst>
                                        </p:cTn>
                                        <p:tgtEl>
                                          <p:spTgt spid="61451"/>
                                        </p:tgtEl>
                                        <p:attrNameLst>
                                          <p:attrName>style.visibility</p:attrName>
                                        </p:attrNameLst>
                                      </p:cBhvr>
                                      <p:to>
                                        <p:strVal val="visible"/>
                                      </p:to>
                                    </p:set>
                                    <p:anim calcmode="lin" valueType="num">
                                      <p:cBhvr additive="base">
                                        <p:cTn id="115" dur="500" fill="hold"/>
                                        <p:tgtEl>
                                          <p:spTgt spid="61451"/>
                                        </p:tgtEl>
                                        <p:attrNameLst>
                                          <p:attrName>ppt_x</p:attrName>
                                        </p:attrNameLst>
                                      </p:cBhvr>
                                      <p:tavLst>
                                        <p:tav tm="0">
                                          <p:val>
                                            <p:strVal val="0-#ppt_w/2"/>
                                          </p:val>
                                        </p:tav>
                                        <p:tav tm="100000">
                                          <p:val>
                                            <p:strVal val="#ppt_x"/>
                                          </p:val>
                                        </p:tav>
                                      </p:tavLst>
                                    </p:anim>
                                    <p:anim calcmode="lin" valueType="num">
                                      <p:cBhvr additive="base">
                                        <p:cTn id="116" dur="500" fill="hold"/>
                                        <p:tgtEl>
                                          <p:spTgt spid="61451"/>
                                        </p:tgtEl>
                                        <p:attrNameLst>
                                          <p:attrName>ppt_y</p:attrName>
                                        </p:attrNameLst>
                                      </p:cBhvr>
                                      <p:tavLst>
                                        <p:tav tm="0">
                                          <p:val>
                                            <p:strVal val="#ppt_y"/>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8" fill="hold" grpId="0" nodeType="clickEffect">
                                  <p:stCondLst>
                                    <p:cond delay="0"/>
                                  </p:stCondLst>
                                  <p:childTnLst>
                                    <p:set>
                                      <p:cBhvr>
                                        <p:cTn id="120" dur="1" fill="hold">
                                          <p:stCondLst>
                                            <p:cond delay="0"/>
                                          </p:stCondLst>
                                        </p:cTn>
                                        <p:tgtEl>
                                          <p:spTgt spid="61462"/>
                                        </p:tgtEl>
                                        <p:attrNameLst>
                                          <p:attrName>style.visibility</p:attrName>
                                        </p:attrNameLst>
                                      </p:cBhvr>
                                      <p:to>
                                        <p:strVal val="visible"/>
                                      </p:to>
                                    </p:set>
                                    <p:anim calcmode="lin" valueType="num">
                                      <p:cBhvr additive="base">
                                        <p:cTn id="121" dur="500" fill="hold"/>
                                        <p:tgtEl>
                                          <p:spTgt spid="61462"/>
                                        </p:tgtEl>
                                        <p:attrNameLst>
                                          <p:attrName>ppt_x</p:attrName>
                                        </p:attrNameLst>
                                      </p:cBhvr>
                                      <p:tavLst>
                                        <p:tav tm="0">
                                          <p:val>
                                            <p:strVal val="0-#ppt_w/2"/>
                                          </p:val>
                                        </p:tav>
                                        <p:tav tm="100000">
                                          <p:val>
                                            <p:strVal val="#ppt_x"/>
                                          </p:val>
                                        </p:tav>
                                      </p:tavLst>
                                    </p:anim>
                                    <p:anim calcmode="lin" valueType="num">
                                      <p:cBhvr additive="base">
                                        <p:cTn id="122" dur="500" fill="hold"/>
                                        <p:tgtEl>
                                          <p:spTgt spid="61462"/>
                                        </p:tgtEl>
                                        <p:attrNameLst>
                                          <p:attrName>ppt_y</p:attrName>
                                        </p:attrNameLst>
                                      </p:cBhvr>
                                      <p:tavLst>
                                        <p:tav tm="0">
                                          <p:val>
                                            <p:strVal val="#ppt_y"/>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8" fill="hold" grpId="0" nodeType="clickEffect">
                                  <p:stCondLst>
                                    <p:cond delay="0"/>
                                  </p:stCondLst>
                                  <p:childTnLst>
                                    <p:set>
                                      <p:cBhvr>
                                        <p:cTn id="126" dur="1" fill="hold">
                                          <p:stCondLst>
                                            <p:cond delay="0"/>
                                          </p:stCondLst>
                                        </p:cTn>
                                        <p:tgtEl>
                                          <p:spTgt spid="61452"/>
                                        </p:tgtEl>
                                        <p:attrNameLst>
                                          <p:attrName>style.visibility</p:attrName>
                                        </p:attrNameLst>
                                      </p:cBhvr>
                                      <p:to>
                                        <p:strVal val="visible"/>
                                      </p:to>
                                    </p:set>
                                    <p:anim calcmode="lin" valueType="num">
                                      <p:cBhvr additive="base">
                                        <p:cTn id="127" dur="500" fill="hold"/>
                                        <p:tgtEl>
                                          <p:spTgt spid="61452"/>
                                        </p:tgtEl>
                                        <p:attrNameLst>
                                          <p:attrName>ppt_x</p:attrName>
                                        </p:attrNameLst>
                                      </p:cBhvr>
                                      <p:tavLst>
                                        <p:tav tm="0">
                                          <p:val>
                                            <p:strVal val="0-#ppt_w/2"/>
                                          </p:val>
                                        </p:tav>
                                        <p:tav tm="100000">
                                          <p:val>
                                            <p:strVal val="#ppt_x"/>
                                          </p:val>
                                        </p:tav>
                                      </p:tavLst>
                                    </p:anim>
                                    <p:anim calcmode="lin" valueType="num">
                                      <p:cBhvr additive="base">
                                        <p:cTn id="128" dur="500" fill="hold"/>
                                        <p:tgtEl>
                                          <p:spTgt spid="61452"/>
                                        </p:tgtEl>
                                        <p:attrNameLst>
                                          <p:attrName>ppt_y</p:attrName>
                                        </p:attrNameLst>
                                      </p:cBhvr>
                                      <p:tavLst>
                                        <p:tav tm="0">
                                          <p:val>
                                            <p:strVal val="#ppt_y"/>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8" fill="hold" grpId="0" nodeType="clickEffect">
                                  <p:stCondLst>
                                    <p:cond delay="0"/>
                                  </p:stCondLst>
                                  <p:childTnLst>
                                    <p:set>
                                      <p:cBhvr>
                                        <p:cTn id="132" dur="1" fill="hold">
                                          <p:stCondLst>
                                            <p:cond delay="0"/>
                                          </p:stCondLst>
                                        </p:cTn>
                                        <p:tgtEl>
                                          <p:spTgt spid="61463"/>
                                        </p:tgtEl>
                                        <p:attrNameLst>
                                          <p:attrName>style.visibility</p:attrName>
                                        </p:attrNameLst>
                                      </p:cBhvr>
                                      <p:to>
                                        <p:strVal val="visible"/>
                                      </p:to>
                                    </p:set>
                                    <p:anim calcmode="lin" valueType="num">
                                      <p:cBhvr additive="base">
                                        <p:cTn id="133" dur="500" fill="hold"/>
                                        <p:tgtEl>
                                          <p:spTgt spid="61463"/>
                                        </p:tgtEl>
                                        <p:attrNameLst>
                                          <p:attrName>ppt_x</p:attrName>
                                        </p:attrNameLst>
                                      </p:cBhvr>
                                      <p:tavLst>
                                        <p:tav tm="0">
                                          <p:val>
                                            <p:strVal val="0-#ppt_w/2"/>
                                          </p:val>
                                        </p:tav>
                                        <p:tav tm="100000">
                                          <p:val>
                                            <p:strVal val="#ppt_x"/>
                                          </p:val>
                                        </p:tav>
                                      </p:tavLst>
                                    </p:anim>
                                    <p:anim calcmode="lin" valueType="num">
                                      <p:cBhvr additive="base">
                                        <p:cTn id="134" dur="500" fill="hold"/>
                                        <p:tgtEl>
                                          <p:spTgt spid="6146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autoUpdateAnimBg="0"/>
      <p:bldP spid="61443" grpId="0" autoUpdateAnimBg="0"/>
      <p:bldP spid="61444" grpId="0" autoUpdateAnimBg="0"/>
      <p:bldP spid="61445" grpId="0" autoUpdateAnimBg="0"/>
      <p:bldP spid="61446" grpId="0" autoUpdateAnimBg="0"/>
      <p:bldP spid="61447" grpId="0" autoUpdateAnimBg="0"/>
      <p:bldP spid="61448" grpId="0" autoUpdateAnimBg="0"/>
      <p:bldP spid="61449" grpId="0" autoUpdateAnimBg="0"/>
      <p:bldP spid="61450" grpId="0" autoUpdateAnimBg="0"/>
      <p:bldP spid="61451" grpId="0" autoUpdateAnimBg="0"/>
      <p:bldP spid="61452" grpId="0" autoUpdateAnimBg="0"/>
      <p:bldP spid="61453" grpId="0" autoUpdateAnimBg="0"/>
      <p:bldP spid="61454" grpId="0" autoUpdateAnimBg="0"/>
      <p:bldP spid="61455" grpId="0" autoUpdateAnimBg="0"/>
      <p:bldP spid="61456" grpId="0" autoUpdateAnimBg="0"/>
      <p:bldP spid="61457" grpId="0" autoUpdateAnimBg="0"/>
      <p:bldP spid="61458" grpId="0" autoUpdateAnimBg="0"/>
      <p:bldP spid="61459" grpId="0" autoUpdateAnimBg="0"/>
      <p:bldP spid="61460" grpId="0" autoUpdateAnimBg="0"/>
      <p:bldP spid="61461" grpId="0" autoUpdateAnimBg="0"/>
      <p:bldP spid="61462" grpId="0" autoUpdateAnimBg="0"/>
      <p:bldP spid="61463"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179512" y="981075"/>
            <a:ext cx="4105151" cy="5447645"/>
          </a:xfrm>
          <a:prstGeom prst="rect">
            <a:avLst/>
          </a:prstGeom>
          <a:noFill/>
          <a:ln w="9525">
            <a:noFill/>
            <a:miter lim="800000"/>
            <a:headEnd/>
            <a:tailEnd/>
          </a:ln>
        </p:spPr>
        <p:txBody>
          <a:bodyPr wrap="square">
            <a:spAutoFit/>
          </a:bodyPr>
          <a:lstStyle/>
          <a:p>
            <a:pPr>
              <a:spcBef>
                <a:spcPct val="50000"/>
              </a:spcBef>
            </a:pPr>
            <a:r>
              <a:rPr lang="cs-CZ" sz="2400" b="1" dirty="0">
                <a:solidFill>
                  <a:srgbClr val="FF0000"/>
                </a:solidFill>
              </a:rPr>
              <a:t> </a:t>
            </a:r>
            <a:r>
              <a:rPr lang="cs-CZ" sz="2400" b="1" dirty="0">
                <a:solidFill>
                  <a:srgbClr val="FFC000"/>
                </a:solidFill>
              </a:rPr>
              <a:t>1)</a:t>
            </a:r>
            <a:r>
              <a:rPr lang="cs-CZ" sz="2400" dirty="0">
                <a:solidFill>
                  <a:srgbClr val="FFC000"/>
                </a:solidFill>
              </a:rPr>
              <a:t> </a:t>
            </a:r>
            <a:r>
              <a:rPr lang="cs-CZ" sz="2400" dirty="0" smtClean="0">
                <a:solidFill>
                  <a:srgbClr val="FFC000"/>
                </a:solidFill>
              </a:rPr>
              <a:t>78 cm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2)</a:t>
            </a:r>
            <a:r>
              <a:rPr lang="cs-CZ" sz="2400" dirty="0">
                <a:solidFill>
                  <a:srgbClr val="FFC000"/>
                </a:solidFill>
              </a:rPr>
              <a:t> </a:t>
            </a:r>
            <a:r>
              <a:rPr lang="cs-CZ" sz="2400" dirty="0" smtClean="0">
                <a:solidFill>
                  <a:srgbClr val="FFC000"/>
                </a:solidFill>
              </a:rPr>
              <a:t>1,6 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3)</a:t>
            </a:r>
            <a:r>
              <a:rPr lang="cs-CZ" sz="2400" dirty="0">
                <a:solidFill>
                  <a:srgbClr val="FFC000"/>
                </a:solidFill>
              </a:rPr>
              <a:t> </a:t>
            </a:r>
            <a:r>
              <a:rPr lang="cs-CZ" sz="2400" dirty="0" smtClean="0">
                <a:solidFill>
                  <a:srgbClr val="FFC000"/>
                </a:solidFill>
              </a:rPr>
              <a:t>457000 mm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4)</a:t>
            </a:r>
            <a:r>
              <a:rPr lang="cs-CZ" sz="2400" dirty="0">
                <a:solidFill>
                  <a:srgbClr val="FFC000"/>
                </a:solidFill>
              </a:rPr>
              <a:t> </a:t>
            </a:r>
            <a:r>
              <a:rPr lang="cs-CZ" sz="2400" dirty="0" smtClean="0">
                <a:solidFill>
                  <a:srgbClr val="FFC000"/>
                </a:solidFill>
              </a:rPr>
              <a:t>3,6 l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5)</a:t>
            </a:r>
            <a:r>
              <a:rPr lang="cs-CZ" sz="2400" dirty="0">
                <a:solidFill>
                  <a:srgbClr val="FFC000"/>
                </a:solidFill>
              </a:rPr>
              <a:t> </a:t>
            </a:r>
            <a:r>
              <a:rPr lang="cs-CZ" sz="2400" dirty="0" smtClean="0">
                <a:solidFill>
                  <a:srgbClr val="FFC000"/>
                </a:solidFill>
              </a:rPr>
              <a:t>7,1 m</a:t>
            </a:r>
            <a:r>
              <a:rPr lang="cs-CZ" sz="2400" baseline="30000" dirty="0" smtClean="0">
                <a:solidFill>
                  <a:srgbClr val="FFC000"/>
                </a:solidFill>
              </a:rPr>
              <a:t>3</a:t>
            </a:r>
            <a:r>
              <a:rPr lang="cs-CZ" sz="2400" dirty="0" smtClean="0">
                <a:solidFill>
                  <a:srgbClr val="FFC000"/>
                </a:solidFill>
              </a:rPr>
              <a:t>=</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6)</a:t>
            </a:r>
            <a:r>
              <a:rPr lang="cs-CZ" sz="2400" dirty="0">
                <a:solidFill>
                  <a:srgbClr val="FFC000"/>
                </a:solidFill>
              </a:rPr>
              <a:t> </a:t>
            </a:r>
            <a:r>
              <a:rPr lang="cs-CZ" sz="2400" dirty="0" smtClean="0">
                <a:solidFill>
                  <a:srgbClr val="FFC000"/>
                </a:solidFill>
              </a:rPr>
              <a:t>458 cm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a:t>
            </a:r>
            <a:r>
              <a:rPr lang="cs-CZ" sz="2400" b="1" dirty="0" smtClean="0">
                <a:solidFill>
                  <a:srgbClr val="FFC000"/>
                </a:solidFill>
              </a:rPr>
              <a:t>7)</a:t>
            </a:r>
            <a:r>
              <a:rPr lang="cs-CZ" sz="2400" dirty="0">
                <a:solidFill>
                  <a:srgbClr val="FFC000"/>
                </a:solidFill>
              </a:rPr>
              <a:t> </a:t>
            </a:r>
            <a:r>
              <a:rPr lang="cs-CZ" sz="2400" dirty="0" smtClean="0">
                <a:solidFill>
                  <a:srgbClr val="FFC000"/>
                </a:solidFill>
              </a:rPr>
              <a:t>96 cl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8)</a:t>
            </a:r>
            <a:r>
              <a:rPr lang="cs-CZ" sz="2400" dirty="0">
                <a:solidFill>
                  <a:srgbClr val="FFC000"/>
                </a:solidFill>
              </a:rPr>
              <a:t> </a:t>
            </a:r>
            <a:r>
              <a:rPr lang="cs-CZ" sz="2400" dirty="0" smtClean="0">
                <a:solidFill>
                  <a:srgbClr val="FFC000"/>
                </a:solidFill>
              </a:rPr>
              <a:t>165 ml =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p>
          <a:p>
            <a:pPr>
              <a:spcBef>
                <a:spcPct val="50000"/>
              </a:spcBef>
            </a:pPr>
            <a:r>
              <a:rPr lang="cs-CZ" sz="2400" b="1" dirty="0" smtClean="0">
                <a:solidFill>
                  <a:srgbClr val="FFC000"/>
                </a:solidFill>
              </a:rPr>
              <a:t> </a:t>
            </a:r>
            <a:r>
              <a:rPr lang="cs-CZ" sz="2400" b="1" dirty="0">
                <a:solidFill>
                  <a:srgbClr val="FFC000"/>
                </a:solidFill>
              </a:rPr>
              <a:t>9)</a:t>
            </a:r>
            <a:r>
              <a:rPr lang="cs-CZ" sz="2400" dirty="0">
                <a:solidFill>
                  <a:srgbClr val="FFC000"/>
                </a:solidFill>
              </a:rPr>
              <a:t> </a:t>
            </a:r>
            <a:r>
              <a:rPr lang="cs-CZ" sz="2400" dirty="0" smtClean="0">
                <a:solidFill>
                  <a:srgbClr val="FFC000"/>
                </a:solidFill>
              </a:rPr>
              <a:t>658 cm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10)</a:t>
            </a:r>
            <a:r>
              <a:rPr lang="cs-CZ" sz="2400" dirty="0">
                <a:solidFill>
                  <a:srgbClr val="FFC000"/>
                </a:solidFill>
              </a:rPr>
              <a:t> </a:t>
            </a:r>
            <a:r>
              <a:rPr lang="cs-CZ" sz="2400" dirty="0" smtClean="0">
                <a:solidFill>
                  <a:srgbClr val="FFC000"/>
                </a:solidFill>
              </a:rPr>
              <a:t>4 hl =</a:t>
            </a:r>
            <a:r>
              <a:rPr lang="cs-CZ" sz="2400" dirty="0">
                <a:solidFill>
                  <a:srgbClr val="FFC000"/>
                </a:solidFill>
              </a:rPr>
              <a:t>		     </a:t>
            </a:r>
            <a:r>
              <a:rPr lang="cs-CZ" sz="2400" dirty="0" smtClean="0">
                <a:solidFill>
                  <a:srgbClr val="FFC000"/>
                </a:solidFill>
              </a:rPr>
              <a:t>   dm</a:t>
            </a:r>
            <a:r>
              <a:rPr lang="cs-CZ" sz="2400" baseline="30000" dirty="0" smtClean="0">
                <a:solidFill>
                  <a:srgbClr val="FFC000"/>
                </a:solidFill>
              </a:rPr>
              <a:t>3</a:t>
            </a:r>
            <a:endParaRPr lang="cs-CZ" sz="2400" baseline="30000" dirty="0">
              <a:solidFill>
                <a:srgbClr val="FFC000"/>
              </a:solidFill>
            </a:endParaRPr>
          </a:p>
        </p:txBody>
      </p:sp>
      <p:sp>
        <p:nvSpPr>
          <p:cNvPr id="61443" name="Text Box 3"/>
          <p:cNvSpPr txBox="1">
            <a:spLocks noChangeArrowheads="1"/>
          </p:cNvSpPr>
          <p:nvPr/>
        </p:nvSpPr>
        <p:spPr bwMode="auto">
          <a:xfrm>
            <a:off x="1905000" y="971550"/>
            <a:ext cx="1981200" cy="457200"/>
          </a:xfrm>
          <a:prstGeom prst="rect">
            <a:avLst/>
          </a:prstGeom>
          <a:noFill/>
          <a:ln w="9525">
            <a:noFill/>
            <a:miter lim="800000"/>
            <a:headEnd/>
            <a:tailEnd/>
          </a:ln>
        </p:spPr>
        <p:txBody>
          <a:bodyPr>
            <a:spAutoFit/>
          </a:bodyPr>
          <a:lstStyle/>
          <a:p>
            <a:pPr algn="ctr">
              <a:spcBef>
                <a:spcPct val="50000"/>
              </a:spcBef>
            </a:pPr>
            <a:r>
              <a:rPr lang="cs-CZ" sz="2400" dirty="0" smtClean="0"/>
              <a:t>0,078</a:t>
            </a:r>
            <a:endParaRPr lang="cs-CZ" sz="2400" dirty="0"/>
          </a:p>
        </p:txBody>
      </p:sp>
      <p:sp>
        <p:nvSpPr>
          <p:cNvPr id="61444" name="Text Box 4"/>
          <p:cNvSpPr txBox="1">
            <a:spLocks noChangeArrowheads="1"/>
          </p:cNvSpPr>
          <p:nvPr/>
        </p:nvSpPr>
        <p:spPr bwMode="auto">
          <a:xfrm>
            <a:off x="1905000" y="1543050"/>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1600</a:t>
            </a:r>
            <a:endParaRPr lang="cs-CZ" sz="2400" dirty="0"/>
          </a:p>
        </p:txBody>
      </p:sp>
      <p:sp>
        <p:nvSpPr>
          <p:cNvPr id="61445" name="Text Box 5"/>
          <p:cNvSpPr txBox="1">
            <a:spLocks noChangeArrowheads="1"/>
          </p:cNvSpPr>
          <p:nvPr/>
        </p:nvSpPr>
        <p:spPr bwMode="auto">
          <a:xfrm>
            <a:off x="2195735" y="2071688"/>
            <a:ext cx="1561877" cy="457200"/>
          </a:xfrm>
          <a:prstGeom prst="rect">
            <a:avLst/>
          </a:prstGeom>
          <a:noFill/>
          <a:ln w="9525">
            <a:noFill/>
            <a:miter lim="800000"/>
            <a:headEnd/>
            <a:tailEnd/>
          </a:ln>
        </p:spPr>
        <p:txBody>
          <a:bodyPr wrap="square">
            <a:spAutoFit/>
          </a:bodyPr>
          <a:lstStyle/>
          <a:p>
            <a:pPr algn="ctr">
              <a:spcBef>
                <a:spcPct val="50000"/>
              </a:spcBef>
            </a:pPr>
            <a:r>
              <a:rPr lang="cs-CZ" sz="2400" dirty="0" smtClean="0"/>
              <a:t>    0,457</a:t>
            </a:r>
            <a:endParaRPr lang="cs-CZ" sz="2400" dirty="0"/>
          </a:p>
        </p:txBody>
      </p:sp>
      <p:sp>
        <p:nvSpPr>
          <p:cNvPr id="61446" name="Text Box 6"/>
          <p:cNvSpPr txBox="1">
            <a:spLocks noChangeArrowheads="1"/>
          </p:cNvSpPr>
          <p:nvPr/>
        </p:nvSpPr>
        <p:spPr bwMode="auto">
          <a:xfrm>
            <a:off x="1881188" y="2614613"/>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3,6</a:t>
            </a:r>
            <a:endParaRPr lang="cs-CZ" sz="2400" dirty="0"/>
          </a:p>
        </p:txBody>
      </p:sp>
      <p:sp>
        <p:nvSpPr>
          <p:cNvPr id="61447" name="Text Box 7"/>
          <p:cNvSpPr txBox="1">
            <a:spLocks noChangeArrowheads="1"/>
          </p:cNvSpPr>
          <p:nvPr/>
        </p:nvSpPr>
        <p:spPr bwMode="auto">
          <a:xfrm>
            <a:off x="1881188" y="3186113"/>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7100</a:t>
            </a:r>
            <a:endParaRPr lang="cs-CZ" sz="2400" dirty="0"/>
          </a:p>
        </p:txBody>
      </p:sp>
      <p:sp>
        <p:nvSpPr>
          <p:cNvPr id="61448" name="Text Box 8"/>
          <p:cNvSpPr txBox="1">
            <a:spLocks noChangeArrowheads="1"/>
          </p:cNvSpPr>
          <p:nvPr/>
        </p:nvSpPr>
        <p:spPr bwMode="auto">
          <a:xfrm>
            <a:off x="1881188" y="3714750"/>
            <a:ext cx="1905000" cy="457200"/>
          </a:xfrm>
          <a:prstGeom prst="rect">
            <a:avLst/>
          </a:prstGeom>
          <a:noFill/>
          <a:ln w="9525">
            <a:noFill/>
            <a:miter lim="800000"/>
            <a:headEnd/>
            <a:tailEnd/>
          </a:ln>
        </p:spPr>
        <p:txBody>
          <a:bodyPr>
            <a:spAutoFit/>
          </a:bodyPr>
          <a:lstStyle/>
          <a:p>
            <a:pPr algn="ctr">
              <a:spcBef>
                <a:spcPct val="50000"/>
              </a:spcBef>
            </a:pPr>
            <a:r>
              <a:rPr lang="cs-CZ" sz="2400" dirty="0" smtClean="0"/>
              <a:t>0,458</a:t>
            </a:r>
            <a:endParaRPr lang="cs-CZ" sz="2400" dirty="0"/>
          </a:p>
        </p:txBody>
      </p:sp>
      <p:sp>
        <p:nvSpPr>
          <p:cNvPr id="61449" name="Text Box 9"/>
          <p:cNvSpPr txBox="1">
            <a:spLocks noChangeArrowheads="1"/>
          </p:cNvSpPr>
          <p:nvPr/>
        </p:nvSpPr>
        <p:spPr bwMode="auto">
          <a:xfrm>
            <a:off x="1876425" y="4257675"/>
            <a:ext cx="1981200" cy="457200"/>
          </a:xfrm>
          <a:prstGeom prst="rect">
            <a:avLst/>
          </a:prstGeom>
          <a:noFill/>
          <a:ln w="9525">
            <a:noFill/>
            <a:miter lim="800000"/>
            <a:headEnd/>
            <a:tailEnd/>
          </a:ln>
        </p:spPr>
        <p:txBody>
          <a:bodyPr>
            <a:spAutoFit/>
          </a:bodyPr>
          <a:lstStyle/>
          <a:p>
            <a:pPr algn="ctr">
              <a:spcBef>
                <a:spcPct val="50000"/>
              </a:spcBef>
            </a:pPr>
            <a:r>
              <a:rPr lang="cs-CZ" sz="2400" dirty="0" smtClean="0"/>
              <a:t>0,96</a:t>
            </a:r>
            <a:endParaRPr lang="cs-CZ" sz="2400" dirty="0"/>
          </a:p>
        </p:txBody>
      </p:sp>
      <p:sp>
        <p:nvSpPr>
          <p:cNvPr id="61450" name="Text Box 10"/>
          <p:cNvSpPr txBox="1">
            <a:spLocks noChangeArrowheads="1"/>
          </p:cNvSpPr>
          <p:nvPr/>
        </p:nvSpPr>
        <p:spPr bwMode="auto">
          <a:xfrm>
            <a:off x="1907729" y="4829175"/>
            <a:ext cx="1584151" cy="457200"/>
          </a:xfrm>
          <a:prstGeom prst="rect">
            <a:avLst/>
          </a:prstGeom>
          <a:noFill/>
          <a:ln w="9525">
            <a:noFill/>
            <a:miter lim="800000"/>
            <a:headEnd/>
            <a:tailEnd/>
          </a:ln>
        </p:spPr>
        <p:txBody>
          <a:bodyPr wrap="square">
            <a:spAutoFit/>
          </a:bodyPr>
          <a:lstStyle/>
          <a:p>
            <a:pPr algn="ctr">
              <a:spcBef>
                <a:spcPct val="50000"/>
              </a:spcBef>
            </a:pPr>
            <a:r>
              <a:rPr lang="cs-CZ" sz="2400" dirty="0" smtClean="0"/>
              <a:t> 0,165</a:t>
            </a:r>
            <a:endParaRPr lang="cs-CZ" sz="2400" dirty="0"/>
          </a:p>
        </p:txBody>
      </p:sp>
      <p:sp>
        <p:nvSpPr>
          <p:cNvPr id="61451" name="Text Box 11"/>
          <p:cNvSpPr txBox="1">
            <a:spLocks noChangeArrowheads="1"/>
          </p:cNvSpPr>
          <p:nvPr/>
        </p:nvSpPr>
        <p:spPr bwMode="auto">
          <a:xfrm>
            <a:off x="1781175" y="5357813"/>
            <a:ext cx="1566689" cy="457200"/>
          </a:xfrm>
          <a:prstGeom prst="rect">
            <a:avLst/>
          </a:prstGeom>
          <a:noFill/>
          <a:ln w="9525">
            <a:noFill/>
            <a:miter lim="800000"/>
            <a:headEnd/>
            <a:tailEnd/>
          </a:ln>
        </p:spPr>
        <p:txBody>
          <a:bodyPr wrap="square">
            <a:spAutoFit/>
          </a:bodyPr>
          <a:lstStyle/>
          <a:p>
            <a:pPr algn="ctr">
              <a:spcBef>
                <a:spcPct val="50000"/>
              </a:spcBef>
            </a:pPr>
            <a:r>
              <a:rPr lang="cs-CZ" sz="2400" dirty="0" smtClean="0"/>
              <a:t>      0,658</a:t>
            </a:r>
            <a:endParaRPr lang="cs-CZ" sz="2400" dirty="0"/>
          </a:p>
        </p:txBody>
      </p:sp>
      <p:sp>
        <p:nvSpPr>
          <p:cNvPr id="61452" name="Text Box 12"/>
          <p:cNvSpPr txBox="1">
            <a:spLocks noChangeArrowheads="1"/>
          </p:cNvSpPr>
          <p:nvPr/>
        </p:nvSpPr>
        <p:spPr bwMode="auto">
          <a:xfrm>
            <a:off x="1709738" y="5929313"/>
            <a:ext cx="2362200" cy="457200"/>
          </a:xfrm>
          <a:prstGeom prst="rect">
            <a:avLst/>
          </a:prstGeom>
          <a:noFill/>
          <a:ln w="9525">
            <a:noFill/>
            <a:miter lim="800000"/>
            <a:headEnd/>
            <a:tailEnd/>
          </a:ln>
        </p:spPr>
        <p:txBody>
          <a:bodyPr>
            <a:spAutoFit/>
          </a:bodyPr>
          <a:lstStyle/>
          <a:p>
            <a:pPr algn="ctr">
              <a:spcBef>
                <a:spcPct val="50000"/>
              </a:spcBef>
            </a:pPr>
            <a:r>
              <a:rPr lang="cs-CZ" sz="2400" dirty="0" smtClean="0"/>
              <a:t>400</a:t>
            </a:r>
            <a:endParaRPr lang="cs-CZ" sz="2400" dirty="0"/>
          </a:p>
        </p:txBody>
      </p:sp>
      <p:sp>
        <p:nvSpPr>
          <p:cNvPr id="61453" name="Text Box 13"/>
          <p:cNvSpPr txBox="1">
            <a:spLocks noChangeArrowheads="1"/>
          </p:cNvSpPr>
          <p:nvPr/>
        </p:nvSpPr>
        <p:spPr bwMode="auto">
          <a:xfrm>
            <a:off x="4644008" y="981075"/>
            <a:ext cx="4320605" cy="5447645"/>
          </a:xfrm>
          <a:prstGeom prst="rect">
            <a:avLst/>
          </a:prstGeom>
          <a:noFill/>
          <a:ln w="9525">
            <a:noFill/>
            <a:miter lim="800000"/>
            <a:headEnd/>
            <a:tailEnd/>
          </a:ln>
        </p:spPr>
        <p:txBody>
          <a:bodyPr wrap="square">
            <a:spAutoFit/>
          </a:bodyPr>
          <a:lstStyle/>
          <a:p>
            <a:pPr>
              <a:spcBef>
                <a:spcPct val="50000"/>
              </a:spcBef>
            </a:pPr>
            <a:r>
              <a:rPr lang="cs-CZ" sz="2400" b="1" dirty="0">
                <a:solidFill>
                  <a:srgbClr val="FF0000"/>
                </a:solidFill>
              </a:rPr>
              <a:t> </a:t>
            </a:r>
            <a:r>
              <a:rPr lang="cs-CZ" sz="2400" b="1" dirty="0">
                <a:solidFill>
                  <a:srgbClr val="FFC000"/>
                </a:solidFill>
              </a:rPr>
              <a:t>1)</a:t>
            </a:r>
            <a:r>
              <a:rPr lang="cs-CZ" sz="2400" dirty="0">
                <a:solidFill>
                  <a:srgbClr val="FFC000"/>
                </a:solidFill>
              </a:rPr>
              <a:t> </a:t>
            </a:r>
            <a:r>
              <a:rPr lang="cs-CZ" sz="2400" dirty="0" smtClean="0">
                <a:solidFill>
                  <a:srgbClr val="FFC000"/>
                </a:solidFill>
              </a:rPr>
              <a:t> 623 dm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2)</a:t>
            </a:r>
            <a:r>
              <a:rPr lang="cs-CZ" sz="2400" dirty="0">
                <a:solidFill>
                  <a:srgbClr val="FFC000"/>
                </a:solidFill>
              </a:rPr>
              <a:t> </a:t>
            </a:r>
            <a:r>
              <a:rPr lang="cs-CZ" sz="2400" dirty="0" smtClean="0">
                <a:solidFill>
                  <a:srgbClr val="FFC000"/>
                </a:solidFill>
              </a:rPr>
              <a:t>12 cm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3)</a:t>
            </a:r>
            <a:r>
              <a:rPr lang="cs-CZ" sz="2400" dirty="0">
                <a:solidFill>
                  <a:srgbClr val="FFC000"/>
                </a:solidFill>
              </a:rPr>
              <a:t> </a:t>
            </a:r>
            <a:r>
              <a:rPr lang="cs-CZ" sz="2400" dirty="0" smtClean="0">
                <a:solidFill>
                  <a:srgbClr val="FFC000"/>
                </a:solidFill>
              </a:rPr>
              <a:t>45 l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4)</a:t>
            </a:r>
            <a:r>
              <a:rPr lang="cs-CZ" sz="2400" dirty="0">
                <a:solidFill>
                  <a:srgbClr val="FFC000"/>
                </a:solidFill>
              </a:rPr>
              <a:t> </a:t>
            </a:r>
            <a:r>
              <a:rPr lang="cs-CZ" sz="2400" dirty="0" smtClean="0">
                <a:solidFill>
                  <a:srgbClr val="FFC000"/>
                </a:solidFill>
              </a:rPr>
              <a:t>50 dm</a:t>
            </a:r>
            <a:r>
              <a:rPr lang="cs-CZ" sz="2400" baseline="30000" dirty="0" smtClean="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5)</a:t>
            </a:r>
            <a:r>
              <a:rPr lang="cs-CZ" sz="2400" dirty="0">
                <a:solidFill>
                  <a:srgbClr val="FFC000"/>
                </a:solidFill>
              </a:rPr>
              <a:t> </a:t>
            </a:r>
            <a:r>
              <a:rPr lang="cs-CZ" sz="2400" dirty="0" smtClean="0">
                <a:solidFill>
                  <a:srgbClr val="FFC000"/>
                </a:solidFill>
              </a:rPr>
              <a:t>896 cm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6)</a:t>
            </a:r>
            <a:r>
              <a:rPr lang="cs-CZ" sz="2400" dirty="0">
                <a:solidFill>
                  <a:srgbClr val="FFC000"/>
                </a:solidFill>
              </a:rPr>
              <a:t> 5</a:t>
            </a:r>
            <a:r>
              <a:rPr lang="cs-CZ" sz="2400" dirty="0" smtClean="0">
                <a:solidFill>
                  <a:srgbClr val="FFC000"/>
                </a:solidFill>
              </a:rPr>
              <a:t> dm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7)</a:t>
            </a:r>
            <a:r>
              <a:rPr lang="cs-CZ" sz="2400" dirty="0">
                <a:solidFill>
                  <a:srgbClr val="FFC000"/>
                </a:solidFill>
              </a:rPr>
              <a:t> </a:t>
            </a:r>
            <a:r>
              <a:rPr lang="cs-CZ" sz="2400" dirty="0" smtClean="0">
                <a:solidFill>
                  <a:srgbClr val="FFC000"/>
                </a:solidFill>
              </a:rPr>
              <a:t>47 hl =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baseline="30000" dirty="0">
              <a:solidFill>
                <a:srgbClr val="FFC000"/>
              </a:solidFill>
            </a:endParaRPr>
          </a:p>
          <a:p>
            <a:pPr>
              <a:spcBef>
                <a:spcPct val="50000"/>
              </a:spcBef>
            </a:pPr>
            <a:r>
              <a:rPr lang="cs-CZ" sz="2400" b="1" dirty="0">
                <a:solidFill>
                  <a:srgbClr val="FFC000"/>
                </a:solidFill>
              </a:rPr>
              <a:t> 8)</a:t>
            </a:r>
            <a:r>
              <a:rPr lang="cs-CZ" sz="2400" dirty="0">
                <a:solidFill>
                  <a:srgbClr val="FFC000"/>
                </a:solidFill>
              </a:rPr>
              <a:t> </a:t>
            </a:r>
            <a:r>
              <a:rPr lang="cs-CZ" sz="2400" dirty="0" smtClean="0">
                <a:solidFill>
                  <a:srgbClr val="FFC000"/>
                </a:solidFill>
              </a:rPr>
              <a:t>891 dl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 9)</a:t>
            </a:r>
            <a:r>
              <a:rPr lang="cs-CZ" sz="2400" dirty="0">
                <a:solidFill>
                  <a:srgbClr val="FFC000"/>
                </a:solidFill>
              </a:rPr>
              <a:t> </a:t>
            </a:r>
            <a:r>
              <a:rPr lang="cs-CZ" sz="2400" dirty="0" smtClean="0">
                <a:solidFill>
                  <a:srgbClr val="FFC000"/>
                </a:solidFill>
              </a:rPr>
              <a:t>7410 cm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dirty="0">
              <a:solidFill>
                <a:srgbClr val="FFC000"/>
              </a:solidFill>
            </a:endParaRPr>
          </a:p>
          <a:p>
            <a:pPr>
              <a:spcBef>
                <a:spcPct val="50000"/>
              </a:spcBef>
            </a:pPr>
            <a:r>
              <a:rPr lang="cs-CZ" sz="2400" b="1" dirty="0">
                <a:solidFill>
                  <a:srgbClr val="FFC000"/>
                </a:solidFill>
              </a:rPr>
              <a:t>10)</a:t>
            </a:r>
            <a:r>
              <a:rPr lang="cs-CZ" sz="2400" dirty="0">
                <a:solidFill>
                  <a:srgbClr val="FFC000"/>
                </a:solidFill>
              </a:rPr>
              <a:t> </a:t>
            </a:r>
            <a:r>
              <a:rPr lang="cs-CZ" sz="2400" dirty="0" smtClean="0">
                <a:solidFill>
                  <a:srgbClr val="FFC000"/>
                </a:solidFill>
              </a:rPr>
              <a:t>30 dm</a:t>
            </a:r>
            <a:r>
              <a:rPr lang="cs-CZ" sz="2400" baseline="30000" dirty="0">
                <a:solidFill>
                  <a:srgbClr val="FFC000"/>
                </a:solidFill>
              </a:rPr>
              <a:t>3</a:t>
            </a:r>
            <a:r>
              <a:rPr lang="cs-CZ" sz="2400" dirty="0" smtClean="0">
                <a:solidFill>
                  <a:srgbClr val="FFC000"/>
                </a:solidFill>
              </a:rPr>
              <a:t> </a:t>
            </a:r>
            <a:r>
              <a:rPr lang="cs-CZ" sz="2400" dirty="0">
                <a:solidFill>
                  <a:srgbClr val="FFC000"/>
                </a:solidFill>
              </a:rPr>
              <a:t>=		    </a:t>
            </a:r>
            <a:r>
              <a:rPr lang="cs-CZ" sz="2400" dirty="0" smtClean="0">
                <a:solidFill>
                  <a:srgbClr val="FFC000"/>
                </a:solidFill>
              </a:rPr>
              <a:t>    m</a:t>
            </a:r>
            <a:r>
              <a:rPr lang="cs-CZ" sz="2400" baseline="30000" dirty="0" smtClean="0">
                <a:solidFill>
                  <a:srgbClr val="FFC000"/>
                </a:solidFill>
              </a:rPr>
              <a:t>3</a:t>
            </a:r>
            <a:endParaRPr lang="cs-CZ" sz="2400" baseline="30000" dirty="0">
              <a:solidFill>
                <a:srgbClr val="FFC000"/>
              </a:solidFill>
            </a:endParaRPr>
          </a:p>
        </p:txBody>
      </p:sp>
      <p:sp>
        <p:nvSpPr>
          <p:cNvPr id="61454" name="Text Box 14"/>
          <p:cNvSpPr txBox="1">
            <a:spLocks noChangeArrowheads="1"/>
          </p:cNvSpPr>
          <p:nvPr/>
        </p:nvSpPr>
        <p:spPr bwMode="auto">
          <a:xfrm>
            <a:off x="6381750" y="981075"/>
            <a:ext cx="1905000" cy="457200"/>
          </a:xfrm>
          <a:prstGeom prst="rect">
            <a:avLst/>
          </a:prstGeom>
          <a:noFill/>
          <a:ln w="9525">
            <a:noFill/>
            <a:miter lim="800000"/>
            <a:headEnd/>
            <a:tailEnd/>
          </a:ln>
        </p:spPr>
        <p:txBody>
          <a:bodyPr>
            <a:spAutoFit/>
          </a:bodyPr>
          <a:lstStyle/>
          <a:p>
            <a:pPr algn="ctr">
              <a:spcBef>
                <a:spcPct val="50000"/>
              </a:spcBef>
            </a:pPr>
            <a:r>
              <a:rPr lang="cs-CZ" sz="2400" dirty="0" smtClean="0">
                <a:latin typeface="Times New Roman" pitchFamily="18" charset="0"/>
              </a:rPr>
              <a:t>     </a:t>
            </a:r>
            <a:r>
              <a:rPr lang="cs-CZ" sz="2400" dirty="0" smtClean="0"/>
              <a:t>0,623</a:t>
            </a:r>
            <a:endParaRPr lang="cs-CZ" sz="2400" dirty="0"/>
          </a:p>
        </p:txBody>
      </p:sp>
      <p:sp>
        <p:nvSpPr>
          <p:cNvPr id="61455" name="Text Box 15"/>
          <p:cNvSpPr txBox="1">
            <a:spLocks noChangeArrowheads="1"/>
          </p:cNvSpPr>
          <p:nvPr/>
        </p:nvSpPr>
        <p:spPr bwMode="auto">
          <a:xfrm>
            <a:off x="6030119" y="1543050"/>
            <a:ext cx="1981200" cy="457200"/>
          </a:xfrm>
          <a:prstGeom prst="rect">
            <a:avLst/>
          </a:prstGeom>
          <a:noFill/>
          <a:ln w="9525">
            <a:noFill/>
            <a:miter lim="800000"/>
            <a:headEnd/>
            <a:tailEnd/>
          </a:ln>
        </p:spPr>
        <p:txBody>
          <a:bodyPr>
            <a:spAutoFit/>
          </a:bodyPr>
          <a:lstStyle/>
          <a:p>
            <a:pPr algn="ctr">
              <a:spcBef>
                <a:spcPct val="50000"/>
              </a:spcBef>
            </a:pPr>
            <a:r>
              <a:rPr lang="cs-CZ" sz="2400" dirty="0" smtClean="0"/>
              <a:t>     0,000012</a:t>
            </a:r>
            <a:endParaRPr lang="cs-CZ" sz="2400" dirty="0"/>
          </a:p>
        </p:txBody>
      </p:sp>
      <p:sp>
        <p:nvSpPr>
          <p:cNvPr id="61456" name="Text Box 16"/>
          <p:cNvSpPr txBox="1">
            <a:spLocks noChangeArrowheads="1"/>
          </p:cNvSpPr>
          <p:nvPr/>
        </p:nvSpPr>
        <p:spPr bwMode="auto">
          <a:xfrm>
            <a:off x="6453188" y="2114550"/>
            <a:ext cx="1905000" cy="457200"/>
          </a:xfrm>
          <a:prstGeom prst="rect">
            <a:avLst/>
          </a:prstGeom>
          <a:noFill/>
          <a:ln w="9525">
            <a:noFill/>
            <a:miter lim="800000"/>
            <a:headEnd/>
            <a:tailEnd/>
          </a:ln>
        </p:spPr>
        <p:txBody>
          <a:bodyPr>
            <a:spAutoFit/>
          </a:bodyPr>
          <a:lstStyle/>
          <a:p>
            <a:pPr algn="ctr">
              <a:spcBef>
                <a:spcPct val="50000"/>
              </a:spcBef>
            </a:pPr>
            <a:r>
              <a:rPr lang="cs-CZ" sz="2400" dirty="0" smtClean="0">
                <a:latin typeface="Times New Roman" pitchFamily="18" charset="0"/>
              </a:rPr>
              <a:t>    </a:t>
            </a:r>
            <a:r>
              <a:rPr lang="cs-CZ" sz="2400" dirty="0" smtClean="0"/>
              <a:t>0,045</a:t>
            </a:r>
            <a:endParaRPr lang="cs-CZ" sz="2400" dirty="0"/>
          </a:p>
        </p:txBody>
      </p:sp>
      <p:sp>
        <p:nvSpPr>
          <p:cNvPr id="61457" name="Text Box 17"/>
          <p:cNvSpPr txBox="1">
            <a:spLocks noChangeArrowheads="1"/>
          </p:cNvSpPr>
          <p:nvPr/>
        </p:nvSpPr>
        <p:spPr bwMode="auto">
          <a:xfrm>
            <a:off x="6372225" y="2636838"/>
            <a:ext cx="1981200" cy="457200"/>
          </a:xfrm>
          <a:prstGeom prst="rect">
            <a:avLst/>
          </a:prstGeom>
          <a:noFill/>
          <a:ln w="9525">
            <a:noFill/>
            <a:miter lim="800000"/>
            <a:headEnd/>
            <a:tailEnd/>
          </a:ln>
        </p:spPr>
        <p:txBody>
          <a:bodyPr>
            <a:spAutoFit/>
          </a:bodyPr>
          <a:lstStyle/>
          <a:p>
            <a:pPr algn="ctr">
              <a:spcBef>
                <a:spcPct val="50000"/>
              </a:spcBef>
            </a:pPr>
            <a:r>
              <a:rPr lang="cs-CZ" sz="2400" dirty="0" smtClean="0"/>
              <a:t>  0,05</a:t>
            </a:r>
            <a:endParaRPr lang="cs-CZ" sz="2400" dirty="0"/>
          </a:p>
        </p:txBody>
      </p:sp>
      <p:sp>
        <p:nvSpPr>
          <p:cNvPr id="61458" name="Text Box 18"/>
          <p:cNvSpPr txBox="1">
            <a:spLocks noChangeArrowheads="1"/>
          </p:cNvSpPr>
          <p:nvPr/>
        </p:nvSpPr>
        <p:spPr bwMode="auto">
          <a:xfrm>
            <a:off x="6270802" y="3186113"/>
            <a:ext cx="1905000" cy="457200"/>
          </a:xfrm>
          <a:prstGeom prst="rect">
            <a:avLst/>
          </a:prstGeom>
          <a:noFill/>
          <a:ln w="9525">
            <a:noFill/>
            <a:miter lim="800000"/>
            <a:headEnd/>
            <a:tailEnd/>
          </a:ln>
        </p:spPr>
        <p:txBody>
          <a:bodyPr>
            <a:spAutoFit/>
          </a:bodyPr>
          <a:lstStyle/>
          <a:p>
            <a:pPr algn="ctr">
              <a:spcBef>
                <a:spcPct val="50000"/>
              </a:spcBef>
            </a:pPr>
            <a:r>
              <a:rPr lang="cs-CZ" sz="2400" dirty="0" smtClean="0">
                <a:latin typeface="Times New Roman" pitchFamily="18" charset="0"/>
              </a:rPr>
              <a:t> </a:t>
            </a:r>
            <a:r>
              <a:rPr lang="cs-CZ" sz="2400" dirty="0" smtClean="0"/>
              <a:t>0,000896</a:t>
            </a:r>
            <a:endParaRPr lang="cs-CZ" sz="2400" dirty="0"/>
          </a:p>
        </p:txBody>
      </p:sp>
      <p:sp>
        <p:nvSpPr>
          <p:cNvPr id="61459" name="Text Box 19"/>
          <p:cNvSpPr txBox="1">
            <a:spLocks noChangeArrowheads="1"/>
          </p:cNvSpPr>
          <p:nvPr/>
        </p:nvSpPr>
        <p:spPr bwMode="auto">
          <a:xfrm>
            <a:off x="6372225" y="3716338"/>
            <a:ext cx="1905000" cy="457200"/>
          </a:xfrm>
          <a:prstGeom prst="rect">
            <a:avLst/>
          </a:prstGeom>
          <a:noFill/>
          <a:ln w="9525">
            <a:noFill/>
            <a:miter lim="800000"/>
            <a:headEnd/>
            <a:tailEnd/>
          </a:ln>
        </p:spPr>
        <p:txBody>
          <a:bodyPr>
            <a:spAutoFit/>
          </a:bodyPr>
          <a:lstStyle/>
          <a:p>
            <a:pPr algn="ctr">
              <a:spcBef>
                <a:spcPct val="50000"/>
              </a:spcBef>
            </a:pPr>
            <a:r>
              <a:rPr lang="cs-CZ" sz="2400" dirty="0" smtClean="0">
                <a:latin typeface="Times New Roman" pitchFamily="18" charset="0"/>
              </a:rPr>
              <a:t>   </a:t>
            </a:r>
            <a:r>
              <a:rPr lang="cs-CZ" sz="2400" dirty="0" smtClean="0"/>
              <a:t>0,005</a:t>
            </a:r>
            <a:endParaRPr lang="cs-CZ" sz="2400" dirty="0"/>
          </a:p>
        </p:txBody>
      </p:sp>
      <p:sp>
        <p:nvSpPr>
          <p:cNvPr id="61460" name="Text Box 20"/>
          <p:cNvSpPr txBox="1">
            <a:spLocks noChangeArrowheads="1"/>
          </p:cNvSpPr>
          <p:nvPr/>
        </p:nvSpPr>
        <p:spPr bwMode="auto">
          <a:xfrm>
            <a:off x="6786563" y="4286250"/>
            <a:ext cx="1385837" cy="457200"/>
          </a:xfrm>
          <a:prstGeom prst="rect">
            <a:avLst/>
          </a:prstGeom>
          <a:noFill/>
          <a:ln w="9525">
            <a:noFill/>
            <a:miter lim="800000"/>
            <a:headEnd/>
            <a:tailEnd/>
          </a:ln>
        </p:spPr>
        <p:txBody>
          <a:bodyPr wrap="square">
            <a:spAutoFit/>
          </a:bodyPr>
          <a:lstStyle/>
          <a:p>
            <a:pPr algn="ctr">
              <a:spcBef>
                <a:spcPct val="50000"/>
              </a:spcBef>
            </a:pPr>
            <a:r>
              <a:rPr lang="cs-CZ" sz="2400" dirty="0" smtClean="0"/>
              <a:t>4,7</a:t>
            </a:r>
            <a:endParaRPr lang="cs-CZ" sz="2400" dirty="0"/>
          </a:p>
        </p:txBody>
      </p:sp>
      <p:sp>
        <p:nvSpPr>
          <p:cNvPr id="61461" name="Text Box 21"/>
          <p:cNvSpPr txBox="1">
            <a:spLocks noChangeArrowheads="1"/>
          </p:cNvSpPr>
          <p:nvPr/>
        </p:nvSpPr>
        <p:spPr bwMode="auto">
          <a:xfrm>
            <a:off x="6519863" y="4829175"/>
            <a:ext cx="1652537" cy="457200"/>
          </a:xfrm>
          <a:prstGeom prst="rect">
            <a:avLst/>
          </a:prstGeom>
          <a:noFill/>
          <a:ln w="9525">
            <a:noFill/>
            <a:miter lim="800000"/>
            <a:headEnd/>
            <a:tailEnd/>
          </a:ln>
        </p:spPr>
        <p:txBody>
          <a:bodyPr wrap="square">
            <a:spAutoFit/>
          </a:bodyPr>
          <a:lstStyle/>
          <a:p>
            <a:pPr algn="ctr">
              <a:spcBef>
                <a:spcPct val="50000"/>
              </a:spcBef>
            </a:pPr>
            <a:r>
              <a:rPr lang="cs-CZ" sz="2400" dirty="0" smtClean="0">
                <a:latin typeface="Times New Roman" pitchFamily="18" charset="0"/>
              </a:rPr>
              <a:t>   </a:t>
            </a:r>
            <a:r>
              <a:rPr lang="cs-CZ" sz="2400" dirty="0" smtClean="0"/>
              <a:t>0,0891   </a:t>
            </a:r>
            <a:endParaRPr lang="cs-CZ" sz="2400" dirty="0"/>
          </a:p>
        </p:txBody>
      </p:sp>
      <p:sp>
        <p:nvSpPr>
          <p:cNvPr id="61462" name="Text Box 22"/>
          <p:cNvSpPr txBox="1">
            <a:spLocks noChangeArrowheads="1"/>
          </p:cNvSpPr>
          <p:nvPr/>
        </p:nvSpPr>
        <p:spPr bwMode="auto">
          <a:xfrm>
            <a:off x="6596063" y="5373688"/>
            <a:ext cx="1576337" cy="457200"/>
          </a:xfrm>
          <a:prstGeom prst="rect">
            <a:avLst/>
          </a:prstGeom>
          <a:noFill/>
          <a:ln w="9525">
            <a:noFill/>
            <a:miter lim="800000"/>
            <a:headEnd/>
            <a:tailEnd/>
          </a:ln>
        </p:spPr>
        <p:txBody>
          <a:bodyPr wrap="square">
            <a:spAutoFit/>
          </a:bodyPr>
          <a:lstStyle/>
          <a:p>
            <a:pPr algn="ctr">
              <a:spcBef>
                <a:spcPct val="50000"/>
              </a:spcBef>
            </a:pPr>
            <a:r>
              <a:rPr lang="cs-CZ" sz="2400" dirty="0" smtClean="0">
                <a:latin typeface="Times New Roman" pitchFamily="18" charset="0"/>
              </a:rPr>
              <a:t>  </a:t>
            </a:r>
            <a:r>
              <a:rPr lang="cs-CZ" sz="2400" dirty="0" smtClean="0"/>
              <a:t>0,00741</a:t>
            </a:r>
            <a:endParaRPr lang="cs-CZ" sz="2400" dirty="0"/>
          </a:p>
        </p:txBody>
      </p:sp>
      <p:sp>
        <p:nvSpPr>
          <p:cNvPr id="61463" name="Text Box 23"/>
          <p:cNvSpPr txBox="1">
            <a:spLocks noChangeArrowheads="1"/>
          </p:cNvSpPr>
          <p:nvPr/>
        </p:nvSpPr>
        <p:spPr bwMode="auto">
          <a:xfrm>
            <a:off x="6596063" y="5929313"/>
            <a:ext cx="1576337" cy="457200"/>
          </a:xfrm>
          <a:prstGeom prst="rect">
            <a:avLst/>
          </a:prstGeom>
          <a:noFill/>
          <a:ln w="9525">
            <a:noFill/>
            <a:miter lim="800000"/>
            <a:headEnd/>
            <a:tailEnd/>
          </a:ln>
        </p:spPr>
        <p:txBody>
          <a:bodyPr wrap="square">
            <a:spAutoFit/>
          </a:bodyPr>
          <a:lstStyle/>
          <a:p>
            <a:pPr algn="ctr">
              <a:spcBef>
                <a:spcPct val="50000"/>
              </a:spcBef>
            </a:pPr>
            <a:r>
              <a:rPr lang="cs-CZ" sz="2400" dirty="0" smtClean="0"/>
              <a:t>0,03</a:t>
            </a:r>
            <a:endParaRPr lang="cs-CZ" sz="2400" dirty="0"/>
          </a:p>
        </p:txBody>
      </p:sp>
      <p:sp>
        <p:nvSpPr>
          <p:cNvPr id="5144" name="Text Box 24"/>
          <p:cNvSpPr txBox="1">
            <a:spLocks noChangeArrowheads="1"/>
          </p:cNvSpPr>
          <p:nvPr/>
        </p:nvSpPr>
        <p:spPr bwMode="auto">
          <a:xfrm>
            <a:off x="395287" y="152400"/>
            <a:ext cx="3889375" cy="579438"/>
          </a:xfrm>
          <a:prstGeom prst="rect">
            <a:avLst/>
          </a:prstGeom>
          <a:noFill/>
          <a:ln w="9525">
            <a:noFill/>
            <a:miter lim="800000"/>
            <a:headEnd/>
            <a:tailEnd/>
          </a:ln>
        </p:spPr>
        <p:txBody>
          <a:bodyPr wrap="square">
            <a:spAutoFit/>
          </a:bodyPr>
          <a:lstStyle/>
          <a:p>
            <a:pPr>
              <a:spcBef>
                <a:spcPct val="50000"/>
              </a:spcBef>
            </a:pPr>
            <a:r>
              <a:rPr lang="cs-CZ" sz="3200" b="1" dirty="0">
                <a:solidFill>
                  <a:srgbClr val="FFC000"/>
                </a:solidFill>
                <a:latin typeface="+mj-lt"/>
              </a:rPr>
              <a:t>c</a:t>
            </a:r>
            <a:r>
              <a:rPr lang="cs-CZ" sz="3200" b="1" dirty="0" smtClean="0">
                <a:solidFill>
                  <a:srgbClr val="FFC000"/>
                </a:solidFill>
                <a:latin typeface="+mj-lt"/>
              </a:rPr>
              <a:t>) převeďte na dm</a:t>
            </a:r>
            <a:r>
              <a:rPr lang="cs-CZ" sz="3200" b="1" baseline="30000" dirty="0" smtClean="0">
                <a:solidFill>
                  <a:srgbClr val="FFC000"/>
                </a:solidFill>
                <a:latin typeface="+mj-lt"/>
              </a:rPr>
              <a:t>3</a:t>
            </a:r>
            <a:endParaRPr lang="cs-CZ" sz="3200" b="1" baseline="30000" dirty="0">
              <a:solidFill>
                <a:srgbClr val="FFC000"/>
              </a:solidFill>
              <a:latin typeface="+mj-lt"/>
            </a:endParaRPr>
          </a:p>
        </p:txBody>
      </p:sp>
      <p:sp>
        <p:nvSpPr>
          <p:cNvPr id="5145" name="Text Box 25"/>
          <p:cNvSpPr txBox="1">
            <a:spLocks noChangeArrowheads="1"/>
          </p:cNvSpPr>
          <p:nvPr/>
        </p:nvSpPr>
        <p:spPr bwMode="auto">
          <a:xfrm>
            <a:off x="5076825" y="152400"/>
            <a:ext cx="3887788" cy="579438"/>
          </a:xfrm>
          <a:prstGeom prst="rect">
            <a:avLst/>
          </a:prstGeom>
          <a:noFill/>
          <a:ln w="9525">
            <a:noFill/>
            <a:miter lim="800000"/>
            <a:headEnd/>
            <a:tailEnd/>
          </a:ln>
        </p:spPr>
        <p:txBody>
          <a:bodyPr wrap="square">
            <a:spAutoFit/>
          </a:bodyPr>
          <a:lstStyle/>
          <a:p>
            <a:pPr>
              <a:spcBef>
                <a:spcPct val="50000"/>
              </a:spcBef>
            </a:pPr>
            <a:r>
              <a:rPr lang="cs-CZ" sz="3200" b="1" dirty="0">
                <a:solidFill>
                  <a:srgbClr val="FFC000"/>
                </a:solidFill>
                <a:latin typeface="+mj-lt"/>
              </a:rPr>
              <a:t>d</a:t>
            </a:r>
            <a:r>
              <a:rPr lang="cs-CZ" sz="3200" b="1" dirty="0" smtClean="0">
                <a:solidFill>
                  <a:srgbClr val="FFC000"/>
                </a:solidFill>
                <a:latin typeface="+mj-lt"/>
              </a:rPr>
              <a:t>) převeďte na m</a:t>
            </a:r>
            <a:r>
              <a:rPr lang="cs-CZ" sz="3200" b="1" baseline="30000" dirty="0" smtClean="0">
                <a:solidFill>
                  <a:srgbClr val="FFC000"/>
                </a:solidFill>
                <a:latin typeface="+mj-lt"/>
              </a:rPr>
              <a:t>3</a:t>
            </a:r>
            <a:endParaRPr lang="cs-CZ" sz="3200" b="1" baseline="30000" dirty="0">
              <a:solidFill>
                <a:srgbClr val="FFC000"/>
              </a:solidFill>
              <a:latin typeface="+mj-lt"/>
            </a:endParaRPr>
          </a:p>
        </p:txBody>
      </p:sp>
      <p:sp>
        <p:nvSpPr>
          <p:cNvPr id="5146" name="Rectangle 27"/>
          <p:cNvSpPr>
            <a:spLocks noChangeArrowheads="1"/>
          </p:cNvSpPr>
          <p:nvPr/>
        </p:nvSpPr>
        <p:spPr bwMode="auto">
          <a:xfrm>
            <a:off x="4500563" y="333375"/>
            <a:ext cx="45719" cy="5975945"/>
          </a:xfrm>
          <a:prstGeom prst="rect">
            <a:avLst/>
          </a:prstGeom>
          <a:solidFill>
            <a:srgbClr val="FFC000"/>
          </a:solidFill>
          <a:ln w="9525">
            <a:solidFill>
              <a:schemeClr val="tx1"/>
            </a:solidFill>
            <a:miter lim="800000"/>
            <a:headEnd/>
            <a:tailEnd/>
          </a:ln>
        </p:spPr>
        <p:txBody>
          <a:bodyPr wrap="none" anchor="ctr"/>
          <a:lstStyle/>
          <a:p>
            <a:endParaRPr lang="cs-CZ"/>
          </a:p>
        </p:txBody>
      </p:sp>
    </p:spTree>
    <p:extLst>
      <p:ext uri="{BB962C8B-B14F-4D97-AF65-F5344CB8AC3E}">
        <p14:creationId xmlns:p14="http://schemas.microsoft.com/office/powerpoint/2010/main" xmlns="" val="4168915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42"/>
                                        </p:tgtEl>
                                        <p:attrNameLst>
                                          <p:attrName>style.visibility</p:attrName>
                                        </p:attrNameLst>
                                      </p:cBhvr>
                                      <p:to>
                                        <p:strVal val="visible"/>
                                      </p:to>
                                    </p:set>
                                    <p:anim calcmode="lin" valueType="num">
                                      <p:cBhvr additive="base">
                                        <p:cTn id="7" dur="500" fill="hold"/>
                                        <p:tgtEl>
                                          <p:spTgt spid="61442"/>
                                        </p:tgtEl>
                                        <p:attrNameLst>
                                          <p:attrName>ppt_x</p:attrName>
                                        </p:attrNameLst>
                                      </p:cBhvr>
                                      <p:tavLst>
                                        <p:tav tm="0">
                                          <p:val>
                                            <p:strVal val="0-#ppt_w/2"/>
                                          </p:val>
                                        </p:tav>
                                        <p:tav tm="100000">
                                          <p:val>
                                            <p:strVal val="#ppt_x"/>
                                          </p:val>
                                        </p:tav>
                                      </p:tavLst>
                                    </p:anim>
                                    <p:anim calcmode="lin" valueType="num">
                                      <p:cBhvr additive="base">
                                        <p:cTn id="8" dur="500" fill="hold"/>
                                        <p:tgtEl>
                                          <p:spTgt spid="614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53"/>
                                        </p:tgtEl>
                                        <p:attrNameLst>
                                          <p:attrName>style.visibility</p:attrName>
                                        </p:attrNameLst>
                                      </p:cBhvr>
                                      <p:to>
                                        <p:strVal val="visible"/>
                                      </p:to>
                                    </p:set>
                                    <p:anim calcmode="lin" valueType="num">
                                      <p:cBhvr additive="base">
                                        <p:cTn id="13" dur="500" fill="hold"/>
                                        <p:tgtEl>
                                          <p:spTgt spid="61453"/>
                                        </p:tgtEl>
                                        <p:attrNameLst>
                                          <p:attrName>ppt_x</p:attrName>
                                        </p:attrNameLst>
                                      </p:cBhvr>
                                      <p:tavLst>
                                        <p:tav tm="0">
                                          <p:val>
                                            <p:strVal val="0-#ppt_w/2"/>
                                          </p:val>
                                        </p:tav>
                                        <p:tav tm="100000">
                                          <p:val>
                                            <p:strVal val="#ppt_x"/>
                                          </p:val>
                                        </p:tav>
                                      </p:tavLst>
                                    </p:anim>
                                    <p:anim calcmode="lin" valueType="num">
                                      <p:cBhvr additive="base">
                                        <p:cTn id="14" dur="500" fill="hold"/>
                                        <p:tgtEl>
                                          <p:spTgt spid="6145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43"/>
                                        </p:tgtEl>
                                        <p:attrNameLst>
                                          <p:attrName>style.visibility</p:attrName>
                                        </p:attrNameLst>
                                      </p:cBhvr>
                                      <p:to>
                                        <p:strVal val="visible"/>
                                      </p:to>
                                    </p:set>
                                    <p:anim calcmode="lin" valueType="num">
                                      <p:cBhvr additive="base">
                                        <p:cTn id="19" dur="500" fill="hold"/>
                                        <p:tgtEl>
                                          <p:spTgt spid="61443"/>
                                        </p:tgtEl>
                                        <p:attrNameLst>
                                          <p:attrName>ppt_x</p:attrName>
                                        </p:attrNameLst>
                                      </p:cBhvr>
                                      <p:tavLst>
                                        <p:tav tm="0">
                                          <p:val>
                                            <p:strVal val="0-#ppt_w/2"/>
                                          </p:val>
                                        </p:tav>
                                        <p:tav tm="100000">
                                          <p:val>
                                            <p:strVal val="#ppt_x"/>
                                          </p:val>
                                        </p:tav>
                                      </p:tavLst>
                                    </p:anim>
                                    <p:anim calcmode="lin" valueType="num">
                                      <p:cBhvr additive="base">
                                        <p:cTn id="20" dur="500" fill="hold"/>
                                        <p:tgtEl>
                                          <p:spTgt spid="6144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54"/>
                                        </p:tgtEl>
                                        <p:attrNameLst>
                                          <p:attrName>style.visibility</p:attrName>
                                        </p:attrNameLst>
                                      </p:cBhvr>
                                      <p:to>
                                        <p:strVal val="visible"/>
                                      </p:to>
                                    </p:set>
                                    <p:anim calcmode="lin" valueType="num">
                                      <p:cBhvr additive="base">
                                        <p:cTn id="25" dur="500" fill="hold"/>
                                        <p:tgtEl>
                                          <p:spTgt spid="61454"/>
                                        </p:tgtEl>
                                        <p:attrNameLst>
                                          <p:attrName>ppt_x</p:attrName>
                                        </p:attrNameLst>
                                      </p:cBhvr>
                                      <p:tavLst>
                                        <p:tav tm="0">
                                          <p:val>
                                            <p:strVal val="0-#ppt_w/2"/>
                                          </p:val>
                                        </p:tav>
                                        <p:tav tm="100000">
                                          <p:val>
                                            <p:strVal val="#ppt_x"/>
                                          </p:val>
                                        </p:tav>
                                      </p:tavLst>
                                    </p:anim>
                                    <p:anim calcmode="lin" valueType="num">
                                      <p:cBhvr additive="base">
                                        <p:cTn id="26" dur="500" fill="hold"/>
                                        <p:tgtEl>
                                          <p:spTgt spid="6145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44"/>
                                        </p:tgtEl>
                                        <p:attrNameLst>
                                          <p:attrName>style.visibility</p:attrName>
                                        </p:attrNameLst>
                                      </p:cBhvr>
                                      <p:to>
                                        <p:strVal val="visible"/>
                                      </p:to>
                                    </p:set>
                                    <p:anim calcmode="lin" valueType="num">
                                      <p:cBhvr additive="base">
                                        <p:cTn id="31" dur="500" fill="hold"/>
                                        <p:tgtEl>
                                          <p:spTgt spid="61444"/>
                                        </p:tgtEl>
                                        <p:attrNameLst>
                                          <p:attrName>ppt_x</p:attrName>
                                        </p:attrNameLst>
                                      </p:cBhvr>
                                      <p:tavLst>
                                        <p:tav tm="0">
                                          <p:val>
                                            <p:strVal val="0-#ppt_w/2"/>
                                          </p:val>
                                        </p:tav>
                                        <p:tav tm="100000">
                                          <p:val>
                                            <p:strVal val="#ppt_x"/>
                                          </p:val>
                                        </p:tav>
                                      </p:tavLst>
                                    </p:anim>
                                    <p:anim calcmode="lin" valueType="num">
                                      <p:cBhvr additive="base">
                                        <p:cTn id="32" dur="500" fill="hold"/>
                                        <p:tgtEl>
                                          <p:spTgt spid="61444"/>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55"/>
                                        </p:tgtEl>
                                        <p:attrNameLst>
                                          <p:attrName>style.visibility</p:attrName>
                                        </p:attrNameLst>
                                      </p:cBhvr>
                                      <p:to>
                                        <p:strVal val="visible"/>
                                      </p:to>
                                    </p:set>
                                    <p:anim calcmode="lin" valueType="num">
                                      <p:cBhvr additive="base">
                                        <p:cTn id="37" dur="500" fill="hold"/>
                                        <p:tgtEl>
                                          <p:spTgt spid="61455"/>
                                        </p:tgtEl>
                                        <p:attrNameLst>
                                          <p:attrName>ppt_x</p:attrName>
                                        </p:attrNameLst>
                                      </p:cBhvr>
                                      <p:tavLst>
                                        <p:tav tm="0">
                                          <p:val>
                                            <p:strVal val="0-#ppt_w/2"/>
                                          </p:val>
                                        </p:tav>
                                        <p:tav tm="100000">
                                          <p:val>
                                            <p:strVal val="#ppt_x"/>
                                          </p:val>
                                        </p:tav>
                                      </p:tavLst>
                                    </p:anim>
                                    <p:anim calcmode="lin" valueType="num">
                                      <p:cBhvr additive="base">
                                        <p:cTn id="38" dur="500" fill="hold"/>
                                        <p:tgtEl>
                                          <p:spTgt spid="61455"/>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1445"/>
                                        </p:tgtEl>
                                        <p:attrNameLst>
                                          <p:attrName>style.visibility</p:attrName>
                                        </p:attrNameLst>
                                      </p:cBhvr>
                                      <p:to>
                                        <p:strVal val="visible"/>
                                      </p:to>
                                    </p:set>
                                    <p:anim calcmode="lin" valueType="num">
                                      <p:cBhvr additive="base">
                                        <p:cTn id="43" dur="500" fill="hold"/>
                                        <p:tgtEl>
                                          <p:spTgt spid="61445"/>
                                        </p:tgtEl>
                                        <p:attrNameLst>
                                          <p:attrName>ppt_x</p:attrName>
                                        </p:attrNameLst>
                                      </p:cBhvr>
                                      <p:tavLst>
                                        <p:tav tm="0">
                                          <p:val>
                                            <p:strVal val="0-#ppt_w/2"/>
                                          </p:val>
                                        </p:tav>
                                        <p:tav tm="100000">
                                          <p:val>
                                            <p:strVal val="#ppt_x"/>
                                          </p:val>
                                        </p:tav>
                                      </p:tavLst>
                                    </p:anim>
                                    <p:anim calcmode="lin" valueType="num">
                                      <p:cBhvr additive="base">
                                        <p:cTn id="44" dur="500" fill="hold"/>
                                        <p:tgtEl>
                                          <p:spTgt spid="61445"/>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1456"/>
                                        </p:tgtEl>
                                        <p:attrNameLst>
                                          <p:attrName>style.visibility</p:attrName>
                                        </p:attrNameLst>
                                      </p:cBhvr>
                                      <p:to>
                                        <p:strVal val="visible"/>
                                      </p:to>
                                    </p:set>
                                    <p:anim calcmode="lin" valueType="num">
                                      <p:cBhvr additive="base">
                                        <p:cTn id="49" dur="500" fill="hold"/>
                                        <p:tgtEl>
                                          <p:spTgt spid="61456"/>
                                        </p:tgtEl>
                                        <p:attrNameLst>
                                          <p:attrName>ppt_x</p:attrName>
                                        </p:attrNameLst>
                                      </p:cBhvr>
                                      <p:tavLst>
                                        <p:tav tm="0">
                                          <p:val>
                                            <p:strVal val="0-#ppt_w/2"/>
                                          </p:val>
                                        </p:tav>
                                        <p:tav tm="100000">
                                          <p:val>
                                            <p:strVal val="#ppt_x"/>
                                          </p:val>
                                        </p:tav>
                                      </p:tavLst>
                                    </p:anim>
                                    <p:anim calcmode="lin" valueType="num">
                                      <p:cBhvr additive="base">
                                        <p:cTn id="50" dur="500" fill="hold"/>
                                        <p:tgtEl>
                                          <p:spTgt spid="61456"/>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61446"/>
                                        </p:tgtEl>
                                        <p:attrNameLst>
                                          <p:attrName>style.visibility</p:attrName>
                                        </p:attrNameLst>
                                      </p:cBhvr>
                                      <p:to>
                                        <p:strVal val="visible"/>
                                      </p:to>
                                    </p:set>
                                    <p:anim calcmode="lin" valueType="num">
                                      <p:cBhvr additive="base">
                                        <p:cTn id="55" dur="500" fill="hold"/>
                                        <p:tgtEl>
                                          <p:spTgt spid="61446"/>
                                        </p:tgtEl>
                                        <p:attrNameLst>
                                          <p:attrName>ppt_x</p:attrName>
                                        </p:attrNameLst>
                                      </p:cBhvr>
                                      <p:tavLst>
                                        <p:tav tm="0">
                                          <p:val>
                                            <p:strVal val="0-#ppt_w/2"/>
                                          </p:val>
                                        </p:tav>
                                        <p:tav tm="100000">
                                          <p:val>
                                            <p:strVal val="#ppt_x"/>
                                          </p:val>
                                        </p:tav>
                                      </p:tavLst>
                                    </p:anim>
                                    <p:anim calcmode="lin" valueType="num">
                                      <p:cBhvr additive="base">
                                        <p:cTn id="56" dur="500" fill="hold"/>
                                        <p:tgtEl>
                                          <p:spTgt spid="61446"/>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61457"/>
                                        </p:tgtEl>
                                        <p:attrNameLst>
                                          <p:attrName>style.visibility</p:attrName>
                                        </p:attrNameLst>
                                      </p:cBhvr>
                                      <p:to>
                                        <p:strVal val="visible"/>
                                      </p:to>
                                    </p:set>
                                    <p:anim calcmode="lin" valueType="num">
                                      <p:cBhvr additive="base">
                                        <p:cTn id="61" dur="500" fill="hold"/>
                                        <p:tgtEl>
                                          <p:spTgt spid="61457"/>
                                        </p:tgtEl>
                                        <p:attrNameLst>
                                          <p:attrName>ppt_x</p:attrName>
                                        </p:attrNameLst>
                                      </p:cBhvr>
                                      <p:tavLst>
                                        <p:tav tm="0">
                                          <p:val>
                                            <p:strVal val="0-#ppt_w/2"/>
                                          </p:val>
                                        </p:tav>
                                        <p:tav tm="100000">
                                          <p:val>
                                            <p:strVal val="#ppt_x"/>
                                          </p:val>
                                        </p:tav>
                                      </p:tavLst>
                                    </p:anim>
                                    <p:anim calcmode="lin" valueType="num">
                                      <p:cBhvr additive="base">
                                        <p:cTn id="62" dur="500" fill="hold"/>
                                        <p:tgtEl>
                                          <p:spTgt spid="61457"/>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61447"/>
                                        </p:tgtEl>
                                        <p:attrNameLst>
                                          <p:attrName>style.visibility</p:attrName>
                                        </p:attrNameLst>
                                      </p:cBhvr>
                                      <p:to>
                                        <p:strVal val="visible"/>
                                      </p:to>
                                    </p:set>
                                    <p:anim calcmode="lin" valueType="num">
                                      <p:cBhvr additive="base">
                                        <p:cTn id="67" dur="500" fill="hold"/>
                                        <p:tgtEl>
                                          <p:spTgt spid="61447"/>
                                        </p:tgtEl>
                                        <p:attrNameLst>
                                          <p:attrName>ppt_x</p:attrName>
                                        </p:attrNameLst>
                                      </p:cBhvr>
                                      <p:tavLst>
                                        <p:tav tm="0">
                                          <p:val>
                                            <p:strVal val="0-#ppt_w/2"/>
                                          </p:val>
                                        </p:tav>
                                        <p:tav tm="100000">
                                          <p:val>
                                            <p:strVal val="#ppt_x"/>
                                          </p:val>
                                        </p:tav>
                                      </p:tavLst>
                                    </p:anim>
                                    <p:anim calcmode="lin" valueType="num">
                                      <p:cBhvr additive="base">
                                        <p:cTn id="68" dur="500" fill="hold"/>
                                        <p:tgtEl>
                                          <p:spTgt spid="61447"/>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61458"/>
                                        </p:tgtEl>
                                        <p:attrNameLst>
                                          <p:attrName>style.visibility</p:attrName>
                                        </p:attrNameLst>
                                      </p:cBhvr>
                                      <p:to>
                                        <p:strVal val="visible"/>
                                      </p:to>
                                    </p:set>
                                    <p:anim calcmode="lin" valueType="num">
                                      <p:cBhvr additive="base">
                                        <p:cTn id="73" dur="500" fill="hold"/>
                                        <p:tgtEl>
                                          <p:spTgt spid="61458"/>
                                        </p:tgtEl>
                                        <p:attrNameLst>
                                          <p:attrName>ppt_x</p:attrName>
                                        </p:attrNameLst>
                                      </p:cBhvr>
                                      <p:tavLst>
                                        <p:tav tm="0">
                                          <p:val>
                                            <p:strVal val="0-#ppt_w/2"/>
                                          </p:val>
                                        </p:tav>
                                        <p:tav tm="100000">
                                          <p:val>
                                            <p:strVal val="#ppt_x"/>
                                          </p:val>
                                        </p:tav>
                                      </p:tavLst>
                                    </p:anim>
                                    <p:anim calcmode="lin" valueType="num">
                                      <p:cBhvr additive="base">
                                        <p:cTn id="74" dur="500" fill="hold"/>
                                        <p:tgtEl>
                                          <p:spTgt spid="61458"/>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61448"/>
                                        </p:tgtEl>
                                        <p:attrNameLst>
                                          <p:attrName>style.visibility</p:attrName>
                                        </p:attrNameLst>
                                      </p:cBhvr>
                                      <p:to>
                                        <p:strVal val="visible"/>
                                      </p:to>
                                    </p:set>
                                    <p:anim calcmode="lin" valueType="num">
                                      <p:cBhvr additive="base">
                                        <p:cTn id="79" dur="500" fill="hold"/>
                                        <p:tgtEl>
                                          <p:spTgt spid="61448"/>
                                        </p:tgtEl>
                                        <p:attrNameLst>
                                          <p:attrName>ppt_x</p:attrName>
                                        </p:attrNameLst>
                                      </p:cBhvr>
                                      <p:tavLst>
                                        <p:tav tm="0">
                                          <p:val>
                                            <p:strVal val="0-#ppt_w/2"/>
                                          </p:val>
                                        </p:tav>
                                        <p:tav tm="100000">
                                          <p:val>
                                            <p:strVal val="#ppt_x"/>
                                          </p:val>
                                        </p:tav>
                                      </p:tavLst>
                                    </p:anim>
                                    <p:anim calcmode="lin" valueType="num">
                                      <p:cBhvr additive="base">
                                        <p:cTn id="80" dur="500" fill="hold"/>
                                        <p:tgtEl>
                                          <p:spTgt spid="61448"/>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61459"/>
                                        </p:tgtEl>
                                        <p:attrNameLst>
                                          <p:attrName>style.visibility</p:attrName>
                                        </p:attrNameLst>
                                      </p:cBhvr>
                                      <p:to>
                                        <p:strVal val="visible"/>
                                      </p:to>
                                    </p:set>
                                    <p:anim calcmode="lin" valueType="num">
                                      <p:cBhvr additive="base">
                                        <p:cTn id="85" dur="500" fill="hold"/>
                                        <p:tgtEl>
                                          <p:spTgt spid="61459"/>
                                        </p:tgtEl>
                                        <p:attrNameLst>
                                          <p:attrName>ppt_x</p:attrName>
                                        </p:attrNameLst>
                                      </p:cBhvr>
                                      <p:tavLst>
                                        <p:tav tm="0">
                                          <p:val>
                                            <p:strVal val="0-#ppt_w/2"/>
                                          </p:val>
                                        </p:tav>
                                        <p:tav tm="100000">
                                          <p:val>
                                            <p:strVal val="#ppt_x"/>
                                          </p:val>
                                        </p:tav>
                                      </p:tavLst>
                                    </p:anim>
                                    <p:anim calcmode="lin" valueType="num">
                                      <p:cBhvr additive="base">
                                        <p:cTn id="86" dur="500" fill="hold"/>
                                        <p:tgtEl>
                                          <p:spTgt spid="61459"/>
                                        </p:tgtEl>
                                        <p:attrNameLst>
                                          <p:attrName>ppt_y</p:attrName>
                                        </p:attrNameLst>
                                      </p:cBhvr>
                                      <p:tavLst>
                                        <p:tav tm="0">
                                          <p:val>
                                            <p:strVal val="#ppt_y"/>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61449"/>
                                        </p:tgtEl>
                                        <p:attrNameLst>
                                          <p:attrName>style.visibility</p:attrName>
                                        </p:attrNameLst>
                                      </p:cBhvr>
                                      <p:to>
                                        <p:strVal val="visible"/>
                                      </p:to>
                                    </p:set>
                                    <p:anim calcmode="lin" valueType="num">
                                      <p:cBhvr additive="base">
                                        <p:cTn id="91" dur="500" fill="hold"/>
                                        <p:tgtEl>
                                          <p:spTgt spid="61449"/>
                                        </p:tgtEl>
                                        <p:attrNameLst>
                                          <p:attrName>ppt_x</p:attrName>
                                        </p:attrNameLst>
                                      </p:cBhvr>
                                      <p:tavLst>
                                        <p:tav tm="0">
                                          <p:val>
                                            <p:strVal val="0-#ppt_w/2"/>
                                          </p:val>
                                        </p:tav>
                                        <p:tav tm="100000">
                                          <p:val>
                                            <p:strVal val="#ppt_x"/>
                                          </p:val>
                                        </p:tav>
                                      </p:tavLst>
                                    </p:anim>
                                    <p:anim calcmode="lin" valueType="num">
                                      <p:cBhvr additive="base">
                                        <p:cTn id="92" dur="500" fill="hold"/>
                                        <p:tgtEl>
                                          <p:spTgt spid="61449"/>
                                        </p:tgtEl>
                                        <p:attrNameLst>
                                          <p:attrName>ppt_y</p:attrName>
                                        </p:attrNameLst>
                                      </p:cBhvr>
                                      <p:tavLst>
                                        <p:tav tm="0">
                                          <p:val>
                                            <p:strVal val="#ppt_y"/>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8" fill="hold" grpId="0" nodeType="clickEffect">
                                  <p:stCondLst>
                                    <p:cond delay="0"/>
                                  </p:stCondLst>
                                  <p:childTnLst>
                                    <p:set>
                                      <p:cBhvr>
                                        <p:cTn id="96" dur="1" fill="hold">
                                          <p:stCondLst>
                                            <p:cond delay="0"/>
                                          </p:stCondLst>
                                        </p:cTn>
                                        <p:tgtEl>
                                          <p:spTgt spid="61460"/>
                                        </p:tgtEl>
                                        <p:attrNameLst>
                                          <p:attrName>style.visibility</p:attrName>
                                        </p:attrNameLst>
                                      </p:cBhvr>
                                      <p:to>
                                        <p:strVal val="visible"/>
                                      </p:to>
                                    </p:set>
                                    <p:anim calcmode="lin" valueType="num">
                                      <p:cBhvr additive="base">
                                        <p:cTn id="97" dur="500" fill="hold"/>
                                        <p:tgtEl>
                                          <p:spTgt spid="61460"/>
                                        </p:tgtEl>
                                        <p:attrNameLst>
                                          <p:attrName>ppt_x</p:attrName>
                                        </p:attrNameLst>
                                      </p:cBhvr>
                                      <p:tavLst>
                                        <p:tav tm="0">
                                          <p:val>
                                            <p:strVal val="0-#ppt_w/2"/>
                                          </p:val>
                                        </p:tav>
                                        <p:tav tm="100000">
                                          <p:val>
                                            <p:strVal val="#ppt_x"/>
                                          </p:val>
                                        </p:tav>
                                      </p:tavLst>
                                    </p:anim>
                                    <p:anim calcmode="lin" valueType="num">
                                      <p:cBhvr additive="base">
                                        <p:cTn id="98" dur="500" fill="hold"/>
                                        <p:tgtEl>
                                          <p:spTgt spid="61460"/>
                                        </p:tgtEl>
                                        <p:attrNameLst>
                                          <p:attrName>ppt_y</p:attrName>
                                        </p:attrNameLst>
                                      </p:cBhvr>
                                      <p:tavLst>
                                        <p:tav tm="0">
                                          <p:val>
                                            <p:strVal val="#ppt_y"/>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8" fill="hold" grpId="0" nodeType="clickEffect">
                                  <p:stCondLst>
                                    <p:cond delay="0"/>
                                  </p:stCondLst>
                                  <p:childTnLst>
                                    <p:set>
                                      <p:cBhvr>
                                        <p:cTn id="102" dur="1" fill="hold">
                                          <p:stCondLst>
                                            <p:cond delay="0"/>
                                          </p:stCondLst>
                                        </p:cTn>
                                        <p:tgtEl>
                                          <p:spTgt spid="61450"/>
                                        </p:tgtEl>
                                        <p:attrNameLst>
                                          <p:attrName>style.visibility</p:attrName>
                                        </p:attrNameLst>
                                      </p:cBhvr>
                                      <p:to>
                                        <p:strVal val="visible"/>
                                      </p:to>
                                    </p:set>
                                    <p:anim calcmode="lin" valueType="num">
                                      <p:cBhvr additive="base">
                                        <p:cTn id="103" dur="500" fill="hold"/>
                                        <p:tgtEl>
                                          <p:spTgt spid="61450"/>
                                        </p:tgtEl>
                                        <p:attrNameLst>
                                          <p:attrName>ppt_x</p:attrName>
                                        </p:attrNameLst>
                                      </p:cBhvr>
                                      <p:tavLst>
                                        <p:tav tm="0">
                                          <p:val>
                                            <p:strVal val="0-#ppt_w/2"/>
                                          </p:val>
                                        </p:tav>
                                        <p:tav tm="100000">
                                          <p:val>
                                            <p:strVal val="#ppt_x"/>
                                          </p:val>
                                        </p:tav>
                                      </p:tavLst>
                                    </p:anim>
                                    <p:anim calcmode="lin" valueType="num">
                                      <p:cBhvr additive="base">
                                        <p:cTn id="104" dur="500" fill="hold"/>
                                        <p:tgtEl>
                                          <p:spTgt spid="61450"/>
                                        </p:tgtEl>
                                        <p:attrNameLst>
                                          <p:attrName>ppt_y</p:attrName>
                                        </p:attrNameLst>
                                      </p:cBhvr>
                                      <p:tavLst>
                                        <p:tav tm="0">
                                          <p:val>
                                            <p:strVal val="#ppt_y"/>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8" fill="hold" grpId="0" nodeType="clickEffect">
                                  <p:stCondLst>
                                    <p:cond delay="0"/>
                                  </p:stCondLst>
                                  <p:childTnLst>
                                    <p:set>
                                      <p:cBhvr>
                                        <p:cTn id="108" dur="1" fill="hold">
                                          <p:stCondLst>
                                            <p:cond delay="0"/>
                                          </p:stCondLst>
                                        </p:cTn>
                                        <p:tgtEl>
                                          <p:spTgt spid="61461"/>
                                        </p:tgtEl>
                                        <p:attrNameLst>
                                          <p:attrName>style.visibility</p:attrName>
                                        </p:attrNameLst>
                                      </p:cBhvr>
                                      <p:to>
                                        <p:strVal val="visible"/>
                                      </p:to>
                                    </p:set>
                                    <p:anim calcmode="lin" valueType="num">
                                      <p:cBhvr additive="base">
                                        <p:cTn id="109" dur="500" fill="hold"/>
                                        <p:tgtEl>
                                          <p:spTgt spid="61461"/>
                                        </p:tgtEl>
                                        <p:attrNameLst>
                                          <p:attrName>ppt_x</p:attrName>
                                        </p:attrNameLst>
                                      </p:cBhvr>
                                      <p:tavLst>
                                        <p:tav tm="0">
                                          <p:val>
                                            <p:strVal val="0-#ppt_w/2"/>
                                          </p:val>
                                        </p:tav>
                                        <p:tav tm="100000">
                                          <p:val>
                                            <p:strVal val="#ppt_x"/>
                                          </p:val>
                                        </p:tav>
                                      </p:tavLst>
                                    </p:anim>
                                    <p:anim calcmode="lin" valueType="num">
                                      <p:cBhvr additive="base">
                                        <p:cTn id="110" dur="500" fill="hold"/>
                                        <p:tgtEl>
                                          <p:spTgt spid="61461"/>
                                        </p:tgtEl>
                                        <p:attrNameLst>
                                          <p:attrName>ppt_y</p:attrName>
                                        </p:attrNameLst>
                                      </p:cBhvr>
                                      <p:tavLst>
                                        <p:tav tm="0">
                                          <p:val>
                                            <p:strVal val="#ppt_y"/>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8" fill="hold" grpId="0" nodeType="clickEffect">
                                  <p:stCondLst>
                                    <p:cond delay="0"/>
                                  </p:stCondLst>
                                  <p:childTnLst>
                                    <p:set>
                                      <p:cBhvr>
                                        <p:cTn id="114" dur="1" fill="hold">
                                          <p:stCondLst>
                                            <p:cond delay="0"/>
                                          </p:stCondLst>
                                        </p:cTn>
                                        <p:tgtEl>
                                          <p:spTgt spid="61451"/>
                                        </p:tgtEl>
                                        <p:attrNameLst>
                                          <p:attrName>style.visibility</p:attrName>
                                        </p:attrNameLst>
                                      </p:cBhvr>
                                      <p:to>
                                        <p:strVal val="visible"/>
                                      </p:to>
                                    </p:set>
                                    <p:anim calcmode="lin" valueType="num">
                                      <p:cBhvr additive="base">
                                        <p:cTn id="115" dur="500" fill="hold"/>
                                        <p:tgtEl>
                                          <p:spTgt spid="61451"/>
                                        </p:tgtEl>
                                        <p:attrNameLst>
                                          <p:attrName>ppt_x</p:attrName>
                                        </p:attrNameLst>
                                      </p:cBhvr>
                                      <p:tavLst>
                                        <p:tav tm="0">
                                          <p:val>
                                            <p:strVal val="0-#ppt_w/2"/>
                                          </p:val>
                                        </p:tav>
                                        <p:tav tm="100000">
                                          <p:val>
                                            <p:strVal val="#ppt_x"/>
                                          </p:val>
                                        </p:tav>
                                      </p:tavLst>
                                    </p:anim>
                                    <p:anim calcmode="lin" valueType="num">
                                      <p:cBhvr additive="base">
                                        <p:cTn id="116" dur="500" fill="hold"/>
                                        <p:tgtEl>
                                          <p:spTgt spid="61451"/>
                                        </p:tgtEl>
                                        <p:attrNameLst>
                                          <p:attrName>ppt_y</p:attrName>
                                        </p:attrNameLst>
                                      </p:cBhvr>
                                      <p:tavLst>
                                        <p:tav tm="0">
                                          <p:val>
                                            <p:strVal val="#ppt_y"/>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8" fill="hold" grpId="0" nodeType="clickEffect">
                                  <p:stCondLst>
                                    <p:cond delay="0"/>
                                  </p:stCondLst>
                                  <p:childTnLst>
                                    <p:set>
                                      <p:cBhvr>
                                        <p:cTn id="120" dur="1" fill="hold">
                                          <p:stCondLst>
                                            <p:cond delay="0"/>
                                          </p:stCondLst>
                                        </p:cTn>
                                        <p:tgtEl>
                                          <p:spTgt spid="61462"/>
                                        </p:tgtEl>
                                        <p:attrNameLst>
                                          <p:attrName>style.visibility</p:attrName>
                                        </p:attrNameLst>
                                      </p:cBhvr>
                                      <p:to>
                                        <p:strVal val="visible"/>
                                      </p:to>
                                    </p:set>
                                    <p:anim calcmode="lin" valueType="num">
                                      <p:cBhvr additive="base">
                                        <p:cTn id="121" dur="500" fill="hold"/>
                                        <p:tgtEl>
                                          <p:spTgt spid="61462"/>
                                        </p:tgtEl>
                                        <p:attrNameLst>
                                          <p:attrName>ppt_x</p:attrName>
                                        </p:attrNameLst>
                                      </p:cBhvr>
                                      <p:tavLst>
                                        <p:tav tm="0">
                                          <p:val>
                                            <p:strVal val="0-#ppt_w/2"/>
                                          </p:val>
                                        </p:tav>
                                        <p:tav tm="100000">
                                          <p:val>
                                            <p:strVal val="#ppt_x"/>
                                          </p:val>
                                        </p:tav>
                                      </p:tavLst>
                                    </p:anim>
                                    <p:anim calcmode="lin" valueType="num">
                                      <p:cBhvr additive="base">
                                        <p:cTn id="122" dur="500" fill="hold"/>
                                        <p:tgtEl>
                                          <p:spTgt spid="61462"/>
                                        </p:tgtEl>
                                        <p:attrNameLst>
                                          <p:attrName>ppt_y</p:attrName>
                                        </p:attrNameLst>
                                      </p:cBhvr>
                                      <p:tavLst>
                                        <p:tav tm="0">
                                          <p:val>
                                            <p:strVal val="#ppt_y"/>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8" fill="hold" grpId="0" nodeType="clickEffect">
                                  <p:stCondLst>
                                    <p:cond delay="0"/>
                                  </p:stCondLst>
                                  <p:childTnLst>
                                    <p:set>
                                      <p:cBhvr>
                                        <p:cTn id="126" dur="1" fill="hold">
                                          <p:stCondLst>
                                            <p:cond delay="0"/>
                                          </p:stCondLst>
                                        </p:cTn>
                                        <p:tgtEl>
                                          <p:spTgt spid="61452"/>
                                        </p:tgtEl>
                                        <p:attrNameLst>
                                          <p:attrName>style.visibility</p:attrName>
                                        </p:attrNameLst>
                                      </p:cBhvr>
                                      <p:to>
                                        <p:strVal val="visible"/>
                                      </p:to>
                                    </p:set>
                                    <p:anim calcmode="lin" valueType="num">
                                      <p:cBhvr additive="base">
                                        <p:cTn id="127" dur="500" fill="hold"/>
                                        <p:tgtEl>
                                          <p:spTgt spid="61452"/>
                                        </p:tgtEl>
                                        <p:attrNameLst>
                                          <p:attrName>ppt_x</p:attrName>
                                        </p:attrNameLst>
                                      </p:cBhvr>
                                      <p:tavLst>
                                        <p:tav tm="0">
                                          <p:val>
                                            <p:strVal val="0-#ppt_w/2"/>
                                          </p:val>
                                        </p:tav>
                                        <p:tav tm="100000">
                                          <p:val>
                                            <p:strVal val="#ppt_x"/>
                                          </p:val>
                                        </p:tav>
                                      </p:tavLst>
                                    </p:anim>
                                    <p:anim calcmode="lin" valueType="num">
                                      <p:cBhvr additive="base">
                                        <p:cTn id="128" dur="500" fill="hold"/>
                                        <p:tgtEl>
                                          <p:spTgt spid="61452"/>
                                        </p:tgtEl>
                                        <p:attrNameLst>
                                          <p:attrName>ppt_y</p:attrName>
                                        </p:attrNameLst>
                                      </p:cBhvr>
                                      <p:tavLst>
                                        <p:tav tm="0">
                                          <p:val>
                                            <p:strVal val="#ppt_y"/>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8" fill="hold" grpId="0" nodeType="clickEffect">
                                  <p:stCondLst>
                                    <p:cond delay="0"/>
                                  </p:stCondLst>
                                  <p:childTnLst>
                                    <p:set>
                                      <p:cBhvr>
                                        <p:cTn id="132" dur="1" fill="hold">
                                          <p:stCondLst>
                                            <p:cond delay="0"/>
                                          </p:stCondLst>
                                        </p:cTn>
                                        <p:tgtEl>
                                          <p:spTgt spid="61463"/>
                                        </p:tgtEl>
                                        <p:attrNameLst>
                                          <p:attrName>style.visibility</p:attrName>
                                        </p:attrNameLst>
                                      </p:cBhvr>
                                      <p:to>
                                        <p:strVal val="visible"/>
                                      </p:to>
                                    </p:set>
                                    <p:anim calcmode="lin" valueType="num">
                                      <p:cBhvr additive="base">
                                        <p:cTn id="133" dur="500" fill="hold"/>
                                        <p:tgtEl>
                                          <p:spTgt spid="61463"/>
                                        </p:tgtEl>
                                        <p:attrNameLst>
                                          <p:attrName>ppt_x</p:attrName>
                                        </p:attrNameLst>
                                      </p:cBhvr>
                                      <p:tavLst>
                                        <p:tav tm="0">
                                          <p:val>
                                            <p:strVal val="0-#ppt_w/2"/>
                                          </p:val>
                                        </p:tav>
                                        <p:tav tm="100000">
                                          <p:val>
                                            <p:strVal val="#ppt_x"/>
                                          </p:val>
                                        </p:tav>
                                      </p:tavLst>
                                    </p:anim>
                                    <p:anim calcmode="lin" valueType="num">
                                      <p:cBhvr additive="base">
                                        <p:cTn id="134" dur="500" fill="hold"/>
                                        <p:tgtEl>
                                          <p:spTgt spid="6146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autoUpdateAnimBg="0"/>
      <p:bldP spid="61443" grpId="0" autoUpdateAnimBg="0"/>
      <p:bldP spid="61444" grpId="0" autoUpdateAnimBg="0"/>
      <p:bldP spid="61445" grpId="0" autoUpdateAnimBg="0"/>
      <p:bldP spid="61446" grpId="0" autoUpdateAnimBg="0"/>
      <p:bldP spid="61447" grpId="0" autoUpdateAnimBg="0"/>
      <p:bldP spid="61448" grpId="0" autoUpdateAnimBg="0"/>
      <p:bldP spid="61449" grpId="0" autoUpdateAnimBg="0"/>
      <p:bldP spid="61450" grpId="0" autoUpdateAnimBg="0"/>
      <p:bldP spid="61451" grpId="0" autoUpdateAnimBg="0"/>
      <p:bldP spid="61452" grpId="0" autoUpdateAnimBg="0"/>
      <p:bldP spid="61453" grpId="0" autoUpdateAnimBg="0"/>
      <p:bldP spid="61454" grpId="0" autoUpdateAnimBg="0"/>
      <p:bldP spid="61455" grpId="0" autoUpdateAnimBg="0"/>
      <p:bldP spid="61456" grpId="0" autoUpdateAnimBg="0"/>
      <p:bldP spid="61457" grpId="0" autoUpdateAnimBg="0"/>
      <p:bldP spid="61458" grpId="0" autoUpdateAnimBg="0"/>
      <p:bldP spid="61459" grpId="0" autoUpdateAnimBg="0"/>
      <p:bldP spid="61460" grpId="0" autoUpdateAnimBg="0"/>
      <p:bldP spid="61461" grpId="0" autoUpdateAnimBg="0"/>
      <p:bldP spid="61462" grpId="0" autoUpdateAnimBg="0"/>
      <p:bldP spid="61463"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755576" y="1988840"/>
            <a:ext cx="7408333" cy="3024336"/>
          </a:xfrm>
        </p:spPr>
        <p:txBody>
          <a:bodyPr>
            <a:normAutofit/>
          </a:bodyPr>
          <a:lstStyle/>
          <a:p>
            <a:pPr lvl="0"/>
            <a:r>
              <a:rPr lang="cs-CZ" sz="2600" dirty="0"/>
              <a:t>V historii </a:t>
            </a:r>
            <a:r>
              <a:rPr lang="cs-CZ" sz="2600" dirty="0" smtClean="0"/>
              <a:t>bylo velmi důležité měření objemu hlavně z hlediska obchodování.</a:t>
            </a:r>
          </a:p>
          <a:p>
            <a:pPr lvl="0"/>
            <a:r>
              <a:rPr lang="cs-CZ" sz="2600" dirty="0" smtClean="0"/>
              <a:t> Používaly </a:t>
            </a:r>
            <a:r>
              <a:rPr lang="cs-CZ" sz="2600" dirty="0"/>
              <a:t>se k </a:t>
            </a:r>
            <a:r>
              <a:rPr lang="cs-CZ" sz="2600" dirty="0" smtClean="0"/>
              <a:t>tomu např. tyto objemové jednotky: bečka, pinta, sud, vědro, věrtel, vůz neboli </a:t>
            </a:r>
            <a:r>
              <a:rPr lang="cs-CZ" sz="2600" dirty="0" err="1" smtClean="0"/>
              <a:t>fudr</a:t>
            </a:r>
            <a:r>
              <a:rPr lang="cs-CZ" sz="2600" dirty="0" smtClean="0"/>
              <a:t>, </a:t>
            </a:r>
            <a:r>
              <a:rPr lang="cs-CZ" sz="2600" dirty="0" err="1" smtClean="0"/>
              <a:t>čber</a:t>
            </a:r>
            <a:r>
              <a:rPr lang="cs-CZ" sz="2600" dirty="0" smtClean="0"/>
              <a:t>, galon, </a:t>
            </a:r>
            <a:r>
              <a:rPr lang="cs-CZ" sz="2600" dirty="0" smtClean="0"/>
              <a:t>žejdlík (</a:t>
            </a:r>
            <a:r>
              <a:rPr lang="cs-CZ" sz="2600" dirty="0" smtClean="0"/>
              <a:t>lidově hrneček), škopek, korbelík, </a:t>
            </a:r>
            <a:r>
              <a:rPr lang="cs-CZ" sz="2600" dirty="0" smtClean="0"/>
              <a:t>barel atd</a:t>
            </a:r>
            <a:r>
              <a:rPr lang="cs-CZ" sz="2600" dirty="0" smtClean="0"/>
              <a:t>.</a:t>
            </a:r>
            <a:endParaRPr lang="cs-CZ" sz="2600" dirty="0"/>
          </a:p>
        </p:txBody>
      </p:sp>
    </p:spTree>
    <p:extLst>
      <p:ext uri="{BB962C8B-B14F-4D97-AF65-F5344CB8AC3E}">
        <p14:creationId xmlns:p14="http://schemas.microsoft.com/office/powerpoint/2010/main" xmlns="" val="15973208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484784"/>
            <a:ext cx="7408333" cy="4641379"/>
          </a:xfrm>
        </p:spPr>
        <p:txBody>
          <a:bodyPr>
            <a:normAutofit/>
          </a:bodyPr>
          <a:lstStyle/>
          <a:p>
            <a:pPr marL="0" indent="0" algn="just">
              <a:buNone/>
            </a:pPr>
            <a:r>
              <a:rPr lang="cs-CZ" sz="2600" dirty="0" smtClean="0"/>
              <a:t>a) Odměrné nádoby</a:t>
            </a:r>
          </a:p>
          <a:p>
            <a:pPr marL="0" indent="0" algn="just">
              <a:buNone/>
            </a:pPr>
            <a:r>
              <a:rPr lang="cs-CZ" sz="2600" dirty="0" smtClean="0"/>
              <a:t> pro jeden objem</a:t>
            </a:r>
          </a:p>
          <a:p>
            <a:pPr marL="514350" indent="-514350" algn="just">
              <a:buFont typeface="+mj-lt"/>
              <a:buAutoNum type="alphaLcParenR"/>
            </a:pPr>
            <a:endParaRPr lang="cs-CZ" sz="2600" dirty="0"/>
          </a:p>
          <a:p>
            <a:pPr marL="514350" indent="-514350" algn="just">
              <a:buFont typeface="+mj-lt"/>
              <a:buAutoNum type="alphaLcParenR"/>
            </a:pPr>
            <a:endParaRPr lang="cs-CZ" sz="2600" dirty="0" smtClean="0"/>
          </a:p>
          <a:p>
            <a:pPr marL="514350" indent="-514350" algn="just">
              <a:buFont typeface="+mj-lt"/>
              <a:buAutoNum type="alphaLcParenR"/>
            </a:pPr>
            <a:endParaRPr lang="cs-CZ" sz="2600" dirty="0"/>
          </a:p>
          <a:p>
            <a:pPr marL="0" indent="0" algn="just">
              <a:buNone/>
            </a:pPr>
            <a:r>
              <a:rPr lang="cs-CZ" sz="2600" dirty="0" smtClean="0"/>
              <a:t>b) Odměrné nádoby se</a:t>
            </a:r>
          </a:p>
          <a:p>
            <a:pPr marL="0" indent="0" algn="just">
              <a:buNone/>
            </a:pPr>
            <a:r>
              <a:rPr lang="cs-CZ" sz="2600" dirty="0" smtClean="0"/>
              <a:t> stupnicí v objemových</a:t>
            </a:r>
          </a:p>
          <a:p>
            <a:pPr marL="0" indent="0" algn="just">
              <a:buNone/>
            </a:pPr>
            <a:r>
              <a:rPr lang="cs-CZ" sz="2600" dirty="0" smtClean="0"/>
              <a:t> jednotkách</a:t>
            </a:r>
          </a:p>
          <a:p>
            <a:pPr lvl="0"/>
            <a:endParaRPr lang="cs-CZ" sz="2600" dirty="0"/>
          </a:p>
          <a:p>
            <a:endParaRPr lang="cs-CZ" sz="2600" dirty="0"/>
          </a:p>
          <a:p>
            <a:endParaRPr lang="cs-CZ" sz="2600" dirty="0"/>
          </a:p>
        </p:txBody>
      </p:sp>
      <p:sp>
        <p:nvSpPr>
          <p:cNvPr id="3" name="Nadpis 2"/>
          <p:cNvSpPr>
            <a:spLocks noGrp="1"/>
          </p:cNvSpPr>
          <p:nvPr>
            <p:ph type="title"/>
          </p:nvPr>
        </p:nvSpPr>
        <p:spPr>
          <a:xfrm>
            <a:off x="467544" y="352843"/>
            <a:ext cx="8435280" cy="936104"/>
          </a:xfrm>
        </p:spPr>
        <p:txBody>
          <a:bodyPr>
            <a:normAutofit/>
          </a:bodyPr>
          <a:lstStyle/>
          <a:p>
            <a:pPr lvl="0"/>
            <a:r>
              <a:rPr lang="cs-CZ" sz="3200" dirty="0"/>
              <a:t>K měření </a:t>
            </a:r>
            <a:r>
              <a:rPr lang="cs-CZ" sz="3200" dirty="0" smtClean="0"/>
              <a:t>objemu </a:t>
            </a:r>
            <a:r>
              <a:rPr lang="cs-CZ" sz="3200" dirty="0"/>
              <a:t>se používají </a:t>
            </a:r>
            <a:r>
              <a:rPr lang="cs-CZ" sz="3200" dirty="0" smtClean="0"/>
              <a:t>odměrné nádoby.</a:t>
            </a:r>
            <a:endParaRPr lang="cs-CZ" sz="3200" dirty="0"/>
          </a:p>
        </p:txBody>
      </p:sp>
      <p:pic>
        <p:nvPicPr>
          <p:cNvPr id="1027" name="Picture 3" descr="C:\Users\petra.kejkrtova\Pictures\2013-09-15 001\P1070587.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17375" y="3933056"/>
            <a:ext cx="2462162" cy="2664296"/>
          </a:xfrm>
          <a:prstGeom prst="rect">
            <a:avLst/>
          </a:prstGeom>
          <a:noFill/>
          <a:extLst>
            <a:ext uri="{909E8E84-426E-40DD-AFC4-6F175D3DCCD1}">
              <a14:hiddenFill xmlns:a14="http://schemas.microsoft.com/office/drawing/2010/main" xmlns="">
                <a:solidFill>
                  <a:srgbClr val="FFFFFF"/>
                </a:solidFill>
              </a14:hiddenFill>
            </a:ext>
          </a:extLst>
        </p:spPr>
      </p:pic>
      <p:pic>
        <p:nvPicPr>
          <p:cNvPr id="1026" name="Picture 2" descr="C:\Users\petra.kejkrtova\Pictures\2013-05-22 001\14.4.2013 11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56989" y="1268760"/>
            <a:ext cx="3020376" cy="24987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941278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animEffect transition="in" filter="wipe(down)">
                                      <p:cBhvr>
                                        <p:cTn id="15" dur="500"/>
                                        <p:tgtEl>
                                          <p:spTgt spid="102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xEl>
                                              <p:pRg st="5" end="5"/>
                                            </p:txEl>
                                          </p:spTgt>
                                        </p:tgtEl>
                                        <p:attrNameLst>
                                          <p:attrName>style.visibility</p:attrName>
                                        </p:attrNameLst>
                                      </p:cBhvr>
                                      <p:to>
                                        <p:strVal val="visible"/>
                                      </p:to>
                                    </p:set>
                                    <p:animEffect transition="in" filter="fade">
                                      <p:cBhvr>
                                        <p:cTn id="20" dur="500"/>
                                        <p:tgtEl>
                                          <p:spTgt spid="2">
                                            <p:txEl>
                                              <p:pRg st="5" end="5"/>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fade">
                                      <p:cBhvr>
                                        <p:cTn id="23" dur="500"/>
                                        <p:tgtEl>
                                          <p:spTgt spid="2">
                                            <p:txEl>
                                              <p:pRg st="6" end="6"/>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7" end="7"/>
                                            </p:txEl>
                                          </p:spTgt>
                                        </p:tgtEl>
                                        <p:attrNameLst>
                                          <p:attrName>style.visibility</p:attrName>
                                        </p:attrNameLst>
                                      </p:cBhvr>
                                      <p:to>
                                        <p:strVal val="visible"/>
                                      </p:to>
                                    </p:set>
                                    <p:animEffect transition="in" filter="fade">
                                      <p:cBhvr>
                                        <p:cTn id="26" dur="500"/>
                                        <p:tgtEl>
                                          <p:spTgt spid="2">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1027"/>
                                        </p:tgtEl>
                                        <p:attrNameLst>
                                          <p:attrName>style.visibility</p:attrName>
                                        </p:attrNameLst>
                                      </p:cBhvr>
                                      <p:to>
                                        <p:strVal val="visible"/>
                                      </p:to>
                                    </p:set>
                                    <p:animEffect transition="in" filter="wipe(down)">
                                      <p:cBhvr>
                                        <p:cTn id="31"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844824"/>
            <a:ext cx="7408333" cy="4281339"/>
          </a:xfrm>
        </p:spPr>
        <p:txBody>
          <a:bodyPr>
            <a:normAutofit/>
          </a:bodyPr>
          <a:lstStyle/>
          <a:p>
            <a:r>
              <a:rPr lang="cs-CZ" sz="2600" dirty="0"/>
              <a:t>Odměrný válec je </a:t>
            </a:r>
            <a:r>
              <a:rPr lang="cs-CZ" sz="2600" dirty="0" smtClean="0"/>
              <a:t>plastová</a:t>
            </a:r>
          </a:p>
          <a:p>
            <a:pPr marL="0" indent="0">
              <a:buNone/>
            </a:pPr>
            <a:r>
              <a:rPr lang="cs-CZ" sz="2600" dirty="0" smtClean="0"/>
              <a:t>nebo </a:t>
            </a:r>
            <a:r>
              <a:rPr lang="cs-CZ" sz="2600" dirty="0"/>
              <a:t>skleněná dutá </a:t>
            </a:r>
            <a:r>
              <a:rPr lang="cs-CZ" sz="2600" dirty="0" smtClean="0"/>
              <a:t>nádoba</a:t>
            </a:r>
          </a:p>
          <a:p>
            <a:pPr marL="0" indent="0">
              <a:buNone/>
            </a:pPr>
            <a:r>
              <a:rPr lang="cs-CZ" sz="2600" dirty="0" smtClean="0"/>
              <a:t>se stupnicí nejčastěji v ml,</a:t>
            </a:r>
          </a:p>
          <a:p>
            <a:pPr marL="0" indent="0">
              <a:buNone/>
            </a:pPr>
            <a:r>
              <a:rPr lang="cs-CZ" sz="2600" dirty="0" smtClean="0"/>
              <a:t>která </a:t>
            </a:r>
            <a:r>
              <a:rPr lang="cs-CZ" sz="2600" dirty="0"/>
              <a:t>je určena k odměřování </a:t>
            </a:r>
            <a:endParaRPr lang="cs-CZ" sz="2600" dirty="0" smtClean="0"/>
          </a:p>
          <a:p>
            <a:pPr marL="0" indent="0">
              <a:buNone/>
            </a:pPr>
            <a:r>
              <a:rPr lang="cs-CZ" sz="2600" dirty="0" smtClean="0"/>
              <a:t>objemu kapalin nebo</a:t>
            </a:r>
          </a:p>
          <a:p>
            <a:pPr marL="0" indent="0">
              <a:buNone/>
            </a:pPr>
            <a:r>
              <a:rPr lang="cs-CZ" sz="2600" dirty="0" smtClean="0"/>
              <a:t>pevných látek. </a:t>
            </a:r>
            <a:endParaRPr lang="cs-CZ" sz="2600" dirty="0"/>
          </a:p>
        </p:txBody>
      </p:sp>
      <p:sp>
        <p:nvSpPr>
          <p:cNvPr id="4" name="Nadpis 3"/>
          <p:cNvSpPr>
            <a:spLocks noGrp="1"/>
          </p:cNvSpPr>
          <p:nvPr>
            <p:ph type="title"/>
          </p:nvPr>
        </p:nvSpPr>
        <p:spPr/>
        <p:txBody>
          <a:bodyPr>
            <a:normAutofit/>
          </a:bodyPr>
          <a:lstStyle/>
          <a:p>
            <a:r>
              <a:rPr lang="cs-CZ" sz="3600" dirty="0" smtClean="0"/>
              <a:t>Odměrný válec</a:t>
            </a:r>
            <a:endParaRPr lang="cs-CZ" sz="3600"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148064" y="1570083"/>
            <a:ext cx="1255713" cy="47974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04248" y="1570083"/>
            <a:ext cx="1335087" cy="47974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43399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par>
                                <p:cTn id="8" presetID="22" presetClass="entr" presetSubtype="4" fill="hold" nodeType="withEffect">
                                  <p:stCondLst>
                                    <p:cond delay="0"/>
                                  </p:stCondLst>
                                  <p:childTnLst>
                                    <p:set>
                                      <p:cBhvr>
                                        <p:cTn id="9" dur="1" fill="hold">
                                          <p:stCondLst>
                                            <p:cond delay="0"/>
                                          </p:stCondLst>
                                        </p:cTn>
                                        <p:tgtEl>
                                          <p:spTgt spid="1027"/>
                                        </p:tgtEl>
                                        <p:attrNameLst>
                                          <p:attrName>style.visibility</p:attrName>
                                        </p:attrNameLst>
                                      </p:cBhvr>
                                      <p:to>
                                        <p:strVal val="visible"/>
                                      </p:to>
                                    </p:set>
                                    <p:animEffect transition="in" filter="wipe(down)">
                                      <p:cBhvr>
                                        <p:cTn id="10"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Line 2"/>
          <p:cNvSpPr>
            <a:spLocks noChangeShapeType="1"/>
          </p:cNvSpPr>
          <p:nvPr/>
        </p:nvSpPr>
        <p:spPr bwMode="auto">
          <a:xfrm flipH="1">
            <a:off x="0" y="1971675"/>
            <a:ext cx="819150"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prstDash val="lgDash"/>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3" name="Line 3"/>
          <p:cNvSpPr>
            <a:spLocks noChangeShapeType="1"/>
          </p:cNvSpPr>
          <p:nvPr/>
        </p:nvSpPr>
        <p:spPr bwMode="auto">
          <a:xfrm>
            <a:off x="771525" y="2120900"/>
            <a:ext cx="7618413"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4" name="Line 4"/>
          <p:cNvSpPr>
            <a:spLocks noChangeShapeType="1"/>
          </p:cNvSpPr>
          <p:nvPr/>
        </p:nvSpPr>
        <p:spPr bwMode="auto">
          <a:xfrm flipH="1">
            <a:off x="9525" y="2111375"/>
            <a:ext cx="819150"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prstDash val="lgDash"/>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5" name="Text Box 5"/>
          <p:cNvSpPr txBox="1">
            <a:spLocks noChangeArrowheads="1"/>
          </p:cNvSpPr>
          <p:nvPr/>
        </p:nvSpPr>
        <p:spPr bwMode="auto">
          <a:xfrm>
            <a:off x="409575" y="502553"/>
            <a:ext cx="3134191" cy="646331"/>
          </a:xfrm>
          <a:prstGeom prst="rect">
            <a:avLst/>
          </a:prstGeom>
          <a:noFill/>
          <a:ln>
            <a:noFill/>
          </a:ln>
          <a:effectLst/>
          <a:extLst>
            <a:ext uri="{909E8E84-426E-40DD-AFC4-6F175D3DCCD1}">
              <a14:hiddenFill xmlns:a14="http://schemas.microsoft.com/office/drawing/2010/main" xmlns="">
                <a:solidFill>
                  <a:srgbClr val="FFFF99"/>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lvl1pPr defTabSz="762000">
              <a:defRPr sz="2400">
                <a:solidFill>
                  <a:schemeClr val="tx1"/>
                </a:solidFill>
                <a:latin typeface="Times New Roman" pitchFamily="18" charset="0"/>
              </a:defRPr>
            </a:lvl1pPr>
            <a:lvl2pPr marL="571500" defTabSz="762000">
              <a:defRPr sz="2400">
                <a:solidFill>
                  <a:schemeClr val="tx1"/>
                </a:solidFill>
                <a:latin typeface="Times New Roman" pitchFamily="18" charset="0"/>
              </a:defRPr>
            </a:lvl2pPr>
            <a:lvl3pPr marL="1143000" defTabSz="762000">
              <a:defRPr sz="2400">
                <a:solidFill>
                  <a:schemeClr val="tx1"/>
                </a:solidFill>
                <a:latin typeface="Times New Roman" pitchFamily="18" charset="0"/>
              </a:defRPr>
            </a:lvl3pPr>
            <a:lvl4pPr marL="1714500" defTabSz="762000">
              <a:defRPr sz="2400">
                <a:solidFill>
                  <a:schemeClr val="tx1"/>
                </a:solidFill>
                <a:latin typeface="Times New Roman" pitchFamily="18" charset="0"/>
              </a:defRPr>
            </a:lvl4pPr>
            <a:lvl5pPr marL="2286000" defTabSz="762000">
              <a:defRPr sz="2400">
                <a:solidFill>
                  <a:schemeClr val="tx1"/>
                </a:solidFill>
                <a:latin typeface="Times New Roman" pitchFamily="18" charset="0"/>
              </a:defRPr>
            </a:lvl5pPr>
            <a:lvl6pPr marL="2743200" defTabSz="762000" eaLnBrk="0" fontAlgn="base" hangingPunct="0">
              <a:spcBef>
                <a:spcPct val="0"/>
              </a:spcBef>
              <a:spcAft>
                <a:spcPct val="0"/>
              </a:spcAft>
              <a:defRPr sz="2400">
                <a:solidFill>
                  <a:schemeClr val="tx1"/>
                </a:solidFill>
                <a:latin typeface="Times New Roman" pitchFamily="18" charset="0"/>
              </a:defRPr>
            </a:lvl6pPr>
            <a:lvl7pPr marL="3200400" defTabSz="762000" eaLnBrk="0" fontAlgn="base" hangingPunct="0">
              <a:spcBef>
                <a:spcPct val="0"/>
              </a:spcBef>
              <a:spcAft>
                <a:spcPct val="0"/>
              </a:spcAft>
              <a:defRPr sz="2400">
                <a:solidFill>
                  <a:schemeClr val="tx1"/>
                </a:solidFill>
                <a:latin typeface="Times New Roman" pitchFamily="18" charset="0"/>
              </a:defRPr>
            </a:lvl7pPr>
            <a:lvl8pPr marL="3657600" defTabSz="762000" eaLnBrk="0" fontAlgn="base" hangingPunct="0">
              <a:spcBef>
                <a:spcPct val="0"/>
              </a:spcBef>
              <a:spcAft>
                <a:spcPct val="0"/>
              </a:spcAft>
              <a:defRPr sz="2400">
                <a:solidFill>
                  <a:schemeClr val="tx1"/>
                </a:solidFill>
                <a:latin typeface="Times New Roman" pitchFamily="18" charset="0"/>
              </a:defRPr>
            </a:lvl8pPr>
            <a:lvl9pPr marL="4114800" defTabSz="762000" eaLnBrk="0" fontAlgn="base" hangingPunct="0">
              <a:spcBef>
                <a:spcPct val="0"/>
              </a:spcBef>
              <a:spcAft>
                <a:spcPct val="0"/>
              </a:spcAft>
              <a:defRPr sz="2400">
                <a:solidFill>
                  <a:schemeClr val="tx1"/>
                </a:solidFill>
                <a:latin typeface="Times New Roman" pitchFamily="18" charset="0"/>
              </a:defRPr>
            </a:lvl9pPr>
          </a:lstStyle>
          <a:p>
            <a:pPr>
              <a:spcAft>
                <a:spcPct val="15000"/>
              </a:spcAft>
            </a:pPr>
            <a:r>
              <a:rPr lang="cs-CZ" sz="3600" dirty="0">
                <a:solidFill>
                  <a:schemeClr val="bg1"/>
                </a:solidFill>
                <a:latin typeface="+mj-lt"/>
              </a:rPr>
              <a:t>Otázky a úkoly:</a:t>
            </a:r>
            <a:endParaRPr lang="cs-CZ" sz="3300" b="1" dirty="0">
              <a:solidFill>
                <a:schemeClr val="bg1"/>
              </a:solidFill>
              <a:latin typeface="+mj-lt"/>
            </a:endParaRPr>
          </a:p>
        </p:txBody>
      </p:sp>
      <p:sp>
        <p:nvSpPr>
          <p:cNvPr id="281606" name="Text Box 6"/>
          <p:cNvSpPr txBox="1">
            <a:spLocks noChangeArrowheads="1"/>
          </p:cNvSpPr>
          <p:nvPr/>
        </p:nvSpPr>
        <p:spPr bwMode="auto">
          <a:xfrm>
            <a:off x="170296" y="1412776"/>
            <a:ext cx="8942387" cy="409342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New Roman" pitchFamily="18" charset="0"/>
              </a:defRPr>
            </a:lvl1pPr>
            <a:lvl2pPr marL="1028700" indent="-457200">
              <a:defRPr sz="2400">
                <a:solidFill>
                  <a:schemeClr val="tx1"/>
                </a:solidFill>
                <a:latin typeface="Times New Roman" pitchFamily="18" charset="0"/>
              </a:defRPr>
            </a:lvl2pPr>
            <a:lvl3pPr marL="1600200" indent="-457200">
              <a:defRPr sz="2400">
                <a:solidFill>
                  <a:schemeClr val="tx1"/>
                </a:solidFill>
                <a:latin typeface="Times New Roman" pitchFamily="18" charset="0"/>
              </a:defRPr>
            </a:lvl3pPr>
            <a:lvl4pPr marL="2171700" indent="-457200">
              <a:defRPr sz="2400">
                <a:solidFill>
                  <a:schemeClr val="tx1"/>
                </a:solidFill>
                <a:latin typeface="Times New Roman" pitchFamily="18" charset="0"/>
              </a:defRPr>
            </a:lvl4pPr>
            <a:lvl5pPr marL="2743200" indent="-457200">
              <a:defRPr sz="2400">
                <a:solidFill>
                  <a:schemeClr val="tx1"/>
                </a:solidFill>
                <a:latin typeface="Times New Roman" pitchFamily="18" charset="0"/>
              </a:defRPr>
            </a:lvl5pPr>
            <a:lvl6pPr marL="3200400" indent="-457200" eaLnBrk="0" fontAlgn="base" hangingPunct="0">
              <a:spcBef>
                <a:spcPct val="0"/>
              </a:spcBef>
              <a:spcAft>
                <a:spcPct val="0"/>
              </a:spcAft>
              <a:defRPr sz="2400">
                <a:solidFill>
                  <a:schemeClr val="tx1"/>
                </a:solidFill>
                <a:latin typeface="Times New Roman" pitchFamily="18" charset="0"/>
              </a:defRPr>
            </a:lvl6pPr>
            <a:lvl7pPr marL="3657600" indent="-457200" eaLnBrk="0" fontAlgn="base" hangingPunct="0">
              <a:spcBef>
                <a:spcPct val="0"/>
              </a:spcBef>
              <a:spcAft>
                <a:spcPct val="0"/>
              </a:spcAft>
              <a:defRPr sz="2400">
                <a:solidFill>
                  <a:schemeClr val="tx1"/>
                </a:solidFill>
                <a:latin typeface="Times New Roman" pitchFamily="18" charset="0"/>
              </a:defRPr>
            </a:lvl7pPr>
            <a:lvl8pPr marL="4114800" indent="-457200" eaLnBrk="0" fontAlgn="base" hangingPunct="0">
              <a:spcBef>
                <a:spcPct val="0"/>
              </a:spcBef>
              <a:spcAft>
                <a:spcPct val="0"/>
              </a:spcAft>
              <a:defRPr sz="2400">
                <a:solidFill>
                  <a:schemeClr val="tx1"/>
                </a:solidFill>
                <a:latin typeface="Times New Roman" pitchFamily="18" charset="0"/>
              </a:defRPr>
            </a:lvl8pPr>
            <a:lvl9pPr marL="4572000" indent="-457200" eaLnBrk="0" fontAlgn="base" hangingPunct="0">
              <a:spcBef>
                <a:spcPct val="0"/>
              </a:spcBef>
              <a:spcAft>
                <a:spcPct val="0"/>
              </a:spcAft>
              <a:defRPr sz="2400">
                <a:solidFill>
                  <a:schemeClr val="tx1"/>
                </a:solidFill>
                <a:latin typeface="Times New Roman" pitchFamily="18" charset="0"/>
              </a:defRPr>
            </a:lvl9pPr>
          </a:lstStyle>
          <a:p>
            <a:pPr marL="0" indent="0"/>
            <a:r>
              <a:rPr lang="cs-CZ" sz="2600" dirty="0" smtClean="0">
                <a:solidFill>
                  <a:schemeClr val="tx2"/>
                </a:solidFill>
                <a:latin typeface="+mn-lt"/>
              </a:rPr>
              <a:t>1. Co je to objem, jakou má značku a základní jednotku?</a:t>
            </a:r>
          </a:p>
          <a:p>
            <a:pPr marL="0" indent="0"/>
            <a:r>
              <a:rPr lang="cs-CZ" sz="2600" dirty="0" smtClean="0">
                <a:latin typeface="+mn-lt"/>
              </a:rPr>
              <a:t> </a:t>
            </a:r>
            <a:r>
              <a:rPr lang="cs-CZ" sz="2600" dirty="0" smtClean="0">
                <a:solidFill>
                  <a:srgbClr val="FF0000"/>
                </a:solidFill>
                <a:latin typeface="+mn-lt"/>
              </a:rPr>
              <a:t>objem </a:t>
            </a:r>
            <a:r>
              <a:rPr lang="cs-CZ" sz="2600" dirty="0">
                <a:solidFill>
                  <a:srgbClr val="FF0000"/>
                </a:solidFill>
                <a:latin typeface="+mn-lt"/>
              </a:rPr>
              <a:t>vyjadřuje velikost prostoru, kterou těleso </a:t>
            </a:r>
            <a:r>
              <a:rPr lang="cs-CZ" sz="2600" dirty="0" smtClean="0">
                <a:solidFill>
                  <a:srgbClr val="FF0000"/>
                </a:solidFill>
                <a:latin typeface="+mn-lt"/>
              </a:rPr>
              <a:t>zabírá, V, 1m</a:t>
            </a:r>
            <a:r>
              <a:rPr lang="cs-CZ" sz="2600" baseline="30000" dirty="0" smtClean="0">
                <a:solidFill>
                  <a:srgbClr val="FF0000"/>
                </a:solidFill>
                <a:latin typeface="+mn-lt"/>
              </a:rPr>
              <a:t>3</a:t>
            </a:r>
          </a:p>
          <a:p>
            <a:pPr marL="0" indent="0"/>
            <a:r>
              <a:rPr lang="cs-CZ" sz="2600" dirty="0" smtClean="0">
                <a:solidFill>
                  <a:schemeClr val="tx2"/>
                </a:solidFill>
                <a:latin typeface="+mn-lt"/>
              </a:rPr>
              <a:t>2. Jaké další jednotky objemu používáme?</a:t>
            </a:r>
          </a:p>
          <a:p>
            <a:pPr marL="0" indent="0"/>
            <a:r>
              <a:rPr lang="cs-CZ" sz="2600" dirty="0" smtClean="0">
                <a:solidFill>
                  <a:schemeClr val="tx2"/>
                </a:solidFill>
                <a:latin typeface="+mn-lt"/>
              </a:rPr>
              <a:t> </a:t>
            </a:r>
            <a:r>
              <a:rPr lang="cs-CZ" sz="2600" dirty="0" smtClean="0">
                <a:solidFill>
                  <a:srgbClr val="FF0000"/>
                </a:solidFill>
                <a:latin typeface="+mn-lt"/>
              </a:rPr>
              <a:t>cm</a:t>
            </a:r>
            <a:r>
              <a:rPr lang="cs-CZ" sz="2600" baseline="30000" dirty="0" smtClean="0">
                <a:solidFill>
                  <a:srgbClr val="FF0000"/>
                </a:solidFill>
                <a:latin typeface="+mn-lt"/>
              </a:rPr>
              <a:t>3</a:t>
            </a:r>
            <a:r>
              <a:rPr lang="cs-CZ" sz="2600" dirty="0" smtClean="0">
                <a:solidFill>
                  <a:srgbClr val="FF0000"/>
                </a:solidFill>
                <a:latin typeface="+mn-lt"/>
              </a:rPr>
              <a:t>, mm</a:t>
            </a:r>
            <a:r>
              <a:rPr lang="cs-CZ" sz="2600" baseline="30000" dirty="0" smtClean="0">
                <a:solidFill>
                  <a:srgbClr val="FF0000"/>
                </a:solidFill>
                <a:latin typeface="+mn-lt"/>
              </a:rPr>
              <a:t>3</a:t>
            </a:r>
            <a:r>
              <a:rPr lang="cs-CZ" sz="2600" dirty="0" smtClean="0">
                <a:solidFill>
                  <a:srgbClr val="FF0000"/>
                </a:solidFill>
                <a:latin typeface="+mn-lt"/>
              </a:rPr>
              <a:t>, dm</a:t>
            </a:r>
            <a:r>
              <a:rPr lang="cs-CZ" sz="2600" baseline="30000" dirty="0" smtClean="0">
                <a:solidFill>
                  <a:srgbClr val="FF0000"/>
                </a:solidFill>
                <a:latin typeface="+mn-lt"/>
              </a:rPr>
              <a:t>3</a:t>
            </a:r>
            <a:r>
              <a:rPr lang="cs-CZ" sz="2600" dirty="0" smtClean="0">
                <a:solidFill>
                  <a:srgbClr val="FF0000"/>
                </a:solidFill>
                <a:latin typeface="+mn-lt"/>
              </a:rPr>
              <a:t>, l, ml, dl, cl, hl</a:t>
            </a:r>
          </a:p>
          <a:p>
            <a:pPr marL="0" indent="0"/>
            <a:r>
              <a:rPr lang="cs-CZ" sz="2600" dirty="0" smtClean="0">
                <a:solidFill>
                  <a:schemeClr val="tx2"/>
                </a:solidFill>
                <a:latin typeface="+mn-lt"/>
              </a:rPr>
              <a:t>3. Vyjmenuj nějaké starší jednotky objemu.</a:t>
            </a:r>
          </a:p>
          <a:p>
            <a:pPr marL="0" indent="0"/>
            <a:r>
              <a:rPr lang="cs-CZ" sz="2600" dirty="0" smtClean="0">
                <a:solidFill>
                  <a:srgbClr val="FF0000"/>
                </a:solidFill>
                <a:latin typeface="+mn-lt"/>
              </a:rPr>
              <a:t> bečka, pinta, sud, vědro, věrtel, galon, žejdlík, škopek atd.</a:t>
            </a:r>
          </a:p>
          <a:p>
            <a:pPr marL="0" indent="0"/>
            <a:r>
              <a:rPr lang="cs-CZ" sz="2600" dirty="0" smtClean="0">
                <a:solidFill>
                  <a:schemeClr val="tx2"/>
                </a:solidFill>
                <a:latin typeface="+mn-lt"/>
              </a:rPr>
              <a:t>4. Co se používá k měření objemu?</a:t>
            </a:r>
          </a:p>
          <a:p>
            <a:pPr marL="0" indent="0"/>
            <a:r>
              <a:rPr lang="cs-CZ" sz="2600" dirty="0" smtClean="0">
                <a:solidFill>
                  <a:srgbClr val="FF0000"/>
                </a:solidFill>
                <a:latin typeface="+mn-lt"/>
              </a:rPr>
              <a:t> objemové nádoby – odměrné válce, kádinky, pipety</a:t>
            </a:r>
          </a:p>
          <a:p>
            <a:pPr marL="0" indent="0"/>
            <a:r>
              <a:rPr lang="cs-CZ" sz="2600" dirty="0" smtClean="0">
                <a:solidFill>
                  <a:schemeClr val="tx2"/>
                </a:solidFill>
                <a:latin typeface="+mn-lt"/>
              </a:rPr>
              <a:t>5. Popiš odměrný válec.</a:t>
            </a:r>
            <a:r>
              <a:rPr lang="cs-CZ" sz="2600" dirty="0" smtClean="0">
                <a:latin typeface="+mn-lt"/>
              </a:rPr>
              <a:t> </a:t>
            </a:r>
            <a:endParaRPr lang="cs-CZ" sz="2600" dirty="0">
              <a:latin typeface="+mn-lt"/>
            </a:endParaRPr>
          </a:p>
          <a:p>
            <a:r>
              <a:rPr lang="cs-CZ" sz="2600" dirty="0" smtClean="0">
                <a:latin typeface="+mn-lt"/>
              </a:rPr>
              <a:t>   </a:t>
            </a:r>
            <a:endParaRPr lang="cs-CZ" sz="2600" dirty="0">
              <a:latin typeface="+mn-lt"/>
            </a:endParaRPr>
          </a:p>
        </p:txBody>
      </p:sp>
    </p:spTree>
    <p:extLst>
      <p:ext uri="{BB962C8B-B14F-4D97-AF65-F5344CB8AC3E}">
        <p14:creationId xmlns:p14="http://schemas.microsoft.com/office/powerpoint/2010/main" xmlns="" val="278626994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81605">
                                            <p:txEl>
                                              <p:pRg st="0" end="0"/>
                                            </p:txEl>
                                          </p:spTgt>
                                        </p:tgtEl>
                                        <p:attrNameLst>
                                          <p:attrName>style.visibility</p:attrName>
                                        </p:attrNameLst>
                                      </p:cBhvr>
                                      <p:to>
                                        <p:strVal val="visible"/>
                                      </p:to>
                                    </p:set>
                                    <p:animEffect transition="in" filter="wipe(left)">
                                      <p:cBhvr>
                                        <p:cTn id="7" dur="2000"/>
                                        <p:tgtEl>
                                          <p:spTgt spid="28160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81606">
                                            <p:txEl>
                                              <p:pRg st="0" end="0"/>
                                            </p:txEl>
                                          </p:spTgt>
                                        </p:tgtEl>
                                        <p:attrNameLst>
                                          <p:attrName>style.visibility</p:attrName>
                                        </p:attrNameLst>
                                      </p:cBhvr>
                                      <p:to>
                                        <p:strVal val="visible"/>
                                      </p:to>
                                    </p:set>
                                    <p:animEffect transition="in" filter="wipe(left)">
                                      <p:cBhvr>
                                        <p:cTn id="12" dur="2000"/>
                                        <p:tgtEl>
                                          <p:spTgt spid="28160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81606">
                                            <p:txEl>
                                              <p:pRg st="1" end="1"/>
                                            </p:txEl>
                                          </p:spTgt>
                                        </p:tgtEl>
                                        <p:attrNameLst>
                                          <p:attrName>style.visibility</p:attrName>
                                        </p:attrNameLst>
                                      </p:cBhvr>
                                      <p:to>
                                        <p:strVal val="visible"/>
                                      </p:to>
                                    </p:set>
                                    <p:animEffect transition="in" filter="wipe(left)">
                                      <p:cBhvr>
                                        <p:cTn id="17" dur="2000"/>
                                        <p:tgtEl>
                                          <p:spTgt spid="28160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81606">
                                            <p:txEl>
                                              <p:pRg st="2" end="2"/>
                                            </p:txEl>
                                          </p:spTgt>
                                        </p:tgtEl>
                                        <p:attrNameLst>
                                          <p:attrName>style.visibility</p:attrName>
                                        </p:attrNameLst>
                                      </p:cBhvr>
                                      <p:to>
                                        <p:strVal val="visible"/>
                                      </p:to>
                                    </p:set>
                                    <p:animEffect transition="in" filter="wipe(left)">
                                      <p:cBhvr>
                                        <p:cTn id="22" dur="2000"/>
                                        <p:tgtEl>
                                          <p:spTgt spid="28160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81606">
                                            <p:txEl>
                                              <p:pRg st="3" end="3"/>
                                            </p:txEl>
                                          </p:spTgt>
                                        </p:tgtEl>
                                        <p:attrNameLst>
                                          <p:attrName>style.visibility</p:attrName>
                                        </p:attrNameLst>
                                      </p:cBhvr>
                                      <p:to>
                                        <p:strVal val="visible"/>
                                      </p:to>
                                    </p:set>
                                    <p:animEffect transition="in" filter="wipe(left)">
                                      <p:cBhvr>
                                        <p:cTn id="27" dur="2000"/>
                                        <p:tgtEl>
                                          <p:spTgt spid="28160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281606">
                                            <p:txEl>
                                              <p:pRg st="4" end="4"/>
                                            </p:txEl>
                                          </p:spTgt>
                                        </p:tgtEl>
                                        <p:attrNameLst>
                                          <p:attrName>style.visibility</p:attrName>
                                        </p:attrNameLst>
                                      </p:cBhvr>
                                      <p:to>
                                        <p:strVal val="visible"/>
                                      </p:to>
                                    </p:set>
                                    <p:animEffect transition="in" filter="wipe(left)">
                                      <p:cBhvr>
                                        <p:cTn id="32" dur="2000"/>
                                        <p:tgtEl>
                                          <p:spTgt spid="28160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81606">
                                            <p:txEl>
                                              <p:pRg st="5" end="5"/>
                                            </p:txEl>
                                          </p:spTgt>
                                        </p:tgtEl>
                                        <p:attrNameLst>
                                          <p:attrName>style.visibility</p:attrName>
                                        </p:attrNameLst>
                                      </p:cBhvr>
                                      <p:to>
                                        <p:strVal val="visible"/>
                                      </p:to>
                                    </p:set>
                                    <p:animEffect transition="in" filter="wipe(left)">
                                      <p:cBhvr>
                                        <p:cTn id="37" dur="2000"/>
                                        <p:tgtEl>
                                          <p:spTgt spid="281606">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281606">
                                            <p:txEl>
                                              <p:pRg st="6" end="6"/>
                                            </p:txEl>
                                          </p:spTgt>
                                        </p:tgtEl>
                                        <p:attrNameLst>
                                          <p:attrName>style.visibility</p:attrName>
                                        </p:attrNameLst>
                                      </p:cBhvr>
                                      <p:to>
                                        <p:strVal val="visible"/>
                                      </p:to>
                                    </p:set>
                                    <p:animEffect transition="in" filter="wipe(left)">
                                      <p:cBhvr>
                                        <p:cTn id="42" dur="2000"/>
                                        <p:tgtEl>
                                          <p:spTgt spid="281606">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281606">
                                            <p:txEl>
                                              <p:pRg st="7" end="7"/>
                                            </p:txEl>
                                          </p:spTgt>
                                        </p:tgtEl>
                                        <p:attrNameLst>
                                          <p:attrName>style.visibility</p:attrName>
                                        </p:attrNameLst>
                                      </p:cBhvr>
                                      <p:to>
                                        <p:strVal val="visible"/>
                                      </p:to>
                                    </p:set>
                                    <p:animEffect transition="in" filter="wipe(left)">
                                      <p:cBhvr>
                                        <p:cTn id="47" dur="2000"/>
                                        <p:tgtEl>
                                          <p:spTgt spid="281606">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281606">
                                            <p:txEl>
                                              <p:pRg st="8" end="8"/>
                                            </p:txEl>
                                          </p:spTgt>
                                        </p:tgtEl>
                                        <p:attrNameLst>
                                          <p:attrName>style.visibility</p:attrName>
                                        </p:attrNameLst>
                                      </p:cBhvr>
                                      <p:to>
                                        <p:strVal val="visible"/>
                                      </p:to>
                                    </p:set>
                                    <p:animEffect transition="in" filter="wipe(left)">
                                      <p:cBhvr>
                                        <p:cTn id="52" dur="2000"/>
                                        <p:tgtEl>
                                          <p:spTgt spid="28160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605" grpId="0" build="allAtOnce"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23529" y="1340768"/>
            <a:ext cx="7956872" cy="4785395"/>
          </a:xfrm>
        </p:spPr>
        <p:txBody>
          <a:bodyPr>
            <a:normAutofit/>
          </a:bodyPr>
          <a:lstStyle/>
          <a:p>
            <a:pPr marL="0" indent="0">
              <a:buNone/>
            </a:pPr>
            <a:r>
              <a:rPr lang="cs-CZ" sz="1800" dirty="0" smtClean="0"/>
              <a:t>Obrázky autor.</a:t>
            </a:r>
            <a:endParaRPr lang="cs-CZ" sz="1800" dirty="0"/>
          </a:p>
        </p:txBody>
      </p:sp>
      <p:sp>
        <p:nvSpPr>
          <p:cNvPr id="4" name="Nadpis 3"/>
          <p:cNvSpPr>
            <a:spLocks noGrp="1"/>
          </p:cNvSpPr>
          <p:nvPr>
            <p:ph type="title"/>
          </p:nvPr>
        </p:nvSpPr>
        <p:spPr/>
        <p:txBody>
          <a:bodyPr>
            <a:normAutofit/>
          </a:bodyPr>
          <a:lstStyle/>
          <a:p>
            <a:pPr algn="l"/>
            <a:r>
              <a:rPr lang="cs-CZ" sz="1800" dirty="0" smtClean="0">
                <a:latin typeface="+mn-lt"/>
              </a:rPr>
              <a:t>Použité zdroje:</a:t>
            </a:r>
            <a:endParaRPr lang="cs-CZ" sz="1800" dirty="0">
              <a:latin typeface="+mn-lt"/>
            </a:endParaRPr>
          </a:p>
        </p:txBody>
      </p:sp>
    </p:spTree>
    <p:extLst>
      <p:ext uri="{BB962C8B-B14F-4D97-AF65-F5344CB8AC3E}">
        <p14:creationId xmlns:p14="http://schemas.microsoft.com/office/powerpoint/2010/main" xmlns="" val="134032210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696</TotalTime>
  <Words>548</Words>
  <Application>Microsoft Office PowerPoint</Application>
  <PresentationFormat>Předvádění na obrazovce (4:3)</PresentationFormat>
  <Paragraphs>183</Paragraphs>
  <Slides>14</Slides>
  <Notes>3</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Vlnění</vt:lpstr>
      <vt:lpstr>Snímek 1</vt:lpstr>
      <vt:lpstr>Objem</vt:lpstr>
      <vt:lpstr>Co je to objem a kde se s ním setkáme?</vt:lpstr>
      <vt:lpstr>Snímek 4</vt:lpstr>
      <vt:lpstr>Snímek 5</vt:lpstr>
      <vt:lpstr>Snímek 6</vt:lpstr>
      <vt:lpstr>Snímek 7</vt:lpstr>
      <vt:lpstr>Snímek 8</vt:lpstr>
      <vt:lpstr>Snímek 9</vt:lpstr>
      <vt:lpstr>Snímek 10</vt:lpstr>
      <vt:lpstr>K měření objemu se používají odměrné nádoby.</vt:lpstr>
      <vt:lpstr>Odměrný válec</vt:lpstr>
      <vt:lpstr>Snímek 13</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Délka</dc:title>
  <dc:creator>Kejkrt</dc:creator>
  <cp:lastModifiedBy>Dum</cp:lastModifiedBy>
  <cp:revision>109</cp:revision>
  <dcterms:created xsi:type="dcterms:W3CDTF">2013-01-16T20:09:48Z</dcterms:created>
  <dcterms:modified xsi:type="dcterms:W3CDTF">2015-07-17T07:20:31Z</dcterms:modified>
</cp:coreProperties>
</file>