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87" r:id="rId2"/>
    <p:sldId id="277" r:id="rId3"/>
    <p:sldId id="279" r:id="rId4"/>
    <p:sldId id="280" r:id="rId5"/>
    <p:sldId id="281" r:id="rId6"/>
    <p:sldId id="278" r:id="rId7"/>
    <p:sldId id="282" r:id="rId8"/>
    <p:sldId id="264" r:id="rId9"/>
    <p:sldId id="288" r:id="rId10"/>
    <p:sldId id="283" r:id="rId11"/>
    <p:sldId id="284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7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ha_KERN_-_PEJ_2200-2M_-_03.jpg" TargetMode="External"/><Relationship Id="rId2" Type="http://schemas.openxmlformats.org/officeDocument/2006/relationships/hyperlink" Target="http://commons.wikimedia.org/wiki/File:Weegschaal1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2_peso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657400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Měření hmotnosti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III/2/FY/2/1/8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jednotlivými druhy vah a postupem měření hmotnosti pevných těles a kapalin. Naučí se odměřovat hmotnost.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Druhy vah, rovnoramenné váhy, postup měření hmotnosti, odměřování hmotnosti, závaží.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6.9.2013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3608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5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591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339752" y="3356992"/>
            <a:ext cx="543770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Měření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hmotnosti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5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Existují různé druhy vah např. kuchyňské, osobní, laboratorní, pružinové, tenzometrické, rovnoramenné, listovní, mincíř,  atd.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Hmotnost zjišťujeme pomocí vážení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5177" y="2894148"/>
            <a:ext cx="1759892" cy="1625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7" y="2791346"/>
            <a:ext cx="1370155" cy="1831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5297" y="4847906"/>
            <a:ext cx="1469826" cy="1971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4079" y="2923490"/>
            <a:ext cx="21034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10875"/>
            <a:ext cx="291465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216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Na rovnoramenných vahách porovnáváme hmotnost tělesa s hmotností závaží, které jsme použili.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Ve fyzice nejčastěji používáme rovnoramenné váhy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petra.kejkrtova\Pictures\2013-09-15 001\P10705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708920"/>
            <a:ext cx="4176464" cy="39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212976"/>
            <a:ext cx="10438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vahadlo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22" y="3862484"/>
            <a:ext cx="22797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třední břit vahadla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2996952"/>
            <a:ext cx="1463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závěs misky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3707740"/>
            <a:ext cx="974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jazýček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4482783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sloupek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03501" y="4437112"/>
            <a:ext cx="1095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olovnice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5037277"/>
            <a:ext cx="11063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stupnice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0313" y="5437387"/>
            <a:ext cx="19704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vládání aretace</a:t>
            </a:r>
          </a:p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vah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61858" y="5810229"/>
            <a:ext cx="1733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tavěcí šrouby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4" name="Přímá spojnice 13"/>
          <p:cNvCxnSpPr>
            <a:stCxn id="4" idx="3"/>
          </p:cNvCxnSpPr>
          <p:nvPr/>
        </p:nvCxnSpPr>
        <p:spPr>
          <a:xfrm flipV="1">
            <a:off x="1295396" y="2924944"/>
            <a:ext cx="2844556" cy="4880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5" idx="3"/>
          </p:cNvCxnSpPr>
          <p:nvPr/>
        </p:nvCxnSpPr>
        <p:spPr>
          <a:xfrm flipV="1">
            <a:off x="2305413" y="2996952"/>
            <a:ext cx="2050563" cy="1065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8" idx="3"/>
          </p:cNvCxnSpPr>
          <p:nvPr/>
        </p:nvCxnSpPr>
        <p:spPr>
          <a:xfrm flipV="1">
            <a:off x="1282571" y="4107850"/>
            <a:ext cx="3073405" cy="5749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1" idx="3"/>
          </p:cNvCxnSpPr>
          <p:nvPr/>
        </p:nvCxnSpPr>
        <p:spPr>
          <a:xfrm>
            <a:off x="2150724" y="5791330"/>
            <a:ext cx="2205252" cy="73401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6" idx="1"/>
          </p:cNvCxnSpPr>
          <p:nvPr/>
        </p:nvCxnSpPr>
        <p:spPr>
          <a:xfrm flipH="1">
            <a:off x="5508104" y="3197007"/>
            <a:ext cx="1440160" cy="1596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7" idx="1"/>
          </p:cNvCxnSpPr>
          <p:nvPr/>
        </p:nvCxnSpPr>
        <p:spPr>
          <a:xfrm flipH="1">
            <a:off x="4355976" y="3907795"/>
            <a:ext cx="2736304" cy="7750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9" idx="1"/>
          </p:cNvCxnSpPr>
          <p:nvPr/>
        </p:nvCxnSpPr>
        <p:spPr>
          <a:xfrm flipV="1">
            <a:off x="4499992" y="4637167"/>
            <a:ext cx="2603509" cy="2457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0" idx="1"/>
          </p:cNvCxnSpPr>
          <p:nvPr/>
        </p:nvCxnSpPr>
        <p:spPr>
          <a:xfrm flipV="1">
            <a:off x="4355976" y="5237332"/>
            <a:ext cx="2736304" cy="20005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228184" y="6010284"/>
            <a:ext cx="875317" cy="3710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endCxn id="12" idx="1"/>
          </p:cNvCxnSpPr>
          <p:nvPr/>
        </p:nvCxnSpPr>
        <p:spPr>
          <a:xfrm flipV="1">
            <a:off x="2483768" y="6010284"/>
            <a:ext cx="4578090" cy="3710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27301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/>
          <a:lstStyle/>
          <a:p>
            <a:r>
              <a:rPr lang="cs-CZ" dirty="0" smtClean="0"/>
              <a:t>Na každém závaží je vyznačena jeho hmotnost.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K měření hmotnosti na rovnoramenných vahách se používá sada závaží.</a:t>
            </a:r>
            <a:endParaRPr lang="cs-CZ" sz="3200" dirty="0"/>
          </a:p>
        </p:txBody>
      </p:sp>
      <p:pic>
        <p:nvPicPr>
          <p:cNvPr id="1026" name="Picture 2" descr="C:\Users\petra.kejkrtova\Pictures\2013-07-18 001\P1070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10018"/>
            <a:ext cx="314450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7-18 001\P10700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09857"/>
            <a:ext cx="316726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450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316260" y="404664"/>
            <a:ext cx="871309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Jak postupujeme při měření hmotnosti pevného tělesa?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42425" y="1971675"/>
            <a:ext cx="8606040" cy="449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Před každým měřením si váhy postavíme na vodorovnou podložku a pomocí stavěcích šroubů nastavíme(zkontrolujeme pomocí olovnice nebo libely).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err="1" smtClean="0">
                <a:solidFill>
                  <a:schemeClr val="tx2"/>
                </a:solidFill>
                <a:latin typeface="+mn-lt"/>
              </a:rPr>
              <a:t>Odaretujeme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 a ověříme správnou funkci (jazýček vah se má volně kývat kolem středu stupnice)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Těleso, jehož hmotnost chceme určit, položíme na levou misku vah a snažíme se odhadnout jeho hmotnost.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Na pravou misku vah položíme vhodné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závaží (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před každou změnou váhy aretujeme).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endParaRPr lang="cs-CZ" sz="2600" dirty="0">
              <a:solidFill>
                <a:schemeClr val="tx2"/>
              </a:solidFill>
              <a:latin typeface="+mn-lt"/>
            </a:endParaRPr>
          </a:p>
          <a:p>
            <a:r>
              <a:rPr lang="cs-CZ" sz="2600" dirty="0">
                <a:solidFill>
                  <a:schemeClr val="tx2"/>
                </a:solidFill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163931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7205" y="260648"/>
            <a:ext cx="8469251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Mohou nastat dvě možnosti: 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a) miska s váženým tělesem klesne – musíme na pravou misku přidat závaží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b) miska s váženým tělesem stoupne – musíme z pravé misky odebrat závaží(malá závaží přenášíme pinzetou)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Takto postupujeme dokud se jazýček nebude volně kývat kolem středu stupnice.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err="1" smtClean="0">
                <a:solidFill>
                  <a:schemeClr val="tx2"/>
                </a:solidFill>
                <a:latin typeface="+mn-lt"/>
              </a:rPr>
              <a:t>Zaaretujeme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 a sečteme hmotnosti závaží použitých na pravé misce vah. Tato hmotnost se rovná hmotnosti váženého tělesa. 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1026" name="Picture 2" descr="C:\Users\petra.kejkrtova\Pictures\2013-09-22 001\P10706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54076"/>
            <a:ext cx="2562524" cy="227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22 001\P107063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54076"/>
            <a:ext cx="2494682" cy="227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9657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7" y="471775"/>
            <a:ext cx="835356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Jak postupujeme při měření hmotnosti kapalin?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2515" y="1484784"/>
            <a:ext cx="8641084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Nejdříve na levou misku vah položíme suchou nádobu a na pravou misku postupně přidáváme např. kovové broky, dokud se nebude jazýček vah kývat kolem středu stupnice.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Nalijeme do nádoby měřenou kapalinu.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Postupujeme stejně jako u měření hmotnosti pevných těles.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Nebo zvážíme hmotnost prázdné suché nádoby, pak nádoby s kapalinou a nakonec od celkové hmotnosti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o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dečteme hmotnost nádoby.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endParaRPr lang="cs-CZ" sz="2600" dirty="0">
              <a:solidFill>
                <a:schemeClr val="tx2"/>
              </a:solidFill>
              <a:latin typeface="+mn-lt"/>
            </a:endParaRPr>
          </a:p>
          <a:p>
            <a:r>
              <a:rPr lang="cs-CZ" sz="2600" dirty="0">
                <a:solidFill>
                  <a:schemeClr val="tx2"/>
                </a:solidFill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620688"/>
            <a:ext cx="7596832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/>
              <a:t>Měření hmotnosti prázdné</a:t>
            </a:r>
          </a:p>
          <a:p>
            <a:pPr marL="0" indent="0">
              <a:buNone/>
            </a:pPr>
            <a:r>
              <a:rPr lang="cs-CZ" sz="2600" dirty="0" smtClean="0"/>
              <a:t> suché nádoby.</a:t>
            </a:r>
          </a:p>
          <a:p>
            <a:pPr marL="0" indent="0">
              <a:buNone/>
            </a:pPr>
            <a:r>
              <a:rPr lang="cs-CZ" sz="2600" dirty="0" err="1" smtClean="0"/>
              <a:t>m</a:t>
            </a:r>
            <a:r>
              <a:rPr lang="cs-CZ" sz="2600" baseline="-25000" dirty="0" err="1" smtClean="0"/>
              <a:t>n</a:t>
            </a:r>
            <a:r>
              <a:rPr lang="cs-CZ" sz="2600" dirty="0" smtClean="0"/>
              <a:t> = 200 g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Měření hmotnosti nádoby</a:t>
            </a:r>
          </a:p>
          <a:p>
            <a:pPr marL="0" indent="0">
              <a:buNone/>
            </a:pPr>
            <a:r>
              <a:rPr lang="cs-CZ" sz="2600" dirty="0" smtClean="0"/>
              <a:t> s kapalinou.</a:t>
            </a:r>
          </a:p>
          <a:p>
            <a:pPr marL="0" indent="0">
              <a:buNone/>
            </a:pPr>
            <a:r>
              <a:rPr lang="cs-CZ" sz="2600" dirty="0" smtClean="0"/>
              <a:t> </a:t>
            </a:r>
            <a:r>
              <a:rPr lang="cs-CZ" sz="2600" dirty="0" err="1" smtClean="0"/>
              <a:t>m</a:t>
            </a:r>
            <a:r>
              <a:rPr lang="cs-CZ" sz="2600" baseline="-25000" dirty="0" err="1" smtClean="0"/>
              <a:t>n+k</a:t>
            </a:r>
            <a:r>
              <a:rPr lang="cs-CZ" sz="2600" dirty="0" smtClean="0"/>
              <a:t> = 350 g 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Hmotnost kapaliny</a:t>
            </a:r>
            <a:endParaRPr lang="cs-CZ" sz="2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600" dirty="0" err="1" smtClean="0"/>
              <a:t>m</a:t>
            </a:r>
            <a:r>
              <a:rPr lang="cs-CZ" sz="2600" baseline="-25000" dirty="0" err="1"/>
              <a:t>k</a:t>
            </a:r>
            <a:r>
              <a:rPr lang="cs-CZ" sz="2600" dirty="0" smtClean="0"/>
              <a:t> = 350 – 200 = </a:t>
            </a:r>
            <a:r>
              <a:rPr lang="cs-CZ" sz="2600" u="sng" dirty="0" smtClean="0"/>
              <a:t>150 g</a:t>
            </a:r>
            <a:endParaRPr lang="cs-CZ" sz="2600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3795" y="836712"/>
            <a:ext cx="3038541" cy="2257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petra.kejkrtova\Pictures\2013-09-15 001\P107059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6896" y="3284984"/>
            <a:ext cx="3038541" cy="242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4260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871309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Odměřování hmotnosti. </a:t>
            </a: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 Chceme </a:t>
            </a: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např. odměřit 100g soli.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1236755"/>
            <a:ext cx="8569076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Na pravou misku vah položíme 100g závaží.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Na levou misku vah postupně přisypáváme sůl, dokud se jazýček vah nebude volně kývat kolem středu.</a:t>
            </a:r>
          </a:p>
          <a:p>
            <a:endParaRPr lang="cs-CZ" sz="2800" dirty="0">
              <a:solidFill>
                <a:schemeClr val="tx2"/>
              </a:solidFill>
              <a:latin typeface="+mn-lt"/>
            </a:endParaRPr>
          </a:p>
          <a:p>
            <a:r>
              <a:rPr lang="cs-CZ" sz="2800" dirty="0">
                <a:solidFill>
                  <a:schemeClr val="tx2"/>
                </a:solidFill>
                <a:latin typeface="+mn-lt"/>
              </a:rPr>
              <a:t>   </a:t>
            </a:r>
          </a:p>
        </p:txBody>
      </p:sp>
      <p:pic>
        <p:nvPicPr>
          <p:cNvPr id="2050" name="Picture 2" descr="C:\Users\petra.kejkrtova\Pictures\2013-09-15 001\P10705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1718" y="2780927"/>
            <a:ext cx="3888432" cy="372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0933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764163"/>
            <a:ext cx="8942387" cy="6494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Pomocí čeho měříme hmotnost? </a:t>
            </a:r>
          </a:p>
          <a:p>
            <a:pPr marL="0" indent="0"/>
            <a:r>
              <a:rPr lang="cs-CZ" sz="2600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Vážení.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2.  Vyjmenuj některé druhy vah? </a:t>
            </a:r>
          </a:p>
          <a:p>
            <a:r>
              <a:rPr lang="cs-CZ" sz="2600" dirty="0" smtClean="0">
                <a:latin typeface="+mn-lt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kuchyňské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, osobní, laboratorní,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pružinové, </a:t>
            </a:r>
          </a:p>
          <a:p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tenzometrické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, rovnoramenné atd.</a:t>
            </a: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3. Jaké jsou základní části rovnoramenných vah?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 sloupek, vahadlo, střední břit vahadla, ovládání aretace vah, stavěcí šrouby závěs misky, jazýček, stupnice, olovnice</a:t>
            </a:r>
            <a:endParaRPr lang="cs-CZ" sz="2600" dirty="0" smtClean="0"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4. Jak postupujeme při měření hmotnosti pevného tělesa?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r>
              <a:rPr lang="cs-CZ" sz="2600" dirty="0">
                <a:latin typeface="+mn-lt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viz. prezentace</a:t>
            </a:r>
            <a:r>
              <a:rPr lang="cs-CZ" sz="2600" dirty="0" smtClean="0">
                <a:latin typeface="+mn-lt"/>
              </a:rPr>
              <a:t>  </a:t>
            </a:r>
          </a:p>
          <a:p>
            <a:pPr marL="0" indent="0"/>
            <a:r>
              <a:rPr lang="cs-CZ" sz="2600" dirty="0">
                <a:solidFill>
                  <a:schemeClr val="tx2"/>
                </a:solidFill>
                <a:latin typeface="+mn-lt"/>
              </a:rPr>
              <a:t>5. Jak postupujeme při měření hmotnosti kapalin? </a:t>
            </a:r>
          </a:p>
          <a:p>
            <a:pPr marL="0" indent="0"/>
            <a:r>
              <a:rPr lang="cs-CZ" sz="2600" dirty="0">
                <a:solidFill>
                  <a:srgbClr val="FF0000"/>
                </a:solidFill>
                <a:latin typeface="+mn-lt"/>
              </a:rPr>
              <a:t> viz. prezentace</a:t>
            </a:r>
          </a:p>
          <a:p>
            <a:pPr marL="0" indent="0"/>
            <a:r>
              <a:rPr lang="cs-CZ" sz="2600" dirty="0">
                <a:solidFill>
                  <a:schemeClr val="tx2"/>
                </a:solidFill>
                <a:latin typeface="+mn-lt"/>
              </a:rPr>
              <a:t>6. Co je to odměřování hmotnosti? </a:t>
            </a:r>
          </a:p>
          <a:p>
            <a:r>
              <a:rPr lang="cs-CZ" sz="2600" dirty="0">
                <a:latin typeface="+mn-lt"/>
              </a:rPr>
              <a:t> 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P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ostupné 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přidávání měřené látky až do předem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dané hmotnosti.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r>
              <a:rPr lang="cs-CZ" sz="2600" dirty="0" smtClean="0">
                <a:latin typeface="+mn-lt"/>
              </a:rPr>
              <a:t> </a:t>
            </a:r>
            <a:endParaRPr lang="cs-CZ" sz="2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2354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12776"/>
            <a:ext cx="7408333" cy="464137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M.MINDERHOUD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váha [online]. [cit. </a:t>
            </a:r>
            <a:r>
              <a:rPr lang="cs-CZ" sz="1800" dirty="0" smtClean="0"/>
              <a:t>1.9.2013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Uveďte autora-Zachovejte licenci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commons.wikimedia.org/wiki/File:Weegschaal1.jpg?uselang=cs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EL </a:t>
            </a:r>
            <a:r>
              <a:rPr lang="cs-CZ" sz="1800" dirty="0"/>
              <a:t>CARLOS. </a:t>
            </a:r>
            <a:r>
              <a:rPr lang="cs-CZ" sz="1800" i="1" dirty="0" err="1"/>
              <a:t>wikimedia</a:t>
            </a:r>
            <a:r>
              <a:rPr lang="cs-CZ" sz="1800" dirty="0"/>
              <a:t>: váha [online]. [cit. </a:t>
            </a:r>
            <a:r>
              <a:rPr lang="cs-CZ" sz="1800" dirty="0" smtClean="0"/>
              <a:t>1.9.2013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http://cs.wikipedia.org/wiki/Soubor:Vaha_KERN_-_PEJ_2200-2M_-_</a:t>
            </a:r>
            <a:r>
              <a:rPr lang="cs-CZ" sz="1800" dirty="0" smtClean="0">
                <a:hlinkClick r:id="rId3"/>
              </a:rPr>
              <a:t>03.jpg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ANTONYB. </a:t>
            </a:r>
            <a:r>
              <a:rPr lang="cs-CZ" sz="1800" i="1" dirty="0" err="1"/>
              <a:t>wikimedia</a:t>
            </a:r>
            <a:r>
              <a:rPr lang="cs-CZ" sz="1800" dirty="0"/>
              <a:t>: váha [online]. [cit. </a:t>
            </a:r>
            <a:r>
              <a:rPr lang="cs-CZ" sz="1800" dirty="0" smtClean="0"/>
              <a:t>1.9.2013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cs.wikipedia.org/wiki/Soubor:2_pesons.jpg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Ostatní </a:t>
            </a:r>
            <a:r>
              <a:rPr lang="cs-CZ" sz="1800" dirty="0" smtClean="0"/>
              <a:t>obrázky autor.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7983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647</TotalTime>
  <Words>522</Words>
  <Application>Microsoft Office PowerPoint</Application>
  <PresentationFormat>Předvádění na obrazovce (4:3)</PresentationFormat>
  <Paragraphs>92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Snímek 2</vt:lpstr>
      <vt:lpstr>Hmotnost zjišťujeme pomocí vážení.</vt:lpstr>
      <vt:lpstr>Ve fyzice nejčastěji používáme rovnoramenné váhy.</vt:lpstr>
      <vt:lpstr>K měření hmotnosti na rovnoramenných vahách se používá sada závaží.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111</cp:revision>
  <dcterms:created xsi:type="dcterms:W3CDTF">2013-01-16T20:09:48Z</dcterms:created>
  <dcterms:modified xsi:type="dcterms:W3CDTF">2015-07-17T07:13:47Z</dcterms:modified>
</cp:coreProperties>
</file>