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5"/>
  </p:notesMasterIdLst>
  <p:sldIdLst>
    <p:sldId id="281" r:id="rId2"/>
    <p:sldId id="277" r:id="rId3"/>
    <p:sldId id="264" r:id="rId4"/>
    <p:sldId id="279" r:id="rId5"/>
    <p:sldId id="280" r:id="rId6"/>
    <p:sldId id="270" r:id="rId7"/>
    <p:sldId id="271" r:id="rId8"/>
    <p:sldId id="273" r:id="rId9"/>
    <p:sldId id="274" r:id="rId10"/>
    <p:sldId id="275" r:id="rId11"/>
    <p:sldId id="276" r:id="rId12"/>
    <p:sldId id="265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5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C76D5BB-5B28-4EA6-AA65-4DB9FF8D53B1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video" Target="../media/media1.gif"/><Relationship Id="rId5" Type="http://schemas.openxmlformats.org/officeDocument/2006/relationships/image" Target="../media/image6.png"/><Relationship Id="rId4" Type="http://schemas.microsoft.com/office/2007/relationships/media" Target="../media/media1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n:Creative_Commons" TargetMode="External"/><Relationship Id="rId2" Type="http://schemas.openxmlformats.org/officeDocument/2006/relationships/hyperlink" Target="http://cs.wikipedia.org/wiki/Soubor:Calibro_con_rondella_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Using_the_caliper_new.gif" TargetMode="External"/><Relationship Id="rId4" Type="http://schemas.openxmlformats.org/officeDocument/2006/relationships/hyperlink" Target="http://creativecommons.org/licenses/by/2.5/deed.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4664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5982" y="5870087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1622770"/>
            <a:ext cx="79208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</a:t>
            </a:r>
            <a:r>
              <a:rPr lang="cs-CZ" dirty="0" smtClean="0"/>
              <a:t>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</a:t>
            </a:r>
            <a:r>
              <a:rPr lang="cs-CZ" dirty="0" smtClean="0"/>
              <a:t>: </a:t>
            </a:r>
            <a:r>
              <a:rPr lang="cs-CZ" b="1" dirty="0" smtClean="0"/>
              <a:t>Měření délky</a:t>
            </a:r>
            <a:r>
              <a:rPr lang="cs-CZ" dirty="0"/>
              <a:t>	</a:t>
            </a:r>
          </a:p>
          <a:p>
            <a:r>
              <a:rPr lang="cs-CZ" dirty="0"/>
              <a:t>Číslo </a:t>
            </a:r>
            <a:r>
              <a:rPr lang="cs-CZ" dirty="0" smtClean="0"/>
              <a:t>DUM: III/2/FY/2/1/2</a:t>
            </a:r>
            <a:endParaRPr lang="cs-CZ" dirty="0"/>
          </a:p>
          <a:p>
            <a:r>
              <a:rPr lang="cs-CZ" dirty="0"/>
              <a:t>Vzdělávací </a:t>
            </a:r>
            <a:r>
              <a:rPr lang="cs-CZ" dirty="0" smtClean="0"/>
              <a:t>předmět: Fyzika</a:t>
            </a:r>
            <a:endParaRPr lang="cs-CZ" dirty="0"/>
          </a:p>
          <a:p>
            <a:r>
              <a:rPr lang="cs-CZ" dirty="0"/>
              <a:t>Tematická </a:t>
            </a:r>
            <a:r>
              <a:rPr lang="cs-CZ" dirty="0" smtClean="0"/>
              <a:t>oblast: Fyzikální </a:t>
            </a:r>
            <a:r>
              <a:rPr lang="cs-CZ" dirty="0"/>
              <a:t>veličiny a jejich měření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</a:t>
            </a:r>
            <a:r>
              <a:rPr lang="cs-CZ" b="1" dirty="0"/>
              <a:t>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</a:t>
            </a:r>
            <a:r>
              <a:rPr lang="cs-CZ" dirty="0" smtClean="0"/>
              <a:t>s postupem měření délky, s konkrétním měřením délky kostičky a s chybami při měření délky. 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Postup měření délky, posuvné měřidlo, přesnost měření, aritmetický průměr, chyby při měření. </a:t>
            </a:r>
            <a:r>
              <a:rPr lang="cs-CZ" dirty="0"/>
              <a:t>	</a:t>
            </a:r>
          </a:p>
          <a:p>
            <a:r>
              <a:rPr lang="cs-CZ" dirty="0"/>
              <a:t>Metodické </a:t>
            </a:r>
            <a:r>
              <a:rPr lang="cs-CZ" dirty="0" smtClean="0"/>
              <a:t>pokyny: PC</a:t>
            </a:r>
            <a:r>
              <a:rPr lang="cs-CZ" dirty="0"/>
              <a:t>, DTP, metodické pokyny jsou součástí materiálu</a:t>
            </a:r>
          </a:p>
          <a:p>
            <a:r>
              <a:rPr lang="cs-CZ" dirty="0"/>
              <a:t>Druh učebního </a:t>
            </a:r>
            <a:r>
              <a:rPr lang="cs-CZ" dirty="0" smtClean="0"/>
              <a:t>materiálu: Prezentace </a:t>
            </a:r>
            <a:r>
              <a:rPr lang="cs-CZ" dirty="0"/>
              <a:t>doplněná fotografiemi a úkoly.</a:t>
            </a:r>
          </a:p>
          <a:p>
            <a:r>
              <a:rPr lang="cs-CZ" dirty="0"/>
              <a:t>Druh </a:t>
            </a:r>
            <a:r>
              <a:rPr lang="cs-CZ" dirty="0" smtClean="0"/>
              <a:t>interaktivity: Kombinovaná</a:t>
            </a:r>
            <a:endParaRPr lang="cs-CZ" dirty="0"/>
          </a:p>
          <a:p>
            <a:r>
              <a:rPr lang="cs-CZ" dirty="0"/>
              <a:t>Cílová </a:t>
            </a:r>
            <a:r>
              <a:rPr lang="cs-CZ" dirty="0" smtClean="0"/>
              <a:t>skupina: Žák </a:t>
            </a: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ročníku</a:t>
            </a:r>
          </a:p>
          <a:p>
            <a:r>
              <a:rPr lang="cs-CZ" dirty="0"/>
              <a:t>Datum vzniku </a:t>
            </a:r>
            <a:r>
              <a:rPr lang="cs-CZ" dirty="0" smtClean="0"/>
              <a:t>DUM: 21.4.2013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0834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339752" y="3356992"/>
            <a:ext cx="396615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Měření délky</a:t>
            </a:r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258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66522" y="332656"/>
            <a:ext cx="686598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</a:rPr>
              <a:t>Jak </a:t>
            </a: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postupujeme</a:t>
            </a:r>
            <a:r>
              <a:rPr lang="cs-CZ" sz="3600" dirty="0" smtClean="0">
                <a:solidFill>
                  <a:schemeClr val="bg1"/>
                </a:solidFill>
              </a:rPr>
              <a:t> při měření délky?</a:t>
            </a:r>
            <a:endParaRPr lang="cs-CZ" sz="3300" b="1" dirty="0">
              <a:solidFill>
                <a:schemeClr val="bg1"/>
              </a:solidFill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66522" y="1196752"/>
            <a:ext cx="8942387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>
                <a:solidFill>
                  <a:schemeClr val="tx2"/>
                </a:solidFill>
                <a:latin typeface="+mn-lt"/>
              </a:rPr>
              <a:t>zvolíme si vhodné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měřidlo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>
                <a:solidFill>
                  <a:schemeClr val="tx2"/>
                </a:solidFill>
                <a:latin typeface="+mn-lt"/>
              </a:rPr>
              <a:t>z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jistíme, jaký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je nejmenší dílek stupnice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určíme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si odchylku při měření (polovina nejmenšího dílku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)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>
                <a:solidFill>
                  <a:schemeClr val="tx2"/>
                </a:solidFill>
                <a:latin typeface="+mn-lt"/>
              </a:rPr>
              <a:t>jaký je měřící rozsah stupnice (jakou délku můžeme změřit při jednom přiložení měřidla k tělesu) </a:t>
            </a:r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měřidlo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přiložíme těsně podél měřeného tělesa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nulu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přiložíme vždy na počátek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tělesa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zjistíme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, v jakých jednotkách je sestrojena stupnice použitého měřidla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při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odečítání naměřené hodnoty se na stupnici díváme 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kolmo   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56059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Posuvné měřidlo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323529" y="861892"/>
            <a:ext cx="8496944" cy="129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Posuvné měřidlo se skládá ze dvou částí. Pevná část je opatřená základní stupnicí, pohyblivá část indexem          s noniem.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708920"/>
            <a:ext cx="5057955" cy="2240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9327" y="2195572"/>
            <a:ext cx="3438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Čelisti k měření vnitřních rozměrů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3378" y="5064577"/>
            <a:ext cx="3363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Čelisti k měření vnějších rozměrů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68046" y="1977591"/>
            <a:ext cx="416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Výsuvný hloubkoměr pro měření hloubky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4941168"/>
            <a:ext cx="2906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Páčka pro uvolnění a aretaci</a:t>
            </a:r>
            <a:endParaRPr lang="cs-CZ" dirty="0">
              <a:solidFill>
                <a:srgbClr val="FFFF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331640" y="2564904"/>
            <a:ext cx="953448" cy="50405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259632" y="4653136"/>
            <a:ext cx="720080" cy="47269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84168" y="2380238"/>
            <a:ext cx="432048" cy="112077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5" idx="1"/>
          </p:cNvCxnSpPr>
          <p:nvPr/>
        </p:nvCxnSpPr>
        <p:spPr>
          <a:xfrm>
            <a:off x="3491880" y="4005064"/>
            <a:ext cx="2088232" cy="112077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36449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418603"/>
            <a:ext cx="783740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 smtClean="0">
                <a:solidFill>
                  <a:schemeClr val="bg1"/>
                </a:solidFill>
                <a:latin typeface="+mj-lt"/>
              </a:rPr>
              <a:t>Postup při měření posuvným měřidlem: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323529" y="1064934"/>
            <a:ext cx="8496944" cy="2092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Mezi čelisti posuvného měřidla sevřeme daný předmět.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Na nulové rysce odečteme základní rozměr.</a:t>
            </a:r>
          </a:p>
          <a:p>
            <a:pPr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Setiny milimetru odečteme pomocí nonia (hodnotu nám určuje ryska na posuvné stupnici, která se přesně kryje s některou ryskou na stupnici základní).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3" name="posuvka.gif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1547664" y="3328133"/>
            <a:ext cx="5688632" cy="242120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407488" y="4077072"/>
            <a:ext cx="15648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d = 2,47cm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80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80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100000">
                <p:cTn id="38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52728"/>
          </a:xfrm>
        </p:spPr>
        <p:txBody>
          <a:bodyPr>
            <a:normAutofit/>
          </a:bodyPr>
          <a:lstStyle/>
          <a:p>
            <a:pPr algn="just"/>
            <a:r>
              <a:rPr lang="cs-CZ" sz="2800" dirty="0" smtClean="0">
                <a:latin typeface="+mn-lt"/>
              </a:rPr>
              <a:t>Postup měření si vyzkoušíme na konkrétním příkladu. </a:t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>Změřte délku kostky !</a:t>
            </a:r>
            <a:endParaRPr lang="cs-CZ" sz="2800" dirty="0"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8136904" cy="720080"/>
          </a:xfrm>
        </p:spPr>
        <p:txBody>
          <a:bodyPr>
            <a:normAutofit/>
          </a:bodyPr>
          <a:lstStyle/>
          <a:p>
            <a:pPr algn="just"/>
            <a:r>
              <a:rPr lang="cs-CZ" sz="2800" dirty="0" smtClean="0">
                <a:latin typeface="+mn-lt"/>
              </a:rPr>
              <a:t>1. Zvolíme si vhodné měřidlo.</a:t>
            </a:r>
            <a:endParaRPr lang="cs-CZ" sz="2800" dirty="0">
              <a:latin typeface="+mn-lt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1560" y="2060848"/>
            <a:ext cx="7858832" cy="639762"/>
          </a:xfrm>
        </p:spPr>
        <p:txBody>
          <a:bodyPr>
            <a:normAutofit/>
          </a:bodyPr>
          <a:lstStyle/>
          <a:p>
            <a:pPr algn="just"/>
            <a:r>
              <a:rPr lang="cs-CZ" sz="2800" dirty="0" smtClean="0">
                <a:latin typeface="+mn-lt"/>
              </a:rPr>
              <a:t>             Pravítko                              </a:t>
            </a:r>
            <a:r>
              <a:rPr lang="cs-CZ" sz="2800" dirty="0">
                <a:latin typeface="+mn-lt"/>
              </a:rPr>
              <a:t>P</a:t>
            </a:r>
            <a:r>
              <a:rPr lang="cs-CZ" sz="2800" dirty="0" smtClean="0">
                <a:latin typeface="+mn-lt"/>
              </a:rPr>
              <a:t>osuvné měřidlo</a:t>
            </a:r>
            <a:endParaRPr lang="cs-CZ" sz="2800" dirty="0">
              <a:latin typeface="+mn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01008"/>
            <a:ext cx="3960440" cy="2385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5024" y="3501008"/>
            <a:ext cx="4031431" cy="2385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4086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2696" y="476672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Zjistíme,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jaký je nejmenší dílek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stupnice, určíme odchylku při měření a rozsah stupnice. 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2518650018"/>
              </p:ext>
            </p:extLst>
          </p:nvPr>
        </p:nvGraphicFramePr>
        <p:xfrm>
          <a:off x="755576" y="4869160"/>
          <a:ext cx="38227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1350"/>
                <a:gridCol w="19113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2"/>
                          </a:solidFill>
                        </a:rPr>
                        <a:t>Nejmenší dílek</a:t>
                      </a:r>
                      <a:endParaRPr lang="cs-CZ" sz="1800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2"/>
                          </a:solidFill>
                        </a:rPr>
                        <a:t>1 mm</a:t>
                      </a:r>
                      <a:endParaRPr lang="cs-CZ" sz="1800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2"/>
                          </a:solidFill>
                        </a:rPr>
                        <a:t>Odchylka měření</a:t>
                      </a:r>
                      <a:endParaRPr lang="cs-CZ" sz="1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2"/>
                          </a:solidFill>
                        </a:rPr>
                        <a:t>0,5 mm</a:t>
                      </a:r>
                      <a:endParaRPr lang="cs-CZ" sz="1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2"/>
                          </a:solidFill>
                        </a:rPr>
                        <a:t>Rozsah stupnice</a:t>
                      </a:r>
                      <a:endParaRPr lang="cs-CZ" sz="1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2"/>
                          </a:solidFill>
                        </a:rPr>
                        <a:t>0 – 30 cm</a:t>
                      </a:r>
                      <a:endParaRPr lang="cs-CZ" sz="18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xmlns="" val="3561788940"/>
              </p:ext>
            </p:extLst>
          </p:nvPr>
        </p:nvGraphicFramePr>
        <p:xfrm>
          <a:off x="4644008" y="4869160"/>
          <a:ext cx="3822700" cy="110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1350"/>
                <a:gridCol w="19113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Nejmenší dílek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2"/>
                          </a:solidFill>
                        </a:rPr>
                        <a:t>0,01 cm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Odchylka</a:t>
                      </a:r>
                      <a:r>
                        <a:rPr lang="cs-CZ" baseline="0" dirty="0" smtClean="0">
                          <a:solidFill>
                            <a:schemeClr val="tx2"/>
                          </a:solidFill>
                        </a:rPr>
                        <a:t> měření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0,005 cm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Rozsah stupnice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0 – 18 cm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2" name="Picture 4" descr="C:\Users\petra.kejkrtova\Desktop\fotky prezentace\14.4.2013 1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80829"/>
            <a:ext cx="4427984" cy="160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etra.kejkrtova\Desktop\fotky prezentace\14.4.2013 07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80829"/>
            <a:ext cx="4176464" cy="1600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2959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2527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Měřidlo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přiložíme těsně podél měřeného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tělesa a nulu přiložíme na počátek tělesa.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/>
            </a:r>
            <a:br>
              <a:rPr lang="cs-CZ" sz="2800" dirty="0">
                <a:solidFill>
                  <a:schemeClr val="tx2"/>
                </a:solidFill>
                <a:latin typeface="+mn-lt"/>
              </a:rPr>
            </a:b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0448" y="2947424"/>
            <a:ext cx="3984000" cy="3001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44232"/>
            <a:ext cx="4104456" cy="300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91916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25272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 Odečteme naměřenou hodnotu ze stupnice, na kterou se díváme kolmo a zapíšeme s příslušnou jednotkou.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32046"/>
            <a:ext cx="3960439" cy="2969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3822523" cy="2944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5877272"/>
            <a:ext cx="16065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>
                <a:solidFill>
                  <a:srgbClr val="FF0000"/>
                </a:solidFill>
              </a:rPr>
              <a:t>d</a:t>
            </a:r>
            <a:r>
              <a:rPr lang="cs-CZ" sz="2600" b="1" dirty="0" smtClean="0">
                <a:solidFill>
                  <a:srgbClr val="FF0000"/>
                </a:solidFill>
              </a:rPr>
              <a:t> = 6,5 cm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52120" y="5877272"/>
            <a:ext cx="172675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>
                <a:solidFill>
                  <a:srgbClr val="FF0000"/>
                </a:solidFill>
              </a:rPr>
              <a:t>d</a:t>
            </a:r>
            <a:r>
              <a:rPr lang="cs-CZ" sz="2600" b="1" dirty="0" smtClean="0">
                <a:solidFill>
                  <a:srgbClr val="FF0000"/>
                </a:solidFill>
              </a:rPr>
              <a:t> = 6,61 cm</a:t>
            </a:r>
            <a:endParaRPr lang="cs-CZ" sz="2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435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1556792"/>
            <a:ext cx="7740848" cy="4569371"/>
          </a:xfrm>
          <a:noFill/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Zvolíme si vhodné měřidlo s nejmenší odchylkou.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Dodržujeme předepsaný postup měření.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Měření provedeme vícekrát.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Z naměřených hodnot určíme aritmetický průměr</a:t>
            </a:r>
            <a:r>
              <a:rPr lang="cs-CZ" sz="2600" dirty="0" smtClean="0"/>
              <a:t>. (</a:t>
            </a:r>
            <a:r>
              <a:rPr lang="cs-CZ" sz="2600" dirty="0" smtClean="0"/>
              <a:t>Měření provedeme např. 5krát, zapíšeme d</a:t>
            </a:r>
            <a:r>
              <a:rPr lang="cs-CZ" sz="2600" baseline="-25000" dirty="0" smtClean="0"/>
              <a:t>1,2,3,4,5 </a:t>
            </a:r>
            <a:r>
              <a:rPr lang="cs-CZ" sz="2600" dirty="0" smtClean="0"/>
              <a:t>a vypočítáme podle předepsaného vzorce.)</a:t>
            </a:r>
            <a:endParaRPr lang="cs-CZ" sz="2600" baseline="-25000" dirty="0" smtClean="0"/>
          </a:p>
          <a:p>
            <a:pPr>
              <a:buNone/>
            </a:pP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</a:rPr>
              <a:t>Jak provést měření co nejpřesněji?</a:t>
            </a:r>
            <a:endParaRPr lang="cs-CZ" sz="3600" dirty="0">
              <a:solidFill>
                <a:schemeClr val="bg1"/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9279878"/>
              </p:ext>
            </p:extLst>
          </p:nvPr>
        </p:nvGraphicFramePr>
        <p:xfrm>
          <a:off x="2771800" y="4869160"/>
          <a:ext cx="2908300" cy="739775"/>
        </p:xfrm>
        <a:graphic>
          <a:graphicData uri="http://schemas.openxmlformats.org/presentationml/2006/ole">
            <p:oleObj spid="_x0000_s1073" name="Rovnice" r:id="rId3" imgW="1549080" imgH="39348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16599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988840"/>
            <a:ext cx="7840381" cy="449736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Špatně jsme zvolili měřidlo.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Měřidlo už neměří zcela přesně (opotřebováním, setřením části stupnice, deformací apod.).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Těleso nemá zcela přesné rozměry ve všech částech.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Měřidlo jsme nepřiložili zcela přesně podél tělesa.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Nulu jsme nepřiložili  na počátek tělesa.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Na stupnici jsme se nedívali kolmo.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Chybně jsme odečetli hodnotu na stupnici.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</a:rPr>
              <a:t>Jakých chyb se při měření nejčastěji dopouštíme?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7963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n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8" y="1124744"/>
            <a:ext cx="8942387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514350" indent="-514350"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Jak budeš postupovat při měření délky? </a:t>
            </a:r>
          </a:p>
          <a:p>
            <a:pPr marL="514350" indent="-514350"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Jak provedeš měření co nejpřesněji?</a:t>
            </a:r>
          </a:p>
          <a:p>
            <a:pPr marL="514350" indent="-514350"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Jakých chyb se můžeš při měření dopustit?</a:t>
            </a:r>
          </a:p>
          <a:p>
            <a:pPr marL="514350" indent="-514350"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Jaké měření délky provádíš nejčastěji?</a:t>
            </a:r>
          </a:p>
          <a:p>
            <a:pPr marL="514350" indent="-514350"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Změř délku lavice podle předepsaného postupu a vše písemně zpracuj.</a:t>
            </a:r>
          </a:p>
          <a:p>
            <a:endParaRPr lang="cs-CZ" sz="2600" dirty="0"/>
          </a:p>
          <a:p>
            <a:r>
              <a:rPr lang="cs-CZ" sz="2600" dirty="0"/>
              <a:t>    </a:t>
            </a:r>
          </a:p>
          <a:p>
            <a:endParaRPr lang="cs-CZ" sz="2600" dirty="0"/>
          </a:p>
          <a:p>
            <a:r>
              <a:rPr lang="cs-CZ" sz="2600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1124744"/>
            <a:ext cx="7884864" cy="5001419"/>
          </a:xfrm>
        </p:spPr>
        <p:txBody>
          <a:bodyPr/>
          <a:lstStyle/>
          <a:p>
            <a:pPr marL="0" indent="0">
              <a:buNone/>
            </a:pPr>
            <a:r>
              <a:rPr lang="cs-CZ" sz="1600" dirty="0" smtClean="0"/>
              <a:t>CAV</a:t>
            </a:r>
            <a:r>
              <a:rPr lang="cs-CZ" sz="1600" dirty="0"/>
              <a:t>. </a:t>
            </a:r>
            <a:r>
              <a:rPr lang="cs-CZ" sz="1600" i="1" dirty="0" err="1"/>
              <a:t>wikimedia</a:t>
            </a:r>
            <a:r>
              <a:rPr lang="cs-CZ" sz="1600" dirty="0"/>
              <a:t>: posuvka [online]. [cit. 15.4.2013]. Dostupné pod licencí Public </a:t>
            </a:r>
            <a:r>
              <a:rPr lang="cs-CZ" sz="1600" dirty="0" err="1" smtClean="0"/>
              <a:t>Domain</a:t>
            </a:r>
            <a:r>
              <a:rPr lang="cs-CZ" sz="1600" dirty="0" smtClean="0"/>
              <a:t> </a:t>
            </a:r>
            <a:r>
              <a:rPr lang="cs-CZ" sz="1600" dirty="0"/>
              <a:t>na WWW: </a:t>
            </a:r>
            <a:r>
              <a:rPr lang="cs-CZ" sz="1600" dirty="0">
                <a:hlinkClick r:id="rId2"/>
              </a:rPr>
              <a:t>http://cs.wikipedia.org/wiki/Soubor:Calibro_con_rondella_1.jpg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JOAQUIM ALVES GASPAR. </a:t>
            </a:r>
            <a:r>
              <a:rPr lang="cs-CZ" sz="1600" i="1" dirty="0" err="1"/>
              <a:t>wikimedia</a:t>
            </a:r>
            <a:r>
              <a:rPr lang="cs-CZ" sz="1600" dirty="0"/>
              <a:t>: posuvka animace [online]. [cit. </a:t>
            </a:r>
            <a:r>
              <a:rPr lang="cs-CZ" sz="1600" dirty="0" smtClean="0"/>
              <a:t>15.4.2013</a:t>
            </a:r>
            <a:r>
              <a:rPr lang="cs-CZ" sz="1600" dirty="0"/>
              <a:t>]. </a:t>
            </a:r>
            <a:r>
              <a:rPr lang="cs-CZ" sz="1600" dirty="0" smtClean="0"/>
              <a:t>Dostupný </a:t>
            </a:r>
            <a:r>
              <a:rPr lang="cs-CZ" sz="1600" smtClean="0"/>
              <a:t>pod licencí </a:t>
            </a:r>
            <a:r>
              <a:rPr lang="en-US" sz="1600" dirty="0">
                <a:hlinkClick r:id="rId3" tooltip="w:en:Creative Commons"/>
              </a:rPr>
              <a:t>Creative Commons</a:t>
            </a:r>
            <a:r>
              <a:rPr lang="en-US" sz="1600" dirty="0"/>
              <a:t> </a:t>
            </a:r>
            <a:r>
              <a:rPr lang="en-US" sz="1600" dirty="0">
                <a:hlinkClick r:id="rId4"/>
              </a:rPr>
              <a:t>Attribution 2.5 Generic </a:t>
            </a:r>
            <a:r>
              <a:rPr lang="cs-CZ" sz="1600" dirty="0" smtClean="0"/>
              <a:t>na </a:t>
            </a:r>
            <a:r>
              <a:rPr lang="cs-CZ" sz="1600" dirty="0"/>
              <a:t>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cs.wikipedia.org/wiki/Soubor:Using_the_caliper_new.gif</a:t>
            </a:r>
            <a:endParaRPr lang="cs-CZ" sz="1600" dirty="0" smtClean="0"/>
          </a:p>
          <a:p>
            <a:pPr marL="0" indent="0">
              <a:buNone/>
            </a:pPr>
            <a:r>
              <a:rPr lang="cs-CZ" sz="1700" dirty="0" smtClean="0"/>
              <a:t>Ostatní obrázky autor.</a:t>
            </a:r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17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1800" dirty="0">
                <a:solidFill>
                  <a:schemeClr val="bg1"/>
                </a:solidFill>
              </a:rPr>
              <a:t>Použité zdroje: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15431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596</TotalTime>
  <Words>433</Words>
  <Application>Microsoft Office PowerPoint</Application>
  <PresentationFormat>Předvádění na obrazovce (4:3)</PresentationFormat>
  <Paragraphs>87</Paragraphs>
  <Slides>13</Slides>
  <Notes>4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Vlnění</vt:lpstr>
      <vt:lpstr>Rovnice</vt:lpstr>
      <vt:lpstr>Snímek 1</vt:lpstr>
      <vt:lpstr>Snímek 2</vt:lpstr>
      <vt:lpstr>Snímek 3</vt:lpstr>
      <vt:lpstr>Snímek 4</vt:lpstr>
      <vt:lpstr>Snímek 5</vt:lpstr>
      <vt:lpstr>Postup měření si vyzkoušíme na konkrétním příkladu.  Změřte délku kostky !</vt:lpstr>
      <vt:lpstr>2. Zjistíme, jaký je nejmenší dílek stupnice, určíme odchylku při měření a rozsah stupnice.  </vt:lpstr>
      <vt:lpstr>4. Měřidlo přiložíme těsně podél měřeného tělesa a nulu přiložíme na počátek tělesa. </vt:lpstr>
      <vt:lpstr>5. Odečteme naměřenou hodnotu ze stupnice, na kterou se díváme kolmo a zapíšeme s příslušnou jednotkou.</vt:lpstr>
      <vt:lpstr>Jak provést měření co nejpřesněji?</vt:lpstr>
      <vt:lpstr>Jakých chyb se při měření nejčastěji dopouštíme?</vt:lpstr>
      <vt:lpstr>Snímek 12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91</cp:revision>
  <dcterms:created xsi:type="dcterms:W3CDTF">2013-01-16T20:09:48Z</dcterms:created>
  <dcterms:modified xsi:type="dcterms:W3CDTF">2015-07-17T07:12:37Z</dcterms:modified>
</cp:coreProperties>
</file>