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20"/>
  </p:notesMasterIdLst>
  <p:sldIdLst>
    <p:sldId id="303" r:id="rId2"/>
    <p:sldId id="256" r:id="rId3"/>
    <p:sldId id="257" r:id="rId4"/>
    <p:sldId id="294" r:id="rId5"/>
    <p:sldId id="296" r:id="rId6"/>
    <p:sldId id="292" r:id="rId7"/>
    <p:sldId id="297" r:id="rId8"/>
    <p:sldId id="298" r:id="rId9"/>
    <p:sldId id="299" r:id="rId10"/>
    <p:sldId id="300" r:id="rId11"/>
    <p:sldId id="301" r:id="rId12"/>
    <p:sldId id="304" r:id="rId13"/>
    <p:sldId id="305" r:id="rId14"/>
    <p:sldId id="265" r:id="rId15"/>
    <p:sldId id="302" r:id="rId16"/>
    <p:sldId id="289" r:id="rId17"/>
    <p:sldId id="307" r:id="rId18"/>
    <p:sldId id="30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15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ontreGousset001.jpg" TargetMode="External"/><Relationship Id="rId3" Type="http://schemas.openxmlformats.org/officeDocument/2006/relationships/hyperlink" Target="http://cs.wikipedia.org/wiki/Soubor:Wooden_hourglass_2.jpg" TargetMode="External"/><Relationship Id="rId7" Type="http://schemas.openxmlformats.org/officeDocument/2006/relationships/hyperlink" Target="http://cs.wikipedia.org/wiki/Soubor:FORTIS-Flieger-Chronograph.jpg" TargetMode="External"/><Relationship Id="rId2" Type="http://schemas.openxmlformats.org/officeDocument/2006/relationships/hyperlink" Target="http://cs.wikipedia.org/wiki/Soubor:Saint-remy-de-provence-cadran-solair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Einzelne_Kerze.JPG?uselang=cs" TargetMode="External"/><Relationship Id="rId5" Type="http://schemas.openxmlformats.org/officeDocument/2006/relationships/hyperlink" Target="http://cs.wikipedia.org/wiki/Soubor:AGMA_Clepsydre.jpg" TargetMode="External"/><Relationship Id="rId4" Type="http://schemas.openxmlformats.org/officeDocument/2006/relationships/hyperlink" Target="http://commons.wikimedia.org/wiki/File:Wuppertaler_Uhrenmuseum_01.JPG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toppuhr.jpg" TargetMode="External"/><Relationship Id="rId3" Type="http://schemas.openxmlformats.org/officeDocument/2006/relationships/hyperlink" Target="http://cs.wikipedia.org/wiki/Soubor:Nautical_chronometer.jpg" TargetMode="External"/><Relationship Id="rId7" Type="http://schemas.openxmlformats.org/officeDocument/2006/relationships/hyperlink" Target="http://cs.wikipedia.org/wiki/Soubor:Atomic_clocks.jpg" TargetMode="External"/><Relationship Id="rId2" Type="http://schemas.openxmlformats.org/officeDocument/2006/relationships/hyperlink" Target="http://cs.wikipedia.org/wiki/Soubor:Kuckucksuh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asio.jpg" TargetMode="External"/><Relationship Id="rId5" Type="http://schemas.openxmlformats.org/officeDocument/2006/relationships/hyperlink" Target="http://cs.wikipedia.org/wiki/Soubor:Lorus1_037_wikipedia.jpg" TargetMode="External"/><Relationship Id="rId4" Type="http://schemas.openxmlformats.org/officeDocument/2006/relationships/hyperlink" Target="http://cs.wikipedia.org/wiki/Soubor:Analog_watch_2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ooden_Metronome.jpg" TargetMode="External"/><Relationship Id="rId7" Type="http://schemas.openxmlformats.org/officeDocument/2006/relationships/hyperlink" Target="http://cs.wikipedia.org/wiki/Soubor:Prag_Astronomische_Uhr_Nacht.JPG" TargetMode="External"/><Relationship Id="rId2" Type="http://schemas.openxmlformats.org/officeDocument/2006/relationships/hyperlink" Target="http://cs.wikipedia.org/wiki/Soubor:Leet_stopwatch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zsky_orloj_celkovy_pohled.jpg" TargetMode="External"/><Relationship Id="rId5" Type="http://schemas.openxmlformats.org/officeDocument/2006/relationships/hyperlink" Target="http://cs.wikipedia.org/wiki/Soubor:Windup_alarm_clock.jpg" TargetMode="External"/><Relationship Id="rId4" Type="http://schemas.openxmlformats.org/officeDocument/2006/relationships/hyperlink" Target="http://cs.wikipedia.org/wiki/Soubor:Digital-clock-alar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7719" y="332656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345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7544" y="1700808"/>
            <a:ext cx="828092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Číslo projektu: </a:t>
            </a:r>
            <a:r>
              <a:rPr lang="cs-CZ" b="1" dirty="0" smtClean="0"/>
              <a:t>CZ.1.07/1.4.00/21.3811</a:t>
            </a:r>
            <a:endParaRPr lang="cs-CZ" b="1" dirty="0"/>
          </a:p>
          <a:p>
            <a:r>
              <a:rPr lang="cs-CZ" dirty="0"/>
              <a:t>Název DUM: </a:t>
            </a:r>
            <a:r>
              <a:rPr lang="cs-CZ" b="1" dirty="0" smtClean="0"/>
              <a:t>Měření času</a:t>
            </a:r>
            <a:r>
              <a:rPr lang="cs-CZ" dirty="0"/>
              <a:t>	</a:t>
            </a:r>
          </a:p>
          <a:p>
            <a:r>
              <a:rPr lang="cs-CZ" dirty="0"/>
              <a:t>Číslo DUM: </a:t>
            </a:r>
            <a:r>
              <a:rPr lang="cs-CZ" dirty="0" smtClean="0"/>
              <a:t>III/2/FY/2/1/12</a:t>
            </a:r>
            <a:endParaRPr lang="cs-CZ" dirty="0"/>
          </a:p>
          <a:p>
            <a:r>
              <a:rPr lang="cs-CZ" dirty="0"/>
              <a:t>Vzdělávací předmět: Fyzika</a:t>
            </a:r>
          </a:p>
          <a:p>
            <a:r>
              <a:rPr lang="cs-CZ" dirty="0"/>
              <a:t>Tematická oblast: Fyzikální veličiny a jejich měření</a:t>
            </a:r>
          </a:p>
          <a:p>
            <a:r>
              <a:rPr lang="cs-CZ" dirty="0"/>
              <a:t>Autor: </a:t>
            </a:r>
            <a:r>
              <a:rPr lang="cs-CZ" b="1" dirty="0"/>
              <a:t>Mgr. Petra </a:t>
            </a:r>
            <a:r>
              <a:rPr lang="cs-CZ" b="1" dirty="0" err="1"/>
              <a:t>Kejkrtová</a:t>
            </a:r>
            <a:endParaRPr lang="cs-CZ" b="1" dirty="0"/>
          </a:p>
          <a:p>
            <a:r>
              <a:rPr lang="cs-CZ" dirty="0"/>
              <a:t>Anotace:	Žák se seznámí s </a:t>
            </a:r>
            <a:r>
              <a:rPr lang="cs-CZ" dirty="0" smtClean="0"/>
              <a:t>měřidly </a:t>
            </a:r>
            <a:r>
              <a:rPr lang="cs-CZ" dirty="0" smtClean="0"/>
              <a:t>času (</a:t>
            </a:r>
            <a:r>
              <a:rPr lang="cs-CZ" dirty="0" smtClean="0"/>
              <a:t>hodinami). Naučí se měřit čas pomocí hodin. </a:t>
            </a:r>
            <a:endParaRPr lang="cs-CZ" dirty="0"/>
          </a:p>
          <a:p>
            <a:r>
              <a:rPr lang="cs-CZ" dirty="0"/>
              <a:t>Klíčová slova</a:t>
            </a:r>
            <a:r>
              <a:rPr lang="cs-CZ" dirty="0" smtClean="0"/>
              <a:t>: Sluneční hodiny, přesýpací hodiny, vodní hodiny, hodinky, kyvadlové hodiny, chronometr, atomové hodiny, metronom, svíčkové hodiny. </a:t>
            </a:r>
            <a:endParaRPr lang="cs-CZ" dirty="0"/>
          </a:p>
          <a:p>
            <a:r>
              <a:rPr lang="cs-CZ" dirty="0"/>
              <a:t>Metodické pokyny</a:t>
            </a:r>
            <a:r>
              <a:rPr lang="cs-CZ" dirty="0" smtClean="0"/>
              <a:t>: PC</a:t>
            </a:r>
            <a:r>
              <a:rPr lang="cs-CZ" dirty="0"/>
              <a:t>, DTP, metodické pokyny jsou součástí materiálu</a:t>
            </a:r>
          </a:p>
          <a:p>
            <a:r>
              <a:rPr lang="cs-CZ" dirty="0"/>
              <a:t>Druh učebního materiálu: Prezentace doplněná fotografiemi a úkoly.</a:t>
            </a:r>
          </a:p>
          <a:p>
            <a:r>
              <a:rPr lang="cs-CZ" dirty="0"/>
              <a:t>Druh interaktivity: Kombinovaná</a:t>
            </a:r>
          </a:p>
          <a:p>
            <a:r>
              <a:rPr lang="cs-CZ" dirty="0"/>
              <a:t>Cílová skupina: Žák 6. ročníku</a:t>
            </a:r>
          </a:p>
          <a:p>
            <a:r>
              <a:rPr lang="cs-CZ" dirty="0"/>
              <a:t>Datum vzniku DUM: </a:t>
            </a:r>
            <a:r>
              <a:rPr lang="cs-CZ" dirty="0" smtClean="0"/>
              <a:t>5.5.2013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8916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Měření času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568952" cy="4968552"/>
          </a:xfrm>
        </p:spPr>
        <p:txBody>
          <a:bodyPr>
            <a:noAutofit/>
          </a:bodyPr>
          <a:lstStyle/>
          <a:p>
            <a:r>
              <a:rPr lang="cs-CZ" dirty="0" smtClean="0"/>
              <a:t>Měření času je pro člověka velmi důležitou činností. S moderní civilizací roste potřeba měřit čas stále přesněji. Je to činnost běžného života. </a:t>
            </a:r>
          </a:p>
          <a:p>
            <a:r>
              <a:rPr lang="cs-CZ" dirty="0" smtClean="0"/>
              <a:t>Hodiny jsou zařízení, určené k měření času. Čas se na nich indikuje pomocí ručiček na ciferníku nebo číselným displejem.</a:t>
            </a:r>
          </a:p>
          <a:p>
            <a:r>
              <a:rPr lang="cs-CZ" b="1" dirty="0" smtClean="0"/>
              <a:t>Čas můžeme měřit dvojím způsobem</a:t>
            </a:r>
          </a:p>
          <a:p>
            <a:pPr marL="0" indent="0">
              <a:buNone/>
            </a:pPr>
            <a:r>
              <a:rPr lang="cs-CZ" b="1" dirty="0" smtClean="0"/>
              <a:t>1. přímým pozorováním rovnoměrného pohybu</a:t>
            </a:r>
          </a:p>
          <a:p>
            <a:pPr marL="0" indent="0">
              <a:buNone/>
            </a:pPr>
            <a:r>
              <a:rPr lang="cs-CZ" b="1" dirty="0" smtClean="0"/>
              <a:t>2. počítáním pravidelně se opakujících pohybů</a:t>
            </a:r>
          </a:p>
          <a:p>
            <a:pPr marL="0" indent="0">
              <a:buNone/>
            </a:pPr>
            <a:r>
              <a:rPr lang="cs-CZ" b="1" u="sng" dirty="0" smtClean="0"/>
              <a:t>Historie určování času</a:t>
            </a:r>
          </a:p>
          <a:p>
            <a:pPr marL="0" indent="0">
              <a:buNone/>
            </a:pPr>
            <a:r>
              <a:rPr lang="cs-CZ" dirty="0" smtClean="0"/>
              <a:t>  V minulosti se k určování času používaly přírodní jevy, které se pravidelně opakovaly. Nejsnáze pozorovatelné objekty byly Slunce, Měsíc, hvězdy.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Čas se měří pomocí ,,hodin“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59"/>
            <a:ext cx="8784976" cy="48701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    Sluneční hodiny </a:t>
            </a:r>
          </a:p>
          <a:p>
            <a:pPr marL="0" indent="0">
              <a:buNone/>
            </a:pPr>
            <a:r>
              <a:rPr lang="cs-CZ" dirty="0" smtClean="0"/>
              <a:t>  Slunce ozařuje </a:t>
            </a:r>
            <a:r>
              <a:rPr lang="cs-CZ" dirty="0" smtClean="0"/>
              <a:t>předmět (</a:t>
            </a:r>
            <a:r>
              <a:rPr lang="cs-CZ" dirty="0" smtClean="0"/>
              <a:t>nejčastěji tyč),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terý vrhá stín přímo na </a:t>
            </a:r>
            <a:r>
              <a:rPr lang="cs-CZ" dirty="0" smtClean="0"/>
              <a:t>stupnici (</a:t>
            </a:r>
            <a:r>
              <a:rPr lang="cs-CZ" dirty="0" smtClean="0"/>
              <a:t>hodiny</a:t>
            </a:r>
          </a:p>
          <a:p>
            <a:pPr marL="0" indent="0">
              <a:buNone/>
            </a:pPr>
            <a:r>
              <a:rPr lang="cs-CZ" dirty="0" smtClean="0"/>
              <a:t>musí být pověšeny na slunečné straně).</a:t>
            </a:r>
          </a:p>
          <a:p>
            <a:pPr marL="0" indent="0">
              <a:buNone/>
            </a:pPr>
            <a:r>
              <a:rPr lang="cs-CZ" dirty="0" smtClean="0"/>
              <a:t>Nevýhoda - </a:t>
            </a:r>
            <a:r>
              <a:rPr lang="cs-CZ" dirty="0" smtClean="0"/>
              <a:t>nefungují, pokud nesvítí Slunce,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ejsou příliš přesné.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dirty="0" smtClean="0"/>
              <a:t>Přesýpací hodiny</a:t>
            </a:r>
          </a:p>
          <a:p>
            <a:pPr marL="0" indent="0">
              <a:buNone/>
            </a:pPr>
            <a:r>
              <a:rPr lang="cs-CZ" dirty="0" smtClean="0"/>
              <a:t>Skládají se většinou ze dvou skleněných baněk </a:t>
            </a:r>
          </a:p>
          <a:p>
            <a:pPr marL="0" indent="0">
              <a:buNone/>
            </a:pPr>
            <a:r>
              <a:rPr lang="cs-CZ" dirty="0" smtClean="0"/>
              <a:t>spojených úzkým hrdlem, naplněných pískem.</a:t>
            </a:r>
          </a:p>
          <a:p>
            <a:pPr marL="0" indent="0">
              <a:buNone/>
            </a:pPr>
            <a:r>
              <a:rPr lang="cs-CZ" dirty="0" smtClean="0"/>
              <a:t>Ten se vlivem gravitace přesype z jedné baňky</a:t>
            </a:r>
          </a:p>
          <a:p>
            <a:pPr marL="0" indent="0">
              <a:buNone/>
            </a:pPr>
            <a:r>
              <a:rPr lang="cs-CZ" dirty="0" smtClean="0"/>
              <a:t>do druhé za určitý čas. Hodiny pouze odměřují čas.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507288" cy="930432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  <a:latin typeface="+mn-lt"/>
              </a:rPr>
              <a:t>Měření </a:t>
            </a:r>
            <a:r>
              <a:rPr lang="cs-CZ" sz="2800" b="1" dirty="0">
                <a:solidFill>
                  <a:schemeClr val="tx2"/>
                </a:solidFill>
                <a:latin typeface="+mn-lt"/>
              </a:rPr>
              <a:t>přímým pozorováním rovnoměrného </a:t>
            </a:r>
            <a:r>
              <a:rPr lang="cs-CZ" sz="2800" b="1" dirty="0" smtClean="0">
                <a:solidFill>
                  <a:schemeClr val="tx2"/>
                </a:solidFill>
                <a:latin typeface="+mn-lt"/>
              </a:rPr>
              <a:t>pohybu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0987" y="1556792"/>
            <a:ext cx="2859087" cy="199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645024"/>
            <a:ext cx="1228551" cy="2625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75550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431276"/>
            <a:ext cx="1675191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836712"/>
            <a:ext cx="1905000" cy="2855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32657"/>
            <a:ext cx="8784976" cy="61657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 Vodní hodiny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Nádoba se naplní vodou, která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pomalu vytéká malým otvorem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ven. Nádoba je opatřena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ryskami. Odměříme čas, který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uplynul od nalití kapaliny.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dirty="0"/>
              <a:t>S</a:t>
            </a:r>
            <a:r>
              <a:rPr lang="cs-CZ" b="1" dirty="0" smtClean="0"/>
              <a:t>víčkové hodiny</a:t>
            </a:r>
          </a:p>
          <a:p>
            <a:pPr marL="0" indent="0">
              <a:buNone/>
            </a:pPr>
            <a:r>
              <a:rPr lang="cs-CZ" dirty="0" smtClean="0"/>
              <a:t>  Svíčka označená ryskami. Jak svíce </a:t>
            </a:r>
          </a:p>
          <a:p>
            <a:pPr marL="0" indent="0">
              <a:buNone/>
            </a:pPr>
            <a:r>
              <a:rPr lang="cs-CZ" dirty="0" smtClean="0"/>
              <a:t>pravidelně odhořívá, odečteme hodnotu.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836712"/>
            <a:ext cx="1909676" cy="2855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7037088" y="5186503"/>
            <a:ext cx="2160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4078" y="5378831"/>
            <a:ext cx="225425" cy="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4078" y="5585189"/>
            <a:ext cx="225425" cy="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37088" y="5805264"/>
            <a:ext cx="225425" cy="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7701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59"/>
            <a:ext cx="8784976" cy="51125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                                  </a:t>
            </a:r>
            <a:r>
              <a:rPr lang="cs-CZ" b="1" u="sng" dirty="0" smtClean="0"/>
              <a:t>Mechanické hodiny: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b="1" dirty="0" smtClean="0"/>
              <a:t>  Hodinky</a:t>
            </a:r>
          </a:p>
          <a:p>
            <a:pPr marL="0" indent="0">
              <a:buNone/>
            </a:pPr>
            <a:r>
              <a:rPr lang="cs-CZ" dirty="0" smtClean="0"/>
              <a:t>Jsou to malé přenosné hodiny. Někdy ukazují i </a:t>
            </a:r>
            <a:r>
              <a:rPr lang="cs-CZ" dirty="0" smtClean="0"/>
              <a:t>datum - den</a:t>
            </a:r>
            <a:r>
              <a:rPr lang="cs-CZ" dirty="0" smtClean="0"/>
              <a:t>, měsíc, rok, stopky atd.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Náramkové                                        Kapesní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507288" cy="930432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  <a:latin typeface="+mn-lt"/>
              </a:rPr>
              <a:t>Měření </a:t>
            </a:r>
            <a:r>
              <a:rPr lang="cs-CZ" sz="2800" b="1" dirty="0">
                <a:solidFill>
                  <a:schemeClr val="tx2"/>
                </a:solidFill>
              </a:rPr>
              <a:t>počítáním pravidelně se opakujících </a:t>
            </a:r>
            <a:r>
              <a:rPr lang="cs-CZ" sz="2800" b="1" dirty="0" smtClean="0">
                <a:solidFill>
                  <a:schemeClr val="tx2"/>
                </a:solidFill>
              </a:rPr>
              <a:t>pohybů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(mechanických, elektrických, atomárních)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846513"/>
            <a:ext cx="2097087" cy="2292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984094"/>
            <a:ext cx="2592288" cy="2017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625507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3"/>
            <a:ext cx="8568952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Kyvadlové hodiny</a:t>
            </a:r>
          </a:p>
          <a:p>
            <a:pPr marL="0" indent="0">
              <a:buNone/>
            </a:pPr>
            <a:r>
              <a:rPr lang="cs-CZ" dirty="0" smtClean="0"/>
              <a:t>Jsou to hodiny, které obsahují kyvadlo,</a:t>
            </a:r>
          </a:p>
          <a:p>
            <a:pPr marL="0" indent="0">
              <a:buNone/>
            </a:pPr>
            <a:r>
              <a:rPr lang="cs-CZ" dirty="0" smtClean="0"/>
              <a:t> které se pravidelně kýve. Kyvadlo přes ozubené</a:t>
            </a:r>
          </a:p>
          <a:p>
            <a:pPr marL="0" indent="0">
              <a:buNone/>
            </a:pPr>
            <a:r>
              <a:rPr lang="cs-CZ" dirty="0" smtClean="0"/>
              <a:t> převody pohání ručičky. Pohyb kyvadla většinou</a:t>
            </a:r>
          </a:p>
          <a:p>
            <a:pPr marL="0" indent="0">
              <a:buNone/>
            </a:pPr>
            <a:r>
              <a:rPr lang="cs-CZ" dirty="0" smtClean="0"/>
              <a:t> způsobují padající závaží upevněná na řetízku.</a:t>
            </a:r>
          </a:p>
          <a:p>
            <a:pPr marL="0" indent="0">
              <a:buNone/>
            </a:pPr>
            <a:r>
              <a:rPr lang="cs-CZ" dirty="0" smtClean="0"/>
              <a:t> Hodiny se musejí tzv. natahovat.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Chronometr</a:t>
            </a:r>
          </a:p>
          <a:p>
            <a:pPr marL="0" indent="0">
              <a:buNone/>
            </a:pPr>
            <a:r>
              <a:rPr lang="cs-CZ" dirty="0" smtClean="0"/>
              <a:t>Tento název získávají hodiny a hodinky,</a:t>
            </a:r>
          </a:p>
          <a:p>
            <a:pPr marL="0" indent="0">
              <a:buNone/>
            </a:pPr>
            <a:r>
              <a:rPr lang="cs-CZ" dirty="0" smtClean="0"/>
              <a:t>které jsou schopny ukazovat čas s velkou</a:t>
            </a:r>
          </a:p>
          <a:p>
            <a:pPr marL="0" indent="0">
              <a:buNone/>
            </a:pPr>
            <a:r>
              <a:rPr lang="cs-CZ" dirty="0" smtClean="0"/>
              <a:t>p</a:t>
            </a:r>
            <a:r>
              <a:rPr lang="cs-CZ" dirty="0" smtClean="0"/>
              <a:t>řesností (</a:t>
            </a:r>
            <a:r>
              <a:rPr lang="cs-CZ" dirty="0" smtClean="0"/>
              <a:t>na sekundy). Jsou vyrobeny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elmi kvalitně a splňují normu nejvyšší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řesnosti.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56992"/>
            <a:ext cx="2095500" cy="3152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0648"/>
            <a:ext cx="2097087" cy="2878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79069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1"/>
            <a:ext cx="8352928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</a:t>
            </a:r>
            <a:r>
              <a:rPr lang="cs-CZ" b="1" u="sng" dirty="0" smtClean="0"/>
              <a:t>Elektronické hodiny:</a:t>
            </a:r>
          </a:p>
          <a:p>
            <a:pPr marL="0" indent="0">
              <a:buNone/>
            </a:pPr>
            <a:endParaRPr lang="cs-CZ" b="1" u="sng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b="1" dirty="0" smtClean="0"/>
              <a:t> </a:t>
            </a:r>
            <a:r>
              <a:rPr lang="cs-CZ" dirty="0" smtClean="0"/>
              <a:t>Jsou to hodinky s elektronickým, obvykle křemenným krystalem. Jsou velmi přesné a obsahují elektronický oscilátor. Obchodní označení je </a:t>
            </a:r>
            <a:r>
              <a:rPr lang="cs-CZ" dirty="0" err="1" smtClean="0"/>
              <a:t>quartz</a:t>
            </a:r>
            <a:r>
              <a:rPr lang="cs-CZ" dirty="0" smtClean="0"/>
              <a:t>.</a:t>
            </a:r>
            <a:r>
              <a:rPr lang="cs-CZ" b="1" dirty="0" smtClean="0"/>
              <a:t> </a:t>
            </a:r>
            <a:r>
              <a:rPr lang="cs-CZ" dirty="0" smtClean="0"/>
              <a:t>Jsou poháněny elektrickou energií z baterie.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1" y="3284984"/>
            <a:ext cx="1712913" cy="2322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07729" y="3284984"/>
            <a:ext cx="2143583" cy="2322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89245" y="3284984"/>
            <a:ext cx="2528750" cy="2322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05139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1"/>
            <a:ext cx="8352928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</a:t>
            </a:r>
            <a:r>
              <a:rPr lang="cs-CZ" b="1" u="sng" dirty="0" smtClean="0"/>
              <a:t>Atomové hodiny: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b="1" dirty="0" smtClean="0"/>
              <a:t> </a:t>
            </a:r>
            <a:r>
              <a:rPr lang="cs-CZ" dirty="0" smtClean="0"/>
              <a:t>Jsou to velmi přesné hodiny, které měří čas na základě rezonanční frekvence atomů. Atomové hodiny se používají pro kontrolu jiných hodin.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720638"/>
            <a:ext cx="4248472" cy="2858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59807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59"/>
            <a:ext cx="8568952" cy="48701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 Stopky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/>
              <a:t>S</a:t>
            </a:r>
            <a:r>
              <a:rPr lang="cs-CZ" dirty="0" smtClean="0"/>
              <a:t>louží k přesnému měření krátkých intervalů. Používají se nejčastěji ve sportu. Složitější stopky mohou odečítat i mezičasy. Po ukončení měření se stopky vždy musí vynulovat. Existují dva základní druhy.</a:t>
            </a:r>
          </a:p>
          <a:p>
            <a:pPr marL="0" indent="0">
              <a:buNone/>
            </a:pPr>
            <a:r>
              <a:rPr lang="cs-CZ" dirty="0" smtClean="0"/>
              <a:t>a) Mechanické stopky                     b) Elektronické stopky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507288" cy="930432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  <a:latin typeface="+mn-lt"/>
              </a:rPr>
              <a:t>Odměřování času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7" y="3789040"/>
            <a:ext cx="2016224" cy="2367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0823" y="3789040"/>
            <a:ext cx="1901825" cy="2367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23589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7"/>
            <a:ext cx="8568952" cy="508612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    Metronom</a:t>
            </a:r>
          </a:p>
          <a:p>
            <a:pPr marL="0" indent="0">
              <a:buNone/>
            </a:pPr>
            <a:r>
              <a:rPr lang="cs-CZ" dirty="0" smtClean="0"/>
              <a:t>  Je to přístroj, který slouží k odměřování stejných dob. Může být mechanický, elektromechanický nebo elektronický.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Mechanický</a:t>
            </a:r>
            <a:r>
              <a:rPr lang="cs-CZ" dirty="0" smtClean="0"/>
              <a:t> – obsahuje kyvadlo,</a:t>
            </a:r>
          </a:p>
          <a:p>
            <a:pPr marL="0" indent="0">
              <a:buNone/>
            </a:pPr>
            <a:r>
              <a:rPr lang="cs-CZ" dirty="0" smtClean="0"/>
              <a:t>jehož dobu kyvu nastavujeme</a:t>
            </a:r>
          </a:p>
          <a:p>
            <a:pPr marL="0" indent="0">
              <a:buNone/>
            </a:pPr>
            <a:r>
              <a:rPr lang="cs-CZ" dirty="0" smtClean="0"/>
              <a:t>pomocí závaží.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Elektronický</a:t>
            </a:r>
            <a:r>
              <a:rPr lang="cs-CZ" dirty="0" smtClean="0"/>
              <a:t> – měří čas pomocí</a:t>
            </a:r>
          </a:p>
          <a:p>
            <a:pPr marL="0" indent="0">
              <a:buNone/>
            </a:pPr>
            <a:r>
              <a:rPr lang="cs-CZ" dirty="0" smtClean="0"/>
              <a:t>zvukových signálů.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Metronom se nejčastěji používá v hudbě ke stanovení tempa.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507288" cy="930432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  <a:latin typeface="+mn-lt"/>
              </a:rPr>
              <a:t>Odměřování času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76872"/>
            <a:ext cx="2457127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86226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568952" cy="54726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</a:t>
            </a:r>
          </a:p>
          <a:p>
            <a:pPr marL="0" indent="0">
              <a:buNone/>
            </a:pPr>
            <a:r>
              <a:rPr lang="cs-CZ" dirty="0" smtClean="0"/>
              <a:t>  Je to elektronický nebo mechanický přístroj, který slouží              k měření času. Jeho důležitou funkcí je hlasitá zvuková signalizace upozorňující na určitý časový údaj. Nejčastěji slouží k rannímu buzení.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Ručičkový analogový budík           Digitální elektronický budík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Dnes jsou funkcí budíku vybaveny např. mobilní telefony.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507288" cy="930432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  <a:latin typeface="+mn-lt"/>
              </a:rPr>
              <a:t>Budík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61115" y="3925568"/>
            <a:ext cx="1908175" cy="1658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41454"/>
            <a:ext cx="1908175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7436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507288" cy="930432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  <a:latin typeface="+mn-lt"/>
              </a:rPr>
              <a:t>Staroměstský orloj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925891"/>
            <a:ext cx="2160240" cy="3422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5338" y="2925891"/>
            <a:ext cx="2595014" cy="3455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1356231"/>
            <a:ext cx="8136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  Nesmíme zapomenout na naše nejznámější hodiny v ČR. Jsou to středověké astronomické hodiny, které jsou umístěny na Staroměstské radnici v </a:t>
            </a:r>
            <a:r>
              <a:rPr lang="cs-CZ" sz="2400" dirty="0">
                <a:solidFill>
                  <a:schemeClr val="tx2"/>
                </a:solidFill>
              </a:rPr>
              <a:t>P</a:t>
            </a:r>
            <a:r>
              <a:rPr lang="cs-CZ" sz="2400" dirty="0" smtClean="0">
                <a:solidFill>
                  <a:schemeClr val="tx2"/>
                </a:solidFill>
              </a:rPr>
              <a:t>raze. Pohon celého orloje zajišťuje mechanický hodinový stroj.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401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14189" y="764162"/>
            <a:ext cx="8942387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1. Pomocí čeho se měří čas?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Pomocí hodin.</a:t>
            </a: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2. Jakým způsobem můžeme měřit čas?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a) přímým pozorováním rovnoměrného pohybu, b) </a:t>
            </a:r>
            <a:r>
              <a:rPr lang="cs-CZ" dirty="0">
                <a:solidFill>
                  <a:srgbClr val="FF0000"/>
                </a:solidFill>
                <a:latin typeface="+mn-lt"/>
              </a:rPr>
              <a:t>počítáním pravidelně se opakujících pohybů</a:t>
            </a: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3. Jaké hodiny se používají k měření přímým pozorováním rovnoměrného pohybu? Popiš je.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Sluneční, přesýpací, svíčkové, vodní. </a:t>
            </a: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4. Jaké hodiny se požívají k měření počítáním pravidelně se opakujících pohybů? Popiš je.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Kyvadlové hodiny, hodinky, chronometr, elektronické hodiny, atomové hodiny.</a:t>
            </a: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5. Co slouží k odměřování času? Popiš.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Stopky, metronom.</a:t>
            </a:r>
            <a:endParaRPr lang="cs-CZ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14189" y="764162"/>
            <a:ext cx="8942387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5. Pokus se nakreslit sluneční hodiny.</a:t>
            </a:r>
            <a:endParaRPr lang="cs-CZ" dirty="0" smtClean="0">
              <a:solidFill>
                <a:srgbClr val="FF0000"/>
              </a:solidFill>
              <a:latin typeface="+mn-lt"/>
            </a:endParaRPr>
          </a:p>
          <a:p>
            <a:pPr marL="0" indent="0"/>
            <a:r>
              <a:rPr lang="cs-CZ" dirty="0">
                <a:solidFill>
                  <a:schemeClr val="tx2"/>
                </a:solidFill>
                <a:latin typeface="+mn-lt"/>
              </a:rPr>
              <a:t>6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. Naměř stopkami dobu: 30 s, 1 min, 2 min 10 s, 5,5 s</a:t>
            </a:r>
            <a:endParaRPr lang="cs-CZ" dirty="0">
              <a:solidFill>
                <a:srgbClr val="FF0000"/>
              </a:solidFill>
              <a:latin typeface="+mn-lt"/>
            </a:endParaRPr>
          </a:p>
          <a:p>
            <a:pPr marL="0" indent="0"/>
            <a:r>
              <a:rPr lang="cs-CZ" dirty="0">
                <a:solidFill>
                  <a:schemeClr val="tx2"/>
                </a:solidFill>
                <a:latin typeface="+mn-lt"/>
              </a:rPr>
              <a:t>7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. Které hodiny nejčastěji používáš? </a:t>
            </a:r>
          </a:p>
          <a:p>
            <a:pPr marL="0" indent="0"/>
            <a:r>
              <a:rPr lang="cs-CZ" dirty="0">
                <a:solidFill>
                  <a:schemeClr val="tx2"/>
                </a:solidFill>
                <a:latin typeface="+mn-lt"/>
              </a:rPr>
              <a:t>8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. Jaké hodiny máte doma? </a:t>
            </a:r>
            <a:endParaRPr lang="cs-CZ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652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856984" cy="59492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700" dirty="0" smtClean="0"/>
              <a:t>GREUDIN</a:t>
            </a:r>
            <a:r>
              <a:rPr lang="cs-CZ" sz="1700" dirty="0"/>
              <a:t>. </a:t>
            </a:r>
            <a:r>
              <a:rPr lang="cs-CZ" sz="1700" i="1" dirty="0" err="1"/>
              <a:t>wikimedia</a:t>
            </a:r>
            <a:r>
              <a:rPr lang="cs-CZ" sz="1700" dirty="0"/>
              <a:t>: Sluneční hodiny [online]. [cit. </a:t>
            </a:r>
            <a:r>
              <a:rPr lang="cs-CZ" sz="1700" dirty="0" smtClean="0"/>
              <a:t>4.5.2013</a:t>
            </a:r>
            <a:r>
              <a:rPr lang="cs-CZ" sz="1700" dirty="0"/>
              <a:t>]. Dostupný pod licencí Public </a:t>
            </a:r>
            <a:r>
              <a:rPr lang="cs-CZ" sz="1700" dirty="0" err="1"/>
              <a:t>Domain</a:t>
            </a:r>
            <a:r>
              <a:rPr lang="cs-CZ" sz="1700" dirty="0"/>
              <a:t> na WWW: </a:t>
            </a:r>
            <a:r>
              <a:rPr lang="cs-CZ" sz="1700" dirty="0">
                <a:hlinkClick r:id="rId2"/>
              </a:rPr>
              <a:t>http://</a:t>
            </a:r>
            <a:r>
              <a:rPr lang="cs-CZ" sz="1700" dirty="0" smtClean="0">
                <a:hlinkClick r:id="rId2"/>
              </a:rPr>
              <a:t>cs.wikipedia.org/wiki/Soubor:Saint-remy-de-provence-cadran-solaire.jpg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dirty="0"/>
              <a:t>S SEPP. </a:t>
            </a:r>
            <a:r>
              <a:rPr lang="cs-CZ" sz="1700" i="1" dirty="0" err="1"/>
              <a:t>wikimedia</a:t>
            </a:r>
            <a:r>
              <a:rPr lang="cs-CZ" sz="1700" dirty="0"/>
              <a:t>: přesýpací hodiny [online]. [cit. </a:t>
            </a:r>
            <a:r>
              <a:rPr lang="cs-CZ" sz="1700" dirty="0" smtClean="0"/>
              <a:t>4.5.2013</a:t>
            </a:r>
            <a:r>
              <a:rPr lang="cs-CZ" sz="1700" dirty="0"/>
              <a:t>]. Dostupný pod licencí </a:t>
            </a:r>
            <a:r>
              <a:rPr lang="cs-CZ" sz="1700" dirty="0" err="1"/>
              <a:t>Creative</a:t>
            </a:r>
            <a:r>
              <a:rPr lang="cs-CZ" sz="1700" dirty="0"/>
              <a:t> </a:t>
            </a:r>
            <a:r>
              <a:rPr lang="cs-CZ" sz="1700" dirty="0" err="1"/>
              <a:t>Commons</a:t>
            </a:r>
            <a:r>
              <a:rPr lang="cs-CZ" sz="1700" dirty="0"/>
              <a:t> </a:t>
            </a:r>
            <a:r>
              <a:rPr lang="cs-CZ" sz="1700" dirty="0" err="1"/>
              <a:t>Attribution-Share</a:t>
            </a:r>
            <a:r>
              <a:rPr lang="cs-CZ" sz="1700" dirty="0"/>
              <a:t> </a:t>
            </a:r>
            <a:r>
              <a:rPr lang="cs-CZ" sz="1700" dirty="0" err="1"/>
              <a:t>Alike</a:t>
            </a:r>
            <a:r>
              <a:rPr lang="cs-CZ" sz="1700" dirty="0"/>
              <a:t> 3.0 </a:t>
            </a:r>
            <a:r>
              <a:rPr lang="cs-CZ" sz="1700" dirty="0" err="1"/>
              <a:t>Unported</a:t>
            </a:r>
            <a:r>
              <a:rPr lang="cs-CZ" sz="1700" dirty="0"/>
              <a:t> na WWW: </a:t>
            </a:r>
            <a:r>
              <a:rPr lang="cs-CZ" sz="1700" dirty="0">
                <a:hlinkClick r:id="rId3"/>
              </a:rPr>
              <a:t>http://</a:t>
            </a:r>
            <a:r>
              <a:rPr lang="cs-CZ" sz="1700" dirty="0" smtClean="0">
                <a:hlinkClick r:id="rId3"/>
              </a:rPr>
              <a:t>cs.wikipedia.org/wiki/Soubor:Wooden_hourglass_2.jpg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dirty="0"/>
              <a:t>NICOLA. </a:t>
            </a:r>
            <a:r>
              <a:rPr lang="cs-CZ" sz="1700" i="1" dirty="0" err="1"/>
              <a:t>wikimedia</a:t>
            </a:r>
            <a:r>
              <a:rPr lang="cs-CZ" sz="1700" dirty="0"/>
              <a:t>: vodní hodiny [online]. [cit. </a:t>
            </a:r>
            <a:r>
              <a:rPr lang="cs-CZ" sz="1700" dirty="0" smtClean="0"/>
              <a:t>4.5.2013</a:t>
            </a:r>
            <a:r>
              <a:rPr lang="cs-CZ" sz="1700" dirty="0"/>
              <a:t>]. Dostupný pod licencí </a:t>
            </a:r>
            <a:r>
              <a:rPr lang="cs-CZ" sz="1700" dirty="0" err="1"/>
              <a:t>Creative</a:t>
            </a:r>
            <a:r>
              <a:rPr lang="cs-CZ" sz="1700" dirty="0"/>
              <a:t> </a:t>
            </a:r>
            <a:r>
              <a:rPr lang="cs-CZ" sz="1700" dirty="0" err="1"/>
              <a:t>Commons</a:t>
            </a:r>
            <a:r>
              <a:rPr lang="cs-CZ" sz="1700" dirty="0"/>
              <a:t> </a:t>
            </a:r>
            <a:r>
              <a:rPr lang="cs-CZ" sz="1700" dirty="0" err="1"/>
              <a:t>Attribution-Share</a:t>
            </a:r>
            <a:r>
              <a:rPr lang="cs-CZ" sz="1700" dirty="0"/>
              <a:t> </a:t>
            </a:r>
            <a:r>
              <a:rPr lang="cs-CZ" sz="1700" dirty="0" err="1"/>
              <a:t>Alike</a:t>
            </a:r>
            <a:r>
              <a:rPr lang="cs-CZ" sz="1700" dirty="0"/>
              <a:t> 3.0 </a:t>
            </a:r>
            <a:r>
              <a:rPr lang="cs-CZ" sz="1700" dirty="0" err="1"/>
              <a:t>Unported</a:t>
            </a:r>
            <a:r>
              <a:rPr lang="cs-CZ" sz="1700" dirty="0"/>
              <a:t> na WWW: </a:t>
            </a:r>
            <a:r>
              <a:rPr lang="cs-CZ" sz="1700" dirty="0">
                <a:hlinkClick r:id="rId4"/>
              </a:rPr>
              <a:t>http://</a:t>
            </a:r>
            <a:r>
              <a:rPr lang="cs-CZ" sz="1700" dirty="0" smtClean="0">
                <a:hlinkClick r:id="rId4"/>
              </a:rPr>
              <a:t>commons.wikimedia.org/wiki/File:Wuppertaler_Uhrenmuseum_01.JPG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dirty="0"/>
              <a:t>MARSYAS. </a:t>
            </a:r>
            <a:r>
              <a:rPr lang="cs-CZ" sz="1700" i="1" dirty="0" err="1"/>
              <a:t>wikimedia</a:t>
            </a:r>
            <a:r>
              <a:rPr lang="cs-CZ" sz="1700" dirty="0"/>
              <a:t>: vodní hodiny [online]. [cit. </a:t>
            </a:r>
            <a:r>
              <a:rPr lang="cs-CZ" sz="1700" dirty="0" smtClean="0"/>
              <a:t>4.5.2013</a:t>
            </a:r>
            <a:r>
              <a:rPr lang="cs-CZ" sz="1700" dirty="0"/>
              <a:t>]. Dostupný pod licencí </a:t>
            </a:r>
            <a:r>
              <a:rPr lang="cs-CZ" sz="1700" dirty="0" err="1"/>
              <a:t>Creative</a:t>
            </a:r>
            <a:r>
              <a:rPr lang="cs-CZ" sz="1700" dirty="0"/>
              <a:t> </a:t>
            </a:r>
            <a:r>
              <a:rPr lang="cs-CZ" sz="1700" dirty="0" err="1"/>
              <a:t>Commons</a:t>
            </a:r>
            <a:r>
              <a:rPr lang="cs-CZ" sz="1700" dirty="0"/>
              <a:t> </a:t>
            </a:r>
            <a:r>
              <a:rPr lang="cs-CZ" sz="1700" dirty="0" err="1"/>
              <a:t>Attribution-Share</a:t>
            </a:r>
            <a:r>
              <a:rPr lang="cs-CZ" sz="1700" dirty="0"/>
              <a:t> </a:t>
            </a:r>
            <a:r>
              <a:rPr lang="cs-CZ" sz="1700" dirty="0" err="1"/>
              <a:t>Alike</a:t>
            </a:r>
            <a:r>
              <a:rPr lang="cs-CZ" sz="1700" dirty="0"/>
              <a:t> 2.5 </a:t>
            </a:r>
            <a:r>
              <a:rPr lang="cs-CZ" sz="1700" dirty="0" err="1"/>
              <a:t>Generic</a:t>
            </a:r>
            <a:r>
              <a:rPr lang="cs-CZ" sz="1700" dirty="0"/>
              <a:t> na WWW: </a:t>
            </a:r>
            <a:r>
              <a:rPr lang="cs-CZ" sz="1700" dirty="0">
                <a:hlinkClick r:id="rId5"/>
              </a:rPr>
              <a:t>http://</a:t>
            </a:r>
            <a:r>
              <a:rPr lang="cs-CZ" sz="1700" dirty="0" smtClean="0">
                <a:hlinkClick r:id="rId5"/>
              </a:rPr>
              <a:t>cs.wikipedia.org/wiki/Soubor:AGMA_Clepsydre.jpg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dirty="0"/>
              <a:t>4028MDK09. </a:t>
            </a:r>
            <a:r>
              <a:rPr lang="cs-CZ" sz="1700" i="1" dirty="0" err="1"/>
              <a:t>wikimedia</a:t>
            </a:r>
            <a:r>
              <a:rPr lang="cs-CZ" sz="1700" dirty="0"/>
              <a:t>: svíčka [online]. [cit. </a:t>
            </a:r>
            <a:r>
              <a:rPr lang="cs-CZ" sz="1700" dirty="0" smtClean="0"/>
              <a:t>4.5.2013</a:t>
            </a:r>
            <a:r>
              <a:rPr lang="cs-CZ" sz="1700" dirty="0"/>
              <a:t>]. Dostupný pod licencí </a:t>
            </a:r>
            <a:r>
              <a:rPr lang="cs-CZ" sz="1700" dirty="0" err="1"/>
              <a:t>Creative</a:t>
            </a:r>
            <a:r>
              <a:rPr lang="cs-CZ" sz="1700" dirty="0"/>
              <a:t> </a:t>
            </a:r>
            <a:r>
              <a:rPr lang="cs-CZ" sz="1700" dirty="0" err="1"/>
              <a:t>Commons</a:t>
            </a:r>
            <a:r>
              <a:rPr lang="cs-CZ" sz="1700" dirty="0"/>
              <a:t> </a:t>
            </a:r>
            <a:r>
              <a:rPr lang="cs-CZ" sz="1700" dirty="0" err="1"/>
              <a:t>Attribution-Share</a:t>
            </a:r>
            <a:r>
              <a:rPr lang="cs-CZ" sz="1700" dirty="0"/>
              <a:t> </a:t>
            </a:r>
            <a:r>
              <a:rPr lang="cs-CZ" sz="1700" dirty="0" err="1"/>
              <a:t>Alike</a:t>
            </a:r>
            <a:r>
              <a:rPr lang="cs-CZ" sz="1700" dirty="0"/>
              <a:t> 3.0 </a:t>
            </a:r>
            <a:r>
              <a:rPr lang="cs-CZ" sz="1700" dirty="0" err="1"/>
              <a:t>Generic</a:t>
            </a:r>
            <a:r>
              <a:rPr lang="cs-CZ" sz="1700" dirty="0"/>
              <a:t> na WWW: </a:t>
            </a:r>
            <a:r>
              <a:rPr lang="cs-CZ" sz="1700" dirty="0">
                <a:hlinkClick r:id="rId6"/>
              </a:rPr>
              <a:t>http://</a:t>
            </a:r>
            <a:r>
              <a:rPr lang="cs-CZ" sz="1700" dirty="0" smtClean="0">
                <a:hlinkClick r:id="rId6"/>
              </a:rPr>
              <a:t>commons.wikimedia.org/wiki/File:Einzelne_Kerze.JPG?uselang=cs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dirty="0"/>
              <a:t>GUS27. </a:t>
            </a:r>
            <a:r>
              <a:rPr lang="cs-CZ" sz="1700" i="1" dirty="0" err="1"/>
              <a:t>wikimedia</a:t>
            </a:r>
            <a:r>
              <a:rPr lang="cs-CZ" sz="1700" dirty="0"/>
              <a:t>: hodinky [online]. [cit. </a:t>
            </a:r>
            <a:r>
              <a:rPr lang="cs-CZ" sz="1700" dirty="0" smtClean="0"/>
              <a:t>4.5.2013</a:t>
            </a:r>
            <a:r>
              <a:rPr lang="cs-CZ" sz="1700" dirty="0"/>
              <a:t>]. Dostupný pod licencí </a:t>
            </a:r>
            <a:r>
              <a:rPr lang="cs-CZ" sz="1700" dirty="0" err="1"/>
              <a:t>Creative</a:t>
            </a:r>
            <a:r>
              <a:rPr lang="cs-CZ" sz="1700" dirty="0"/>
              <a:t> </a:t>
            </a:r>
            <a:r>
              <a:rPr lang="cs-CZ" sz="1700" dirty="0" err="1"/>
              <a:t>Commons</a:t>
            </a:r>
            <a:r>
              <a:rPr lang="cs-CZ" sz="1700" dirty="0"/>
              <a:t> </a:t>
            </a:r>
            <a:r>
              <a:rPr lang="cs-CZ" sz="1700" dirty="0" err="1"/>
              <a:t>Attribution-Share</a:t>
            </a:r>
            <a:r>
              <a:rPr lang="cs-CZ" sz="1700" dirty="0"/>
              <a:t> </a:t>
            </a:r>
            <a:r>
              <a:rPr lang="cs-CZ" sz="1700" dirty="0" err="1"/>
              <a:t>Alike</a:t>
            </a:r>
            <a:r>
              <a:rPr lang="cs-CZ" sz="1700" dirty="0"/>
              <a:t> 3.0 </a:t>
            </a:r>
            <a:r>
              <a:rPr lang="cs-CZ" sz="1700" dirty="0" err="1"/>
              <a:t>Generic</a:t>
            </a:r>
            <a:r>
              <a:rPr lang="cs-CZ" sz="1700" dirty="0"/>
              <a:t> na WWW: </a:t>
            </a:r>
            <a:r>
              <a:rPr lang="cs-CZ" sz="1700" dirty="0">
                <a:hlinkClick r:id="rId7"/>
              </a:rPr>
              <a:t>http://</a:t>
            </a:r>
            <a:r>
              <a:rPr lang="cs-CZ" sz="1700" dirty="0" smtClean="0">
                <a:hlinkClick r:id="rId7"/>
              </a:rPr>
              <a:t>cs.wikipedia.org/wiki/Soubor:FORTIS-Flieger-Chronograph.jpg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dirty="0"/>
              <a:t>ISABELLE GROSJEAN ZA. </a:t>
            </a:r>
            <a:r>
              <a:rPr lang="cs-CZ" sz="1700" i="1" dirty="0" err="1"/>
              <a:t>wikimedia</a:t>
            </a:r>
            <a:r>
              <a:rPr lang="cs-CZ" sz="1700" dirty="0"/>
              <a:t>: kapesní hodinky [online]. [cit. </a:t>
            </a:r>
            <a:r>
              <a:rPr lang="cs-CZ" sz="1700" dirty="0" smtClean="0"/>
              <a:t>4.5.2013</a:t>
            </a:r>
            <a:r>
              <a:rPr lang="cs-CZ" sz="1700" dirty="0"/>
              <a:t>]. Dostupný pod licencí </a:t>
            </a:r>
            <a:r>
              <a:rPr lang="cs-CZ" sz="1700" dirty="0" err="1"/>
              <a:t>Creative</a:t>
            </a:r>
            <a:r>
              <a:rPr lang="cs-CZ" sz="1700" dirty="0"/>
              <a:t> </a:t>
            </a:r>
            <a:r>
              <a:rPr lang="cs-CZ" sz="1700" dirty="0" err="1"/>
              <a:t>Commons</a:t>
            </a:r>
            <a:r>
              <a:rPr lang="cs-CZ" sz="1700" dirty="0"/>
              <a:t> </a:t>
            </a:r>
            <a:r>
              <a:rPr lang="cs-CZ" sz="1700" dirty="0" err="1"/>
              <a:t>Attribution-Share</a:t>
            </a:r>
            <a:r>
              <a:rPr lang="cs-CZ" sz="1700" dirty="0"/>
              <a:t> </a:t>
            </a:r>
            <a:r>
              <a:rPr lang="cs-CZ" sz="1700" dirty="0" err="1"/>
              <a:t>Alike</a:t>
            </a:r>
            <a:r>
              <a:rPr lang="cs-CZ" sz="1700" dirty="0"/>
              <a:t> 3.0 </a:t>
            </a:r>
            <a:r>
              <a:rPr lang="cs-CZ" sz="1700" dirty="0" err="1"/>
              <a:t>Generic</a:t>
            </a:r>
            <a:r>
              <a:rPr lang="cs-CZ" sz="1700" dirty="0"/>
              <a:t> na WWW: </a:t>
            </a:r>
            <a:r>
              <a:rPr lang="cs-CZ" sz="1700" dirty="0">
                <a:hlinkClick r:id="rId8"/>
              </a:rPr>
              <a:t>http://</a:t>
            </a:r>
            <a:r>
              <a:rPr lang="cs-CZ" sz="1700" dirty="0" smtClean="0">
                <a:hlinkClick r:id="rId8"/>
              </a:rPr>
              <a:t>cs.wikipedia.org/wiki/Soubor:MontreGousset001.jpg</a:t>
            </a:r>
            <a:endParaRPr lang="cs-CZ" sz="17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85842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+mn-lt"/>
              </a:rPr>
              <a:t>Použité zdroje:</a:t>
            </a:r>
            <a:endParaRPr lang="cs-CZ" sz="2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4119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856984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700" dirty="0" smtClean="0"/>
              <a:t>DA DIDI. </a:t>
            </a:r>
            <a:r>
              <a:rPr lang="cs-CZ" sz="1700" i="1" dirty="0" err="1" smtClean="0"/>
              <a:t>wikimedia</a:t>
            </a:r>
            <a:r>
              <a:rPr lang="cs-CZ" sz="1700" dirty="0" smtClean="0"/>
              <a:t>: kukačky [online]. [cit. 4.5.2013]. Dostupný pod licencí </a:t>
            </a:r>
            <a:r>
              <a:rPr lang="cs-CZ" sz="1700" dirty="0" err="1" smtClean="0"/>
              <a:t>Creative</a:t>
            </a:r>
            <a:r>
              <a:rPr lang="cs-CZ" sz="1700" dirty="0" smtClean="0"/>
              <a:t> </a:t>
            </a:r>
            <a:r>
              <a:rPr lang="cs-CZ" sz="1700" dirty="0" err="1" smtClean="0"/>
              <a:t>Commons</a:t>
            </a:r>
            <a:r>
              <a:rPr lang="cs-CZ" sz="1700" dirty="0" smtClean="0"/>
              <a:t> </a:t>
            </a:r>
            <a:r>
              <a:rPr lang="cs-CZ" sz="1700" dirty="0" err="1" smtClean="0"/>
              <a:t>Attribution-Share</a:t>
            </a:r>
            <a:r>
              <a:rPr lang="cs-CZ" sz="1700" dirty="0" smtClean="0"/>
              <a:t> </a:t>
            </a:r>
            <a:r>
              <a:rPr lang="cs-CZ" sz="1700" dirty="0" err="1" smtClean="0"/>
              <a:t>Alike</a:t>
            </a:r>
            <a:r>
              <a:rPr lang="cs-CZ" sz="1700" dirty="0" smtClean="0"/>
              <a:t> 3.0 </a:t>
            </a:r>
            <a:r>
              <a:rPr lang="cs-CZ" sz="1700" dirty="0" err="1" smtClean="0"/>
              <a:t>Generic</a:t>
            </a:r>
            <a:r>
              <a:rPr lang="cs-CZ" sz="1700" dirty="0" smtClean="0"/>
              <a:t> na WWW: </a:t>
            </a:r>
            <a:r>
              <a:rPr lang="cs-CZ" sz="1700" dirty="0" smtClean="0">
                <a:hlinkClick r:id="rId2"/>
              </a:rPr>
              <a:t>http://cs.wikipedia.org/wiki/Soubor:Kuckucksuhr.JPG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dirty="0" smtClean="0"/>
              <a:t>ALEXEI KOUPRIANOV. </a:t>
            </a:r>
            <a:r>
              <a:rPr lang="cs-CZ" sz="1700" i="1" dirty="0" err="1" smtClean="0"/>
              <a:t>wikimedia</a:t>
            </a:r>
            <a:r>
              <a:rPr lang="cs-CZ" sz="1700" dirty="0" smtClean="0"/>
              <a:t>: chronometr [online]. [cit. 5.5.2013]. Dostupný pod licencí </a:t>
            </a:r>
            <a:r>
              <a:rPr lang="cs-CZ" sz="1700" dirty="0" err="1" smtClean="0"/>
              <a:t>Creative</a:t>
            </a:r>
            <a:r>
              <a:rPr lang="cs-CZ" sz="1700" dirty="0" smtClean="0"/>
              <a:t> </a:t>
            </a:r>
            <a:r>
              <a:rPr lang="cs-CZ" sz="1700" dirty="0" err="1" smtClean="0"/>
              <a:t>Commons</a:t>
            </a:r>
            <a:r>
              <a:rPr lang="cs-CZ" sz="1700" dirty="0" smtClean="0"/>
              <a:t> </a:t>
            </a:r>
            <a:r>
              <a:rPr lang="cs-CZ" sz="1700" dirty="0" err="1" smtClean="0"/>
              <a:t>Attribution</a:t>
            </a:r>
            <a:r>
              <a:rPr lang="cs-CZ" sz="1700" dirty="0" smtClean="0"/>
              <a:t> 2.5 </a:t>
            </a:r>
            <a:r>
              <a:rPr lang="cs-CZ" sz="1700" dirty="0" err="1" smtClean="0"/>
              <a:t>Generic</a:t>
            </a:r>
            <a:r>
              <a:rPr lang="cs-CZ" sz="1700" dirty="0" smtClean="0"/>
              <a:t> na WWW: </a:t>
            </a:r>
            <a:r>
              <a:rPr lang="cs-CZ" sz="1700" dirty="0" smtClean="0">
                <a:hlinkClick r:id="rId3"/>
              </a:rPr>
              <a:t>http://cs.wikipedia.org/wiki/Soubor:Nautical_chronometer.jpg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dirty="0" smtClean="0"/>
              <a:t>DPBSMITH. </a:t>
            </a:r>
            <a:r>
              <a:rPr lang="cs-CZ" sz="1700" i="1" dirty="0" err="1" smtClean="0"/>
              <a:t>wikimedia</a:t>
            </a:r>
            <a:r>
              <a:rPr lang="cs-CZ" sz="1700" dirty="0" smtClean="0"/>
              <a:t>: hodinky [online]. [cit. 5.5.2013]. Dostupný pod licencí </a:t>
            </a:r>
            <a:r>
              <a:rPr lang="cs-CZ" sz="1700" dirty="0" err="1" smtClean="0"/>
              <a:t>Creative</a:t>
            </a:r>
            <a:r>
              <a:rPr lang="cs-CZ" sz="1700" dirty="0" smtClean="0"/>
              <a:t> </a:t>
            </a:r>
            <a:r>
              <a:rPr lang="cs-CZ" sz="1700" dirty="0" err="1" smtClean="0"/>
              <a:t>Commons</a:t>
            </a:r>
            <a:r>
              <a:rPr lang="cs-CZ" sz="1700" dirty="0" smtClean="0"/>
              <a:t> </a:t>
            </a:r>
            <a:r>
              <a:rPr lang="cs-CZ" sz="1700" dirty="0" err="1" smtClean="0"/>
              <a:t>Attribution-Share</a:t>
            </a:r>
            <a:r>
              <a:rPr lang="cs-CZ" sz="1700" dirty="0" smtClean="0"/>
              <a:t> </a:t>
            </a:r>
            <a:r>
              <a:rPr lang="cs-CZ" sz="1700" dirty="0" err="1" smtClean="0"/>
              <a:t>Alike</a:t>
            </a:r>
            <a:r>
              <a:rPr lang="cs-CZ" sz="1700" dirty="0" smtClean="0"/>
              <a:t> 3.0 </a:t>
            </a:r>
            <a:r>
              <a:rPr lang="cs-CZ" sz="1700" dirty="0" err="1" smtClean="0"/>
              <a:t>Unported</a:t>
            </a:r>
            <a:r>
              <a:rPr lang="cs-CZ" sz="1700" dirty="0" smtClean="0"/>
              <a:t> na WWW: </a:t>
            </a:r>
            <a:r>
              <a:rPr lang="cs-CZ" sz="1700" dirty="0" smtClean="0">
                <a:hlinkClick r:id="rId4"/>
              </a:rPr>
              <a:t>http://cs.wikipedia.org/wiki/Soubor:Analog_watch_2.jpg</a:t>
            </a:r>
            <a:endParaRPr lang="cs-CZ" sz="1700" dirty="0" smtClean="0"/>
          </a:p>
          <a:p>
            <a:pPr marL="0" indent="0">
              <a:buNone/>
            </a:pPr>
            <a:r>
              <a:rPr lang="cs-CZ" sz="1800" dirty="0"/>
              <a:t>VULKANO UWE H. FRIESE , BREMERHAVEN. </a:t>
            </a:r>
            <a:r>
              <a:rPr lang="cs-CZ" sz="1800" i="1" dirty="0" err="1"/>
              <a:t>wikimedia</a:t>
            </a:r>
            <a:r>
              <a:rPr lang="cs-CZ" sz="1800" dirty="0"/>
              <a:t>: hodinky [online]. [cit. </a:t>
            </a:r>
            <a:r>
              <a:rPr lang="cs-CZ" sz="1800" dirty="0" smtClean="0"/>
              <a:t>5.5.2013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, 2.5 </a:t>
            </a:r>
            <a:r>
              <a:rPr lang="cs-CZ" sz="1800" dirty="0" err="1"/>
              <a:t>Generic</a:t>
            </a:r>
            <a:r>
              <a:rPr lang="cs-CZ" sz="1800" dirty="0"/>
              <a:t>, 2.0 </a:t>
            </a:r>
            <a:r>
              <a:rPr lang="cs-CZ" sz="1800" dirty="0" err="1"/>
              <a:t>Generic</a:t>
            </a:r>
            <a:r>
              <a:rPr lang="cs-CZ" sz="1800" dirty="0"/>
              <a:t> and 1.0 </a:t>
            </a:r>
            <a:r>
              <a:rPr lang="cs-CZ" sz="1800" dirty="0" err="1"/>
              <a:t>Generic</a:t>
            </a:r>
            <a:r>
              <a:rPr lang="cs-CZ" sz="1800" dirty="0"/>
              <a:t>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cs.wikipedia.org/wiki/Soubor:Lorus1_037_wikipedia.jpg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RICCE. </a:t>
            </a:r>
            <a:r>
              <a:rPr lang="cs-CZ" sz="1800" i="1" dirty="0" err="1"/>
              <a:t>wikimedia</a:t>
            </a:r>
            <a:r>
              <a:rPr lang="cs-CZ" sz="1800" dirty="0"/>
              <a:t>: digitální hodinky [online]. [cit. </a:t>
            </a:r>
            <a:r>
              <a:rPr lang="cs-CZ" sz="1800" dirty="0" smtClean="0"/>
              <a:t>5.5.2013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cs.wikipedia.org/wiki/Soubor:Casio.jpg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DAKIK. </a:t>
            </a:r>
            <a:r>
              <a:rPr lang="cs-CZ" sz="1800" i="1" dirty="0" err="1"/>
              <a:t>wikimedia</a:t>
            </a:r>
            <a:r>
              <a:rPr lang="cs-CZ" sz="1800" dirty="0"/>
              <a:t>: atomové hodiny [online]. [cit. </a:t>
            </a:r>
            <a:r>
              <a:rPr lang="cs-CZ" sz="1800" dirty="0" smtClean="0"/>
              <a:t>5.5.2013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cs.wikipedia.org/wiki/Soubor:Atomic_clocks.jpg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ULFBASTEL. </a:t>
            </a:r>
            <a:r>
              <a:rPr lang="cs-CZ" sz="1800" i="1" dirty="0" err="1"/>
              <a:t>wikimedia</a:t>
            </a:r>
            <a:r>
              <a:rPr lang="cs-CZ" sz="1800" dirty="0"/>
              <a:t>: stopky [online]. [cit. </a:t>
            </a:r>
            <a:r>
              <a:rPr lang="cs-CZ" sz="1800" dirty="0" smtClean="0"/>
              <a:t>5.5.2013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cs.wikipedia.org/wiki/Soubor:Stoppuhr.jpg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85842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+mn-lt"/>
              </a:rPr>
              <a:t>Použité zdroje:</a:t>
            </a:r>
            <a:endParaRPr lang="cs-CZ" sz="2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1043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7016" y="1196752"/>
            <a:ext cx="8856984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700" dirty="0"/>
              <a:t>THEJOSH. </a:t>
            </a:r>
            <a:r>
              <a:rPr lang="cs-CZ" sz="1700" i="1" dirty="0" err="1"/>
              <a:t>wikimedia</a:t>
            </a:r>
            <a:r>
              <a:rPr lang="cs-CZ" sz="1700" dirty="0"/>
              <a:t>: stopky [online]. [cit. </a:t>
            </a:r>
            <a:r>
              <a:rPr lang="cs-CZ" sz="1700" dirty="0" smtClean="0"/>
              <a:t>5.5.2013</a:t>
            </a:r>
            <a:r>
              <a:rPr lang="cs-CZ" sz="1700" dirty="0"/>
              <a:t>]. Dostupný pod licencí Public </a:t>
            </a:r>
            <a:r>
              <a:rPr lang="cs-CZ" sz="1700" dirty="0" err="1"/>
              <a:t>Domain</a:t>
            </a:r>
            <a:r>
              <a:rPr lang="cs-CZ" sz="1700" dirty="0"/>
              <a:t> na WWW: </a:t>
            </a:r>
            <a:r>
              <a:rPr lang="cs-CZ" sz="1700" dirty="0">
                <a:hlinkClick r:id="rId2"/>
              </a:rPr>
              <a:t>http://</a:t>
            </a:r>
            <a:r>
              <a:rPr lang="cs-CZ" sz="1700" dirty="0" smtClean="0">
                <a:hlinkClick r:id="rId2"/>
              </a:rPr>
              <a:t>cs.wikipedia.org/wiki/Soubor:Leet_stopwatch.JPG</a:t>
            </a:r>
            <a:endParaRPr lang="cs-CZ" sz="1700" dirty="0" smtClean="0"/>
          </a:p>
          <a:p>
            <a:pPr marL="0" indent="0">
              <a:buNone/>
            </a:pPr>
            <a:r>
              <a:rPr lang="cs-CZ" sz="1800" dirty="0"/>
              <a:t>ANDONICO. </a:t>
            </a:r>
            <a:r>
              <a:rPr lang="cs-CZ" sz="1800" i="1" dirty="0" err="1"/>
              <a:t>wikimedia</a:t>
            </a:r>
            <a:r>
              <a:rPr lang="cs-CZ" sz="1800" dirty="0"/>
              <a:t>: metronom [online]. [cit. </a:t>
            </a:r>
            <a:r>
              <a:rPr lang="cs-CZ" sz="1800" dirty="0" smtClean="0"/>
              <a:t>5.5.2013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cs.wikipedia.org/wiki/Soubor:Wooden_Metronome.jpg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TYSTO. </a:t>
            </a:r>
            <a:r>
              <a:rPr lang="cs-CZ" sz="1800" i="1" dirty="0" err="1"/>
              <a:t>wikimedia</a:t>
            </a:r>
            <a:r>
              <a:rPr lang="cs-CZ" sz="1800" dirty="0"/>
              <a:t>: budík [online]. [cit. </a:t>
            </a:r>
            <a:r>
              <a:rPr lang="cs-CZ" sz="1800" dirty="0" smtClean="0"/>
              <a:t>5.5.2013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cs.wikipedia.org/wiki/Soubor:Digital-clock-alarm.jpg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EVIL SALTINE. </a:t>
            </a:r>
            <a:r>
              <a:rPr lang="cs-CZ" sz="1800" i="1" dirty="0" err="1"/>
              <a:t>wikimedia</a:t>
            </a:r>
            <a:r>
              <a:rPr lang="cs-CZ" sz="1800" dirty="0"/>
              <a:t>: budík [online]. [cit. </a:t>
            </a:r>
            <a:r>
              <a:rPr lang="cs-CZ" sz="1800" dirty="0" smtClean="0"/>
              <a:t>5.5.2013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cs.wikipedia.org/wiki/Soubor:Windup_alarm_clock.jpg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GEORGE GROUTAS FROM IDALION, CYPRUS. </a:t>
            </a:r>
            <a:r>
              <a:rPr lang="cs-CZ" sz="1800" i="1" dirty="0" err="1"/>
              <a:t>wikimedia</a:t>
            </a:r>
            <a:r>
              <a:rPr lang="cs-CZ" sz="1800" dirty="0"/>
              <a:t>: orloj [online]. [cit. </a:t>
            </a:r>
            <a:r>
              <a:rPr lang="cs-CZ" sz="1800" dirty="0" smtClean="0"/>
              <a:t>5.5.2013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</a:t>
            </a:r>
            <a:r>
              <a:rPr lang="cs-CZ" sz="1800" dirty="0"/>
              <a:t> 2.0 </a:t>
            </a:r>
            <a:r>
              <a:rPr lang="cs-CZ" sz="1800" dirty="0" err="1"/>
              <a:t>Generic</a:t>
            </a:r>
            <a:r>
              <a:rPr lang="cs-CZ" sz="1800" dirty="0"/>
              <a:t>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cs.wikipedia.org/wiki/Soubor:Prazsky_orloj_celkovy_pohled.jpg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GEOLINA163. </a:t>
            </a:r>
            <a:r>
              <a:rPr lang="cs-CZ" sz="1800" i="1" dirty="0" err="1"/>
              <a:t>wikimedia</a:t>
            </a:r>
            <a:r>
              <a:rPr lang="cs-CZ" sz="1800" dirty="0"/>
              <a:t>: orloj [online]. [cit. </a:t>
            </a:r>
            <a:r>
              <a:rPr lang="cs-CZ" sz="1800" smtClean="0"/>
              <a:t>5.5.2013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, 2.5 </a:t>
            </a:r>
            <a:r>
              <a:rPr lang="cs-CZ" sz="1800" dirty="0" err="1"/>
              <a:t>Generic</a:t>
            </a:r>
            <a:r>
              <a:rPr lang="cs-CZ" sz="1800" dirty="0"/>
              <a:t>, 2.0 </a:t>
            </a:r>
            <a:r>
              <a:rPr lang="cs-CZ" sz="1800" dirty="0" err="1"/>
              <a:t>Generic</a:t>
            </a:r>
            <a:r>
              <a:rPr lang="cs-CZ" sz="1800" dirty="0"/>
              <a:t> and 1.0 </a:t>
            </a:r>
            <a:r>
              <a:rPr lang="cs-CZ" sz="1800" dirty="0" err="1"/>
              <a:t>Generic</a:t>
            </a:r>
            <a:r>
              <a:rPr lang="cs-CZ" sz="1800" dirty="0"/>
              <a:t>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cs.wikipedia.org/wiki/Soubor:Prag_Astronomische_Uhr_Nacht.JPG</a:t>
            </a:r>
            <a:endParaRPr lang="cs-CZ" sz="1800" dirty="0" smtClean="0"/>
          </a:p>
          <a:p>
            <a:pPr marL="0" indent="0">
              <a:buNone/>
            </a:pPr>
            <a:endParaRPr lang="cs-CZ" sz="1700" dirty="0" smtClean="0">
              <a:hlinkClick r:id="rId2"/>
            </a:endParaRPr>
          </a:p>
          <a:p>
            <a:pPr marL="0" indent="0">
              <a:buNone/>
            </a:pPr>
            <a:endParaRPr lang="cs-CZ" sz="1700" dirty="0"/>
          </a:p>
          <a:p>
            <a:pPr marL="0" indent="0">
              <a:buNone/>
            </a:pPr>
            <a:endParaRPr lang="cs-CZ" sz="1700" dirty="0"/>
          </a:p>
          <a:p>
            <a:pPr marL="0" indent="0">
              <a:buNone/>
            </a:pPr>
            <a:endParaRPr lang="cs-CZ" sz="1700" dirty="0" smtClean="0"/>
          </a:p>
          <a:p>
            <a:pPr marL="0" indent="0">
              <a:buNone/>
            </a:pPr>
            <a:endParaRPr lang="cs-CZ" sz="1700" dirty="0"/>
          </a:p>
          <a:p>
            <a:pPr marL="0" indent="0">
              <a:buNone/>
            </a:pPr>
            <a:endParaRPr lang="cs-CZ" sz="1700" dirty="0"/>
          </a:p>
          <a:p>
            <a:pPr marL="0" indent="0">
              <a:buNone/>
            </a:pPr>
            <a:endParaRPr lang="cs-CZ" sz="1700" dirty="0"/>
          </a:p>
          <a:p>
            <a:pPr marL="0" indent="0">
              <a:buNone/>
            </a:pPr>
            <a:endParaRPr lang="cs-CZ" sz="17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85842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+mn-lt"/>
              </a:rPr>
              <a:t>Použité zdroje:</a:t>
            </a:r>
            <a:endParaRPr lang="cs-CZ" sz="2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4038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1029</TotalTime>
  <Words>786</Words>
  <Application>Microsoft Office PowerPoint</Application>
  <PresentationFormat>Předvádění na obrazovce (4:3)</PresentationFormat>
  <Paragraphs>156</Paragraphs>
  <Slides>18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Snímek 1</vt:lpstr>
      <vt:lpstr>Měření času</vt:lpstr>
      <vt:lpstr>Čas se měří pomocí ,,hodin“</vt:lpstr>
      <vt:lpstr>Měření přímým pozorováním rovnoměrného pohybu</vt:lpstr>
      <vt:lpstr>Snímek 5</vt:lpstr>
      <vt:lpstr>Měření počítáním pravidelně se opakujících pohybů (mechanických, elektrických, atomárních)</vt:lpstr>
      <vt:lpstr>Snímek 7</vt:lpstr>
      <vt:lpstr>Snímek 8</vt:lpstr>
      <vt:lpstr>Snímek 9</vt:lpstr>
      <vt:lpstr>Odměřování času</vt:lpstr>
      <vt:lpstr>Odměřování času</vt:lpstr>
      <vt:lpstr>Budík</vt:lpstr>
      <vt:lpstr>Staroměstský orloj</vt:lpstr>
      <vt:lpstr>Snímek 14</vt:lpstr>
      <vt:lpstr>Snímek 15</vt:lpstr>
      <vt:lpstr>Použité zdroje:</vt:lpstr>
      <vt:lpstr>Použité zdroje: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154</cp:revision>
  <dcterms:created xsi:type="dcterms:W3CDTF">2013-01-16T20:09:48Z</dcterms:created>
  <dcterms:modified xsi:type="dcterms:W3CDTF">2015-07-17T07:11:04Z</dcterms:modified>
</cp:coreProperties>
</file>