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85" r:id="rId2"/>
    <p:sldId id="256" r:id="rId3"/>
    <p:sldId id="274" r:id="rId4"/>
    <p:sldId id="275" r:id="rId5"/>
    <p:sldId id="270" r:id="rId6"/>
    <p:sldId id="276" r:id="rId7"/>
    <p:sldId id="277" r:id="rId8"/>
    <p:sldId id="279" r:id="rId9"/>
    <p:sldId id="265" r:id="rId10"/>
    <p:sldId id="281" r:id="rId11"/>
    <p:sldId id="283" r:id="rId12"/>
    <p:sldId id="280" r:id="rId13"/>
    <p:sldId id="282" r:id="rId14"/>
    <p:sldId id="28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190D"/>
    <a:srgbClr val="905930"/>
    <a:srgbClr val="5D0B0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1891" y="1772816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Hustota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III/2/FY/2/1/9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hustotou </a:t>
            </a:r>
            <a:r>
              <a:rPr lang="cs-CZ" dirty="0"/>
              <a:t>jako fyzikální veličinou, jednotkami </a:t>
            </a:r>
            <a:r>
              <a:rPr lang="cs-CZ" dirty="0" smtClean="0"/>
              <a:t>hustoty </a:t>
            </a:r>
            <a:r>
              <a:rPr lang="cs-CZ" dirty="0"/>
              <a:t>a jejich </a:t>
            </a:r>
            <a:r>
              <a:rPr lang="cs-CZ" dirty="0" smtClean="0"/>
              <a:t>převody. Naučí se vypočítat hustotu pomocí objemu a hmotnosti a změřit hustotu hustoměrem. </a:t>
            </a:r>
            <a:endParaRPr lang="cs-CZ" dirty="0"/>
          </a:p>
          <a:p>
            <a:r>
              <a:rPr lang="cs-CZ" dirty="0"/>
              <a:t>Klíčová </a:t>
            </a:r>
            <a:r>
              <a:rPr lang="cs-CZ" dirty="0" smtClean="0"/>
              <a:t>slova: Hustota, jednotka hustoty, hustoměr, výpočet hustoty.</a:t>
            </a:r>
            <a:endParaRPr lang="cs-CZ" dirty="0"/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17.2.2013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7" y="345653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2655" y="6125600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043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Hustota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33729" cy="5589240"/>
          </a:xfrm>
        </p:spPr>
        <p:txBody>
          <a:bodyPr>
            <a:normAutofit/>
          </a:bodyPr>
          <a:lstStyle/>
          <a:p>
            <a:r>
              <a:rPr lang="cs-CZ" dirty="0"/>
              <a:t>Hustota je fyzikální veličina, která </a:t>
            </a:r>
            <a:r>
              <a:rPr lang="cs-CZ" dirty="0" smtClean="0"/>
              <a:t>u </a:t>
            </a:r>
            <a:r>
              <a:rPr lang="cs-CZ" dirty="0"/>
              <a:t> </a:t>
            </a:r>
            <a:r>
              <a:rPr lang="cs-CZ" dirty="0" smtClean="0"/>
              <a:t>homogenního (stejnorodého</a:t>
            </a:r>
            <a:r>
              <a:rPr lang="cs-CZ" dirty="0"/>
              <a:t>) tělesa vyjadřuje hmotnost objemové jednotky látky, ze které je těleso vyrobeno.</a:t>
            </a:r>
          </a:p>
          <a:p>
            <a:r>
              <a:rPr lang="cs-CZ" dirty="0"/>
              <a:t>Značka : </a:t>
            </a:r>
            <a:r>
              <a:rPr lang="cs-CZ" dirty="0">
                <a:solidFill>
                  <a:srgbClr val="FF0000"/>
                </a:solidFill>
              </a:rPr>
              <a:t>ρ</a:t>
            </a:r>
            <a:r>
              <a:rPr lang="cs-CZ" dirty="0"/>
              <a:t> [ró]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Základní jednotka : </a:t>
            </a:r>
            <a:r>
              <a:rPr lang="cs-CZ" dirty="0">
                <a:solidFill>
                  <a:srgbClr val="FF0000"/>
                </a:solidFill>
              </a:rPr>
              <a:t>kilogram na metr </a:t>
            </a:r>
            <a:r>
              <a:rPr lang="cs-CZ" dirty="0" smtClean="0">
                <a:solidFill>
                  <a:srgbClr val="FF0000"/>
                </a:solidFill>
              </a:rPr>
              <a:t>krychlový(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kg/m</a:t>
            </a:r>
            <a:r>
              <a:rPr lang="cs-CZ" baseline="300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 lvl="0"/>
            <a:r>
              <a:rPr lang="cs-CZ" dirty="0"/>
              <a:t>Někdy je potřeba vyjádřit hustotu  v menších  jednotkách.</a:t>
            </a:r>
          </a:p>
          <a:p>
            <a:r>
              <a:rPr lang="cs-CZ" dirty="0"/>
              <a:t>gram na cm</a:t>
            </a:r>
            <a:r>
              <a:rPr lang="cs-CZ" baseline="30000" dirty="0"/>
              <a:t>3</a:t>
            </a:r>
            <a:r>
              <a:rPr lang="cs-CZ" dirty="0"/>
              <a:t> </a:t>
            </a:r>
            <a:r>
              <a:rPr lang="cs-CZ" dirty="0" smtClean="0"/>
              <a:t>(         </a:t>
            </a:r>
            <a:r>
              <a:rPr lang="cs-CZ" dirty="0"/>
              <a:t>,g /cm</a:t>
            </a:r>
            <a:r>
              <a:rPr lang="cs-CZ" baseline="30000" dirty="0"/>
              <a:t>3</a:t>
            </a:r>
            <a:r>
              <a:rPr lang="cs-CZ" dirty="0" smtClean="0"/>
              <a:t>)</a:t>
            </a:r>
          </a:p>
          <a:p>
            <a:endParaRPr lang="cs-CZ" baseline="30000" dirty="0"/>
          </a:p>
          <a:p>
            <a:r>
              <a:rPr lang="cs-CZ" dirty="0" smtClean="0"/>
              <a:t>Základní převody jednotek hustoty: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Co je to hustota?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6866" y="2780928"/>
            <a:ext cx="432048" cy="704921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45024"/>
            <a:ext cx="5365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38" y="5442594"/>
            <a:ext cx="7205663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84465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900113" y="333375"/>
            <a:ext cx="7407275" cy="5754688"/>
          </a:xfrm>
        </p:spPr>
        <p:txBody>
          <a:bodyPr/>
          <a:lstStyle/>
          <a:p>
            <a:r>
              <a:rPr lang="cs-CZ" dirty="0"/>
              <a:t>Hustoty některých </a:t>
            </a:r>
            <a:r>
              <a:rPr lang="cs-CZ" dirty="0" smtClean="0"/>
              <a:t>látek: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13095300"/>
              </p:ext>
            </p:extLst>
          </p:nvPr>
        </p:nvGraphicFramePr>
        <p:xfrm>
          <a:off x="1547664" y="1196752"/>
          <a:ext cx="60960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látka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g/cm</a:t>
                      </a:r>
                      <a:r>
                        <a:rPr lang="cs-CZ" baseline="30000" dirty="0" smtClean="0"/>
                        <a:t>3</a:t>
                      </a:r>
                      <a:endParaRPr lang="cs-CZ" baseline="30000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kg/m</a:t>
                      </a:r>
                      <a:r>
                        <a:rPr lang="cs-CZ" baseline="30000" dirty="0" smtClean="0"/>
                        <a:t>3</a:t>
                      </a:r>
                      <a:endParaRPr lang="cs-CZ" baseline="30000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voda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2"/>
                          </a:solidFill>
                        </a:rPr>
                        <a:t>0,998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998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zlato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19,3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19 300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led při 0°C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0,917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917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nafta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0,85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850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benzin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0,75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750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vzduch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0,00198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1,98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železo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7,87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7 870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kyslík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0,00131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1,31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síra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2,07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2 070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hliník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2,7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2 700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zinek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7,13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7 130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5480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454901" y="687972"/>
            <a:ext cx="7839323" cy="575468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Různé látky mají různou hustotu.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Hustotu</a:t>
            </a:r>
            <a:r>
              <a:rPr lang="cs-CZ" dirty="0" smtClean="0"/>
              <a:t> látky můžeme určit hmotností 1cm</a:t>
            </a:r>
            <a:r>
              <a:rPr lang="cs-CZ" baseline="30000" dirty="0" smtClean="0"/>
              <a:t>3</a:t>
            </a:r>
            <a:r>
              <a:rPr lang="cs-CZ" dirty="0" smtClean="0"/>
              <a:t> dané látky.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např.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Krychle 1"/>
          <p:cNvSpPr/>
          <p:nvPr/>
        </p:nvSpPr>
        <p:spPr>
          <a:xfrm>
            <a:off x="6588224" y="3068960"/>
            <a:ext cx="864096" cy="792088"/>
          </a:xfrm>
          <a:prstGeom prst="cub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691680" y="3068960"/>
            <a:ext cx="864096" cy="792088"/>
          </a:xfrm>
          <a:prstGeom prst="cub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6516032" y="5164670"/>
            <a:ext cx="864096" cy="792088"/>
          </a:xfrm>
          <a:prstGeom prst="cube">
            <a:avLst/>
          </a:prstGeom>
          <a:solidFill>
            <a:srgbClr val="5D0B0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599584" y="5164670"/>
            <a:ext cx="864096" cy="792088"/>
          </a:xfrm>
          <a:prstGeom prst="cube">
            <a:avLst/>
          </a:prstGeom>
          <a:solidFill>
            <a:srgbClr val="2919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etra.kejkrtova\Pictures\2013-07-18 001\P10700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7006" y="2794359"/>
            <a:ext cx="2555114" cy="257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00187" y="2594304"/>
            <a:ext cx="7601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hliník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28099" y="4764560"/>
            <a:ext cx="8883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mosaz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79" y="2594304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dřevo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53772" y="4764560"/>
            <a:ext cx="883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železo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04706" y="3879768"/>
            <a:ext cx="710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0,5 g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06480" y="3879768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2,7 g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99584" y="6042550"/>
            <a:ext cx="705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7,8 g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19304" y="6003673"/>
            <a:ext cx="710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8,5 g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88076" y="3445763"/>
            <a:ext cx="739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1 cm</a:t>
            </a:r>
            <a:r>
              <a:rPr lang="cs-CZ" sz="2000" baseline="30000" dirty="0" smtClean="0">
                <a:solidFill>
                  <a:schemeClr val="tx2"/>
                </a:solidFill>
              </a:rPr>
              <a:t>3</a:t>
            </a:r>
            <a:endParaRPr lang="cs-CZ" sz="2000" baseline="30000" dirty="0">
              <a:solidFill>
                <a:schemeClr val="tx2"/>
              </a:solidFill>
            </a:endParaRP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5749" y="3416075"/>
            <a:ext cx="817563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3623" y="5508918"/>
            <a:ext cx="817563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6369" y="5508918"/>
            <a:ext cx="817563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0094" y="4211645"/>
            <a:ext cx="174307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3055" y="4151445"/>
            <a:ext cx="1670050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9819" y="6343620"/>
            <a:ext cx="1712913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4218" y="6321425"/>
            <a:ext cx="17494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2091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900113" y="333375"/>
            <a:ext cx="7407275" cy="5754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Hustotu látek kapalných i pevných určíme tak, že hmotnost tělesa dělíme jeho objemem.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12776"/>
            <a:ext cx="2352262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  <a:effectLst/>
          <a:extLst/>
        </p:spPr>
      </p:pic>
      <p:sp>
        <p:nvSpPr>
          <p:cNvPr id="9" name="Obdélník 8"/>
          <p:cNvSpPr/>
          <p:nvPr/>
        </p:nvSpPr>
        <p:spPr>
          <a:xfrm>
            <a:off x="928192" y="2564904"/>
            <a:ext cx="38884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Hustotu kapalných látek můžeme také určit pomocí hustoměru.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Hustoměr</a:t>
            </a:r>
            <a:r>
              <a:rPr lang="cs-CZ" sz="2400" dirty="0" smtClean="0">
                <a:solidFill>
                  <a:schemeClr val="tx2"/>
                </a:solidFill>
              </a:rPr>
              <a:t> je skleněná trubice zatavená na obou koncích. V dolní širší části trubice jsou zpravidla zataveny broky, v horní zúžené části je stupnice.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1355" y="1301576"/>
            <a:ext cx="1145386" cy="1014485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  <a:effectLst/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2057400" cy="70485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</p:pic>
      <p:pic>
        <p:nvPicPr>
          <p:cNvPr id="1026" name="Picture 2" descr="C:\Users\petra.kejkrtova\Pictures\2013-07-06 001\P107000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87680"/>
            <a:ext cx="1038832" cy="39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etra.kejkrtova\Pictures\2013-07-06 001\P107000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3810" y="2587680"/>
            <a:ext cx="1034870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6494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/>
          <a:lstStyle/>
          <a:p>
            <a:r>
              <a:rPr lang="cs-CZ" dirty="0" smtClean="0"/>
              <a:t>Zvolíme si vhodný hustoměr</a:t>
            </a:r>
          </a:p>
          <a:p>
            <a:r>
              <a:rPr lang="cs-CZ" dirty="0" smtClean="0"/>
              <a:t>Poloha hladiny kapaliny </a:t>
            </a:r>
          </a:p>
          <a:p>
            <a:pPr marL="0" indent="0">
              <a:buNone/>
            </a:pPr>
            <a:r>
              <a:rPr lang="cs-CZ" dirty="0" smtClean="0"/>
              <a:t>nám na stupnici určí hustotu</a:t>
            </a:r>
          </a:p>
          <a:p>
            <a:pPr marL="0" indent="0">
              <a:buNone/>
            </a:pPr>
            <a:r>
              <a:rPr lang="cs-CZ" dirty="0" smtClean="0"/>
              <a:t> kapaliny</a:t>
            </a:r>
          </a:p>
          <a:p>
            <a:r>
              <a:rPr lang="cs-CZ" dirty="0" smtClean="0"/>
              <a:t>Na stupnici se díváme kolmo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Měření hustoty kapalin hustoměrem</a:t>
            </a:r>
            <a:endParaRPr lang="cs-CZ" sz="3600" dirty="0"/>
          </a:p>
        </p:txBody>
      </p:sp>
      <p:pic>
        <p:nvPicPr>
          <p:cNvPr id="2050" name="Picture 2" descr="C:\Users\petra.kejkrtova\Pictures\2013-07-06 001\P10609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1121492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.kejkrtova\Pictures\2013-07-06 001\P10609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16832"/>
            <a:ext cx="945110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787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84784"/>
            <a:ext cx="7408333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dirty="0" smtClean="0"/>
              <a:t>Hustotu látky vypočítáme tak, že hmotnost tělesa vydělíme jeho objemem. Vše zapíšeme matematicky.</a:t>
            </a:r>
          </a:p>
          <a:p>
            <a:pPr marL="0" indent="0">
              <a:buNone/>
            </a:pPr>
            <a:r>
              <a:rPr lang="cs-CZ" sz="2300" dirty="0" smtClean="0"/>
              <a:t>Postup:</a:t>
            </a:r>
          </a:p>
          <a:p>
            <a:r>
              <a:rPr lang="cs-CZ" sz="2300" dirty="0" smtClean="0"/>
              <a:t>Nejdříve si přečteme text, zapíšeme dané i hledané veličiny pomocí značek, jejich hodnoty a jednotky.</a:t>
            </a:r>
          </a:p>
          <a:p>
            <a:r>
              <a:rPr lang="cs-CZ" sz="2300" dirty="0" smtClean="0"/>
              <a:t>Hodnoty všech veličin většinou převedeme na základní jednotky.</a:t>
            </a:r>
          </a:p>
          <a:p>
            <a:r>
              <a:rPr lang="cs-CZ" sz="2300" dirty="0" smtClean="0"/>
              <a:t>Zapíšeme vztah mezi veličinami.(vzorec pro výpočet)</a:t>
            </a:r>
          </a:p>
          <a:p>
            <a:r>
              <a:rPr lang="cs-CZ" sz="2300" dirty="0" smtClean="0"/>
              <a:t>Do vzorce dosadíme známe hodnoty a vypočítáme hledanou veličinu.</a:t>
            </a:r>
          </a:p>
          <a:p>
            <a:r>
              <a:rPr lang="cs-CZ" sz="2300" dirty="0" smtClean="0"/>
              <a:t>K výsledku přiřadíme správnou jednotku a zapíšeme </a:t>
            </a:r>
            <a:r>
              <a:rPr lang="cs-CZ" sz="2300" dirty="0" smtClean="0"/>
              <a:t>odpověď (popř</a:t>
            </a:r>
            <a:r>
              <a:rPr lang="cs-CZ" sz="2300" dirty="0" smtClean="0"/>
              <a:t>. diskuse)</a:t>
            </a:r>
            <a:endParaRPr lang="cs-CZ" sz="23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Výpočet hustoty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23077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9469" y="1340768"/>
            <a:ext cx="8942387" cy="51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Oblázek má objem 15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a jeho hmotnost je 40 g. Určete hustotu nerostu.</a:t>
            </a:r>
          </a:p>
          <a:p>
            <a:pPr marL="0" indent="0"/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V = 15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m = 40 g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u="sng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 = ? g/cm</a:t>
            </a:r>
            <a:r>
              <a:rPr lang="cs-CZ" sz="2800" u="sng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m : V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40 : 15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ρ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</a:t>
            </a:r>
            <a:r>
              <a:rPr lang="cs-CZ" u="dbl" dirty="0" smtClean="0">
                <a:solidFill>
                  <a:schemeClr val="tx2"/>
                </a:solidFill>
                <a:latin typeface="+mn-lt"/>
              </a:rPr>
              <a:t>≐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2,7 g/cm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 </a:t>
            </a:r>
          </a:p>
          <a:p>
            <a:pPr marL="0" indent="0"/>
            <a:endParaRPr lang="cs-CZ" sz="2800" u="dbl" baseline="30000" dirty="0" smtClean="0">
              <a:solidFill>
                <a:schemeClr val="tx2"/>
              </a:solidFill>
              <a:uFill>
                <a:solidFill>
                  <a:schemeClr val="tx2"/>
                </a:solidFill>
              </a:u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Hustota nerostu je 2,7 g/cm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9469" y="1340768"/>
            <a:ext cx="8260963" cy="51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Kovový váleček má objem 50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a hmotnost 445 g. Z kterého kovu je vyroben?(použij MF tabulky)</a:t>
            </a:r>
          </a:p>
          <a:p>
            <a:pPr marL="0" indent="0"/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V = 50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m = 445 g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u="sng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 = ? g/cm</a:t>
            </a:r>
            <a:r>
              <a:rPr lang="cs-CZ" sz="2800" u="sng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m : V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445 : 50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ρ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= 8,9 g/cm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 </a:t>
            </a:r>
          </a:p>
          <a:p>
            <a:pPr marL="0" indent="0"/>
            <a:endParaRPr lang="cs-CZ" sz="2800" u="dbl" baseline="30000" dirty="0" smtClean="0">
              <a:solidFill>
                <a:schemeClr val="tx2"/>
              </a:solidFill>
              <a:uFill>
                <a:solidFill>
                  <a:schemeClr val="tx2"/>
                </a:solidFill>
              </a:u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Váleček je vyrobený z niklu.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  <p:sp>
        <p:nvSpPr>
          <p:cNvPr id="2" name="Vývojový diagram: magnetický disk 1"/>
          <p:cNvSpPr/>
          <p:nvPr/>
        </p:nvSpPr>
        <p:spPr>
          <a:xfrm>
            <a:off x="4993303" y="2816932"/>
            <a:ext cx="936104" cy="1368152"/>
          </a:xfrm>
          <a:prstGeom prst="flowChartMagneticDisk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4413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smtClean="0">
                <a:solidFill>
                  <a:schemeClr val="bg1"/>
                </a:solidFill>
                <a:latin typeface="+mj-lt"/>
              </a:rPr>
              <a:t>Řešené příklady</a:t>
            </a: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9469" y="1340768"/>
            <a:ext cx="8260963" cy="4688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Dřevěná kostka má objem 48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a hmotnost 24 g. Jaká je hustota tohoto dřeva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? (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převeďte na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)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V = 48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m = 24 g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u="sng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 = ? g/cm</a:t>
            </a:r>
            <a:r>
              <a:rPr lang="cs-CZ" sz="2800" u="sng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m : V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48 : 24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ρ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= 2 g/cm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  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= 2 000 kg/m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</a:t>
            </a:r>
          </a:p>
          <a:p>
            <a:pPr marL="0" indent="0"/>
            <a:endParaRPr lang="cs-CZ" sz="2800" u="dbl" baseline="30000" dirty="0" smtClean="0">
              <a:solidFill>
                <a:schemeClr val="tx2"/>
              </a:solidFill>
              <a:uFill>
                <a:solidFill>
                  <a:schemeClr val="tx2"/>
                </a:solidFill>
              </a:u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Hustota tohoto dřeva je 2 g/cm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  <p:sp>
        <p:nvSpPr>
          <p:cNvPr id="2" name="Krychle 1"/>
          <p:cNvSpPr/>
          <p:nvPr/>
        </p:nvSpPr>
        <p:spPr>
          <a:xfrm>
            <a:off x="5292080" y="2996952"/>
            <a:ext cx="1152128" cy="1080120"/>
          </a:xfrm>
          <a:prstGeom prst="cub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7594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55115" y="908720"/>
            <a:ext cx="894238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Co je to hustota, jakou má značku a základní jednotku?</a:t>
            </a:r>
          </a:p>
          <a:p>
            <a:pPr marL="0" indent="0"/>
            <a:r>
              <a:rPr lang="cs-CZ" sz="2800" dirty="0" smtClean="0">
                <a:latin typeface="+mn-lt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fyzikální veličina, která u  homogenního (stejnorodého) tělesa vyjadřuje hmotnost objemové jednotky látky, ze které je těleso vyrobeno,</a:t>
            </a:r>
            <a:r>
              <a:rPr lang="el-GR" sz="2800" dirty="0">
                <a:solidFill>
                  <a:srgbClr val="FF0000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 1kg/m</a:t>
            </a:r>
            <a:r>
              <a:rPr lang="cs-CZ" sz="2800" baseline="30000" dirty="0" smtClean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Jak určujeme hustotu kapalin a pevných látek?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hmotnost tělesa dělíme jeho objemem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Pomocí čeho se určuje hustota kapalin?(popiš)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hustoměr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Jak se postupuje při výpočtu hustoty?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 Železná kulička má hmotnost 19,5 g a objem 2,5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Vypočítej hustotu železa.</a:t>
            </a:r>
          </a:p>
          <a:p>
            <a:pPr marL="0" indent="0"/>
            <a:r>
              <a:rPr lang="el-GR" sz="2800" dirty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7,8 g/cm</a:t>
            </a:r>
            <a:r>
              <a:rPr lang="cs-CZ" sz="2800" baseline="30000" dirty="0" smtClean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800" dirty="0" smtClean="0">
                <a:latin typeface="+mn-lt"/>
              </a:rPr>
              <a:t> </a:t>
            </a:r>
            <a:endParaRPr lang="cs-CZ" sz="2800" dirty="0"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3864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55115" y="908720"/>
            <a:ext cx="8161301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6. V MF tabulkách vyhledej hustoty těchto látek: síra, cín, rtuť, voda, měď, benzin, vzduch, zlato</a:t>
            </a:r>
          </a:p>
          <a:p>
            <a:pPr marL="0" indent="0"/>
            <a:r>
              <a:rPr lang="el-GR" sz="2800" dirty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s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= 2 070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kg/m</a:t>
            </a:r>
            <a:r>
              <a:rPr lang="cs-CZ" sz="2800" baseline="30000" dirty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,</a:t>
            </a:r>
            <a:r>
              <a:rPr lang="el-GR" sz="2800" dirty="0">
                <a:solidFill>
                  <a:srgbClr val="FF0000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c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=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7 300 kg/m</a:t>
            </a:r>
            <a:r>
              <a:rPr lang="cs-CZ" sz="2800" baseline="30000" dirty="0" smtClean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r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13 500 kg/m</a:t>
            </a:r>
            <a:r>
              <a:rPr lang="cs-CZ" sz="2800" baseline="30000" dirty="0" smtClean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  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998 kg/m</a:t>
            </a:r>
            <a:r>
              <a:rPr lang="cs-CZ" sz="2800" baseline="30000" dirty="0" smtClean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m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8 930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kg/m</a:t>
            </a:r>
            <a:r>
              <a:rPr lang="cs-CZ" sz="2800" baseline="30000" dirty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,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b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=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750 kg/m3  ,  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err="1" smtClean="0">
                <a:solidFill>
                  <a:srgbClr val="FF0000"/>
                </a:solidFill>
                <a:latin typeface="+mn-lt"/>
              </a:rPr>
              <a:t>vz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= 1,29 kg/m3,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z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 =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19 300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kg/m3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 </a:t>
            </a: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011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268760"/>
            <a:ext cx="7884864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700" dirty="0"/>
              <a:t>Tabulky pro základní školu: František </a:t>
            </a:r>
            <a:r>
              <a:rPr lang="cs-CZ" sz="1700" dirty="0" err="1"/>
              <a:t>Běloun</a:t>
            </a:r>
            <a:r>
              <a:rPr lang="cs-CZ" sz="1700" dirty="0"/>
              <a:t>, dr. Marta Chytilová, CSc., dr. Růžena Kolářová, </a:t>
            </a:r>
            <a:r>
              <a:rPr lang="cs-CZ" sz="1700" dirty="0" err="1"/>
              <a:t>CSc</a:t>
            </a:r>
            <a:r>
              <a:rPr lang="cs-CZ" sz="1700" dirty="0"/>
              <a:t>, Milan Petera a ing. Jan Vojtík, vydalo SPN v Praze r. </a:t>
            </a:r>
            <a:r>
              <a:rPr lang="cs-CZ" sz="1700" dirty="0" smtClean="0"/>
              <a:t>1989</a:t>
            </a:r>
          </a:p>
          <a:p>
            <a:pPr marL="0" indent="0">
              <a:buNone/>
            </a:pPr>
            <a:r>
              <a:rPr lang="cs-CZ" sz="1700" dirty="0" smtClean="0"/>
              <a:t>Obrázky a fotografie autor.</a:t>
            </a:r>
            <a:endParaRPr lang="cs-CZ" sz="17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037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924</TotalTime>
  <Words>738</Words>
  <Application>Microsoft Office PowerPoint</Application>
  <PresentationFormat>Předvádění na obrazovce (4:3)</PresentationFormat>
  <Paragraphs>151</Paragraphs>
  <Slides>14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Snímek 1</vt:lpstr>
      <vt:lpstr>Hustota</vt:lpstr>
      <vt:lpstr>Co je to hustota?</vt:lpstr>
      <vt:lpstr>Snímek 4</vt:lpstr>
      <vt:lpstr>Snímek 5</vt:lpstr>
      <vt:lpstr>Snímek 6</vt:lpstr>
      <vt:lpstr>Měření hustoty kapalin hustoměrem</vt:lpstr>
      <vt:lpstr>Výpočet hustoty</vt:lpstr>
      <vt:lpstr>Snímek 9</vt:lpstr>
      <vt:lpstr>Snímek 10</vt:lpstr>
      <vt:lpstr>Snímek 11</vt:lpstr>
      <vt:lpstr>Snímek 12</vt:lpstr>
      <vt:lpstr>Snímek 13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141</cp:revision>
  <dcterms:created xsi:type="dcterms:W3CDTF">2013-01-16T20:09:48Z</dcterms:created>
  <dcterms:modified xsi:type="dcterms:W3CDTF">2015-07-17T07:07:55Z</dcterms:modified>
</cp:coreProperties>
</file>