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94" r:id="rId2"/>
    <p:sldId id="256" r:id="rId3"/>
    <p:sldId id="257" r:id="rId4"/>
    <p:sldId id="278" r:id="rId5"/>
    <p:sldId id="281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64" r:id="rId14"/>
    <p:sldId id="29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21.png"/><Relationship Id="rId5" Type="http://schemas.openxmlformats.org/officeDocument/2006/relationships/image" Target="../media/image16.png"/><Relationship Id="rId10" Type="http://schemas.openxmlformats.org/officeDocument/2006/relationships/image" Target="../media/image20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9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4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pered-roller-bearing_din720_120-ex.png" TargetMode="External"/><Relationship Id="rId3" Type="http://schemas.openxmlformats.org/officeDocument/2006/relationships/hyperlink" Target="http://cs.wikipedia.org/wiki/Soubor:Typhoon3.jpg" TargetMode="External"/><Relationship Id="rId7" Type="http://schemas.openxmlformats.org/officeDocument/2006/relationships/hyperlink" Target="http://cs.wikipedia.org/wiki/Soubor:Cylindrical-roller-bearing_din5412-t1_type-n_120-ex.png" TargetMode="External"/><Relationship Id="rId2" Type="http://schemas.openxmlformats.org/officeDocument/2006/relationships/hyperlink" Target="http://cs.wikipedia.org/wiki/Soubor:Jal.747.newcolours.arp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ur-point-contact-bearing_din628_type-qj_120-ex.png" TargetMode="External"/><Relationship Id="rId5" Type="http://schemas.openxmlformats.org/officeDocument/2006/relationships/hyperlink" Target="http://cs.wikipedia.org/wiki/Soubor:Studless_tire_2.jpg" TargetMode="External"/><Relationship Id="rId4" Type="http://schemas.openxmlformats.org/officeDocument/2006/relationships/hyperlink" Target="http://commons.wikimedia.org/wiki/File:Pliers_to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8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5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735263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</a:t>
            </a:r>
            <a:r>
              <a:rPr lang="cs-CZ" smtClean="0"/>
              <a:t>: </a:t>
            </a:r>
            <a:r>
              <a:rPr lang="cs-CZ" b="1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Brzdné síly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III/2/FY/2/1/18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jednotlivými druhy brzdných sil a na čem závisí jejich velikost, naučí se tření využívat v praxi, jak tření zvětšit, nebo naopak zmenšit.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Brzdné síly, odporová síla, třecí síla, tření v praxi.</a:t>
            </a:r>
            <a:endParaRPr lang="cs-CZ" dirty="0"/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15.4.2013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7760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Brzdné síly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7992888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Existují dva základní druhy brzdných sil. Síla </a:t>
            </a:r>
            <a:r>
              <a:rPr lang="cs-CZ" b="1" dirty="0" smtClean="0"/>
              <a:t>odporová</a:t>
            </a:r>
            <a:r>
              <a:rPr lang="cs-CZ" dirty="0" smtClean="0"/>
              <a:t> a </a:t>
            </a:r>
            <a:r>
              <a:rPr lang="cs-CZ" b="1" dirty="0" smtClean="0"/>
              <a:t>třecí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Jsou to síly, které nám znemožňují nebo omezují pohyb tělesa. Jedeme na kole a přestaneme šlapat, kolo se po chvíli zastaví. Pustíme po zemi autíčko, nedojede příliš daleko a zastaví se. Chceme vytáhnout hřebík z prkna, ale rukou nám to nejde, kdyby neexistovalo tření mezi podrážkou boty a podlahou, nemohli bychom chodit atd. Všude tady působí brzdné síly. </a:t>
            </a:r>
            <a:r>
              <a:rPr lang="cs-CZ" b="1" dirty="0" smtClean="0"/>
              <a:t>Tyto síly působí proti pohybu tělesa.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Jaké druhy brzdných sil známe?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Na pohyb tělesa má vliv odporová síla prostředí. Tato síla vzniká při pohybu tělesa v kapalinách nebo plynech. </a:t>
            </a:r>
          </a:p>
          <a:p>
            <a:r>
              <a:rPr lang="cs-CZ" dirty="0" smtClean="0"/>
              <a:t>Velikost odporové síly prostředí závisí na rychlosti vzájemného pohybu, na druhu prostředí, na tvaru tělesa, na jakosti povrchu a na průřezu daného tělesa kolmém ke směru pohybu (profilu). </a:t>
            </a:r>
          </a:p>
          <a:p>
            <a:r>
              <a:rPr lang="cs-CZ" dirty="0" smtClean="0"/>
              <a:t>Všeobecně platí, že nejmenší odporová síla působí na tělesa aerodynamického tvaru.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Odporová síla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53136"/>
            <a:ext cx="2444881" cy="1575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47583"/>
            <a:ext cx="2520280" cy="1780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0203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Třecí síla působí mezi dvěma tělesy, které se pohybují jedno po druhém. Třecí síla působí i na těleso, které je v klidu a my ho chceme vnější silou uvést do pohybu.</a:t>
            </a:r>
          </a:p>
          <a:p>
            <a:r>
              <a:rPr lang="cs-CZ" dirty="0" smtClean="0"/>
              <a:t>Podle vzájemného pohybu těles rozlišujeme tření </a:t>
            </a:r>
            <a:r>
              <a:rPr lang="cs-CZ" b="1" dirty="0" smtClean="0"/>
              <a:t>smykové</a:t>
            </a:r>
            <a:r>
              <a:rPr lang="cs-CZ" dirty="0" smtClean="0"/>
              <a:t> a </a:t>
            </a:r>
            <a:r>
              <a:rPr lang="cs-CZ" b="1" dirty="0" smtClean="0"/>
              <a:t>valivé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Smykové tření </a:t>
            </a:r>
          </a:p>
          <a:p>
            <a:pPr marL="0" indent="0">
              <a:buNone/>
            </a:pPr>
            <a:r>
              <a:rPr lang="cs-CZ" dirty="0" smtClean="0"/>
              <a:t>Třecí síla zde vzniká příčinou drsnosti povrchů dotýkajících se těles.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Třecí síla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7275" y="5157192"/>
            <a:ext cx="6473825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9036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2555776" y="2492896"/>
            <a:ext cx="1152128" cy="720080"/>
          </a:xfrm>
          <a:prstGeom prst="cub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5889" y="2630993"/>
            <a:ext cx="2516906" cy="577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8995" y="3957714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146" y="4096293"/>
            <a:ext cx="3040016" cy="573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709032"/>
            <a:ext cx="7408333" cy="44973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Čím hrubší je povrch, tím větší je třecí síla.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Působení síly můžeme zmenšit namazáním stykových ploch.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Budeme posouvat kvádry po různém povrchu a sledovat velikost třecí síly.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331913" y="4676851"/>
            <a:ext cx="6421017" cy="4571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212976"/>
            <a:ext cx="6480175" cy="7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hnutý pruh 6"/>
          <p:cNvSpPr/>
          <p:nvPr/>
        </p:nvSpPr>
        <p:spPr>
          <a:xfrm rot="5400000">
            <a:off x="3426700" y="4203086"/>
            <a:ext cx="239763" cy="359903"/>
          </a:xfrm>
          <a:prstGeom prst="blockArc">
            <a:avLst>
              <a:gd name="adj1" fmla="val 13714935"/>
              <a:gd name="adj2" fmla="val 0"/>
              <a:gd name="adj3" fmla="val 25000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5889" y="2810270"/>
            <a:ext cx="1889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93727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8514" y="4524164"/>
            <a:ext cx="229685" cy="249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0342" y="4169370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9950" y="4440085"/>
            <a:ext cx="296420" cy="322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254" y="4877253"/>
            <a:ext cx="7486154" cy="84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318" y="3618636"/>
            <a:ext cx="7486154" cy="84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268" y="2337570"/>
            <a:ext cx="7491140" cy="8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45782" y="1989311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Platí, že čím větší je působící síla na podložku, tím větší je velikost třecí síly.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Budeme posouvat 1, 2 a 3 kvádry po stejném povrchu a měřit třecí sílu.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6665" y="1629743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7761" y="2913134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4459" y="4179950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2910" y="1775792"/>
            <a:ext cx="2517775" cy="57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247" y="4491726"/>
            <a:ext cx="1889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5612" y="4514190"/>
            <a:ext cx="1889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5979" y="3225414"/>
            <a:ext cx="328613" cy="25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5385" y="2907578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3311" y="3042444"/>
            <a:ext cx="3041650" cy="57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8160" y="4169370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6547" y="4429980"/>
            <a:ext cx="1889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6074" y="4314022"/>
            <a:ext cx="3583383" cy="57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42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Platí, že velikost třecí síly nezávisí na velikosti dotykových ploch.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Budeme posouvat různě naskládané 3 kvádry po stejném povrchu a měřit třecí sílu.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784" y="1844824"/>
            <a:ext cx="748665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784" y="4450829"/>
            <a:ext cx="7486650" cy="8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76066"/>
            <a:ext cx="5784850" cy="12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5757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8009" y="2684337"/>
            <a:ext cx="29210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90361"/>
            <a:ext cx="115252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7105" y="2321939"/>
            <a:ext cx="2231157" cy="58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34095" y="892286"/>
            <a:ext cx="7408333" cy="5965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Valivé tření</a:t>
            </a:r>
            <a:endParaRPr lang="cs-CZ" dirty="0"/>
          </a:p>
          <a:p>
            <a:r>
              <a:rPr lang="cs-CZ" dirty="0" smtClean="0"/>
              <a:t>Vzniká mezi tělesem kruhového průřezu, které se pohybuje po podložce.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Smykové tření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 Smykové tření je způsobeno drsností dotýkajících se povrchů těles.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Platí, že při valivém tření je třecí síla mnohem menší než při smykovém tření.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2093" y="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Porovnáme valivé a smykové tření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0968"/>
            <a:ext cx="7486650" cy="8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69160"/>
            <a:ext cx="748665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7105" y="2440392"/>
            <a:ext cx="1889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rstenec 2"/>
          <p:cNvSpPr/>
          <p:nvPr/>
        </p:nvSpPr>
        <p:spPr>
          <a:xfrm>
            <a:off x="837731" y="2859981"/>
            <a:ext cx="288032" cy="280781"/>
          </a:xfrm>
          <a:prstGeom prst="donu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5005" y="2859981"/>
            <a:ext cx="29210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8314" y="2859981"/>
            <a:ext cx="292100" cy="28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4239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Velikost třecí síly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Závisí na drsnosti stykových ploch.</a:t>
            </a:r>
          </a:p>
          <a:p>
            <a:r>
              <a:rPr lang="cs-CZ" dirty="0" smtClean="0"/>
              <a:t>Závisí na hmotnosti tělesa. Kolikrát je tíha tělesa větší, tolikrát větší je třecí síla.</a:t>
            </a:r>
          </a:p>
          <a:p>
            <a:r>
              <a:rPr lang="cs-CZ" dirty="0" smtClean="0"/>
              <a:t>Nezávisí na velikosti stykových ploch.</a:t>
            </a:r>
          </a:p>
          <a:p>
            <a:r>
              <a:rPr lang="cs-CZ" dirty="0" smtClean="0"/>
              <a:t>Při valivém tření je mnohonásobně menší než při smykovém tření.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Zapamatujte si!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82019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9" y="1196752"/>
            <a:ext cx="7956872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1) Kde potřebujeme tření zvětšit?</a:t>
            </a:r>
          </a:p>
          <a:p>
            <a:r>
              <a:rPr lang="cs-CZ" dirty="0" smtClean="0"/>
              <a:t>Při brždění u auta, kola, vlaku. Zvětšujeme drsnost ploch nebo hmotnost tělesa.</a:t>
            </a:r>
          </a:p>
          <a:p>
            <a:r>
              <a:rPr lang="cs-CZ" dirty="0" smtClean="0"/>
              <a:t>V zimě nosíme boty s hrubou podrážkou.</a:t>
            </a:r>
          </a:p>
          <a:p>
            <a:r>
              <a:rPr lang="cs-CZ" dirty="0" smtClean="0"/>
              <a:t>Zimní pneumatiky mají hrubší vzorek.</a:t>
            </a:r>
          </a:p>
          <a:p>
            <a:r>
              <a:rPr lang="cs-CZ" dirty="0" smtClean="0"/>
              <a:t>Kleště jsou opatřeny vroubkováním.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Využití tření v praxi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9674" y="2562436"/>
            <a:ext cx="2592289" cy="1437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71492"/>
            <a:ext cx="2595145" cy="1946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6709" y="4171492"/>
            <a:ext cx="2595145" cy="1946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0475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9" y="548680"/>
            <a:ext cx="7956872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2) Kde potřebujeme tření zmenšit?</a:t>
            </a:r>
          </a:p>
          <a:p>
            <a:r>
              <a:rPr lang="cs-CZ" dirty="0" smtClean="0"/>
              <a:t>Menší tření </a:t>
            </a:r>
            <a:r>
              <a:rPr lang="cs-CZ" dirty="0"/>
              <a:t>vyžadujeme u točivých součástí strojů. Opatříme je </a:t>
            </a:r>
            <a:r>
              <a:rPr lang="cs-CZ" dirty="0" smtClean="0"/>
              <a:t>ložisky(kuličková, válečková).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Malé tření vyžadují lyžaři (voskování lyží),</a:t>
            </a:r>
          </a:p>
          <a:p>
            <a:pPr marL="0" indent="0">
              <a:buNone/>
            </a:pPr>
            <a:r>
              <a:rPr lang="cs-CZ" dirty="0" smtClean="0"/>
              <a:t> krasobruslaři (hladce upravený led) atd.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Menšího tření dosáhneme úpravou povrchů (broušení, leštění), mazáním, nahrazením smykového tření valivým (ložiska).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1894369" cy="143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08993"/>
            <a:ext cx="1478684" cy="1732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27638"/>
            <a:ext cx="1618809" cy="1844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petra.kejkrtova\Pictures\2013-05-22 001\14.4.2013 1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5062" y="3933056"/>
            <a:ext cx="1005576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0460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1124744"/>
            <a:ext cx="8569076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1. Jaké druhy brzdných sil známe?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Třecí, odporová.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Kdy působí na těleso odporová síla a na čem závisí?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Tato síla vzniká při pohybu tělesa kapalinou nebo plynem. Závisí na rychlosti tělesa, povrchu, profilu, na druhu prostředí, na tvaru tělesa.  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3. Kdy působí na těleso třecí síla a na čem závisí?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Působí mezi tělesy, které se po sobě vzájemně posouvají nebo na těleso v klidu, které chceme uvést do pohybu. Závisí na drsnosti stykových ploch, na hmotnosti tělesa, na druhu tření (smykové, valivé).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4. Kde využíváme tření v praxi?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Viz. Prezentace.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145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letadlo [online]. </a:t>
            </a:r>
            <a:r>
              <a:rPr lang="cs-CZ" sz="1800" dirty="0" smtClean="0"/>
              <a:t>[</a:t>
            </a:r>
            <a:r>
              <a:rPr lang="cs-CZ" sz="1800" dirty="0"/>
              <a:t>cit. </a:t>
            </a:r>
            <a:r>
              <a:rPr lang="cs-CZ" sz="1800" dirty="0" smtClean="0"/>
              <a:t>8.4.2013]. </a:t>
            </a:r>
            <a:r>
              <a:rPr lang="cs-CZ" sz="1800" dirty="0"/>
              <a:t>Dostupné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cs.wikipedia.org/wiki/Soubor:Jal.747.newcolours.arp.750pix.jpg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BELLONA FOUNDATION. </a:t>
            </a:r>
            <a:r>
              <a:rPr lang="cs-CZ" sz="1800" i="1" dirty="0" err="1"/>
              <a:t>wikimedia</a:t>
            </a:r>
            <a:r>
              <a:rPr lang="cs-CZ" sz="1800" dirty="0"/>
              <a:t>: ponorka [online]. [cit. </a:t>
            </a:r>
            <a:r>
              <a:rPr lang="cs-CZ" sz="1800" dirty="0" smtClean="0"/>
              <a:t>8.4.2013]. </a:t>
            </a:r>
            <a:r>
              <a:rPr lang="cs-CZ" sz="1800" dirty="0"/>
              <a:t>Dostupné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 smtClean="0"/>
              <a:t>  </a:t>
            </a:r>
            <a:r>
              <a:rPr lang="cs-CZ" sz="1800" dirty="0"/>
              <a:t>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cs.wikipedia.org/wiki/Soubor:Typhoon3.jpg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LEON BROOKS. </a:t>
            </a:r>
            <a:r>
              <a:rPr lang="cs-CZ" sz="1800" i="1" dirty="0" err="1" smtClean="0"/>
              <a:t>wikimedia</a:t>
            </a:r>
            <a:r>
              <a:rPr lang="cs-CZ" sz="1800" dirty="0" smtClean="0"/>
              <a:t>: kleště [online]. [cit. 8.4.2013]. </a:t>
            </a:r>
            <a:r>
              <a:rPr lang="cs-CZ" sz="1800" dirty="0"/>
              <a:t>Dostupné pod licencí Public </a:t>
            </a:r>
            <a:r>
              <a:rPr lang="cs-CZ" sz="1800" dirty="0" err="1"/>
              <a:t>Domain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na WWW: </a:t>
            </a:r>
            <a:r>
              <a:rPr lang="cs-CZ" sz="1800" dirty="0" smtClean="0">
                <a:hlinkClick r:id="rId4"/>
              </a:rPr>
              <a:t>http://commons.wikimedia.org/wiki/File:Pliers_tool.jpg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LOMBROSO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pneumatika [online]. [cit. </a:t>
            </a:r>
            <a:r>
              <a:rPr lang="cs-CZ" sz="1800" dirty="0" smtClean="0"/>
              <a:t>9.4.2013</a:t>
            </a:r>
            <a:r>
              <a:rPr lang="cs-CZ" sz="1800" dirty="0"/>
              <a:t>]. Dostupné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dirty="0"/>
              <a:t>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cs.wikipedia.org/wiki/Soubor:Studless_tire_2.jpg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SILBERWOLF. </a:t>
            </a:r>
            <a:r>
              <a:rPr lang="cs-CZ" sz="1800" i="1" dirty="0" err="1"/>
              <a:t>wikimedia</a:t>
            </a:r>
            <a:r>
              <a:rPr lang="cs-CZ" sz="1800" dirty="0"/>
              <a:t>: ložisko1 [online]. [cit. </a:t>
            </a:r>
            <a:r>
              <a:rPr lang="cs-CZ" sz="1800" dirty="0" smtClean="0"/>
              <a:t>9.4.2013</a:t>
            </a:r>
            <a:r>
              <a:rPr lang="cs-CZ" sz="1800" dirty="0"/>
              <a:t>]. Dostupný </a:t>
            </a:r>
            <a:r>
              <a:rPr lang="cs-CZ" sz="1800" dirty="0" smtClean="0"/>
              <a:t>pod licencí 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r>
              <a:rPr lang="cs-CZ" sz="1800" dirty="0" err="1" smtClean="0"/>
              <a:t>Attribution</a:t>
            </a:r>
            <a:r>
              <a:rPr lang="cs-CZ" sz="1800" dirty="0" smtClean="0"/>
              <a:t> 2.5 </a:t>
            </a:r>
            <a:r>
              <a:rPr lang="cs-CZ" sz="1800" dirty="0" err="1" smtClean="0"/>
              <a:t>Generic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cs.wikipedia.org/wiki/Soubor:Four-point-contact-bearing_din628_type-qj_120-ex.png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SILBERWOLF. </a:t>
            </a:r>
            <a:r>
              <a:rPr lang="cs-CZ" sz="1800" i="1" dirty="0" err="1"/>
              <a:t>wikimedia</a:t>
            </a:r>
            <a:r>
              <a:rPr lang="cs-CZ" sz="1800" dirty="0"/>
              <a:t>: ložisko2 [online]. [cit. </a:t>
            </a:r>
            <a:r>
              <a:rPr lang="cs-CZ" sz="1800" dirty="0" smtClean="0"/>
              <a:t>9.4.2013</a:t>
            </a:r>
            <a:r>
              <a:rPr lang="cs-CZ" sz="1800" dirty="0"/>
              <a:t>]. Dostupný pod licencí 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2.5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cs.wikipedia.org/wiki/Soubor:Cylindrical-roller-bearing_din5412-t1_type-n_120-ex.png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SILBERWOLF. </a:t>
            </a:r>
            <a:r>
              <a:rPr lang="cs-CZ" sz="1800" i="1" dirty="0" err="1"/>
              <a:t>wikimedia</a:t>
            </a:r>
            <a:r>
              <a:rPr lang="cs-CZ" sz="1800" dirty="0"/>
              <a:t>: ložisko3 [online]. [cit. </a:t>
            </a:r>
            <a:r>
              <a:rPr lang="cs-CZ" sz="1800" dirty="0" smtClean="0"/>
              <a:t>10.4.2013</a:t>
            </a:r>
            <a:r>
              <a:rPr lang="cs-CZ" sz="1800" dirty="0"/>
              <a:t>]. Dostupný pod licencí 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2.5 </a:t>
            </a:r>
            <a:r>
              <a:rPr lang="cs-CZ" sz="1800" dirty="0" err="1"/>
              <a:t>Generic</a:t>
            </a:r>
            <a:r>
              <a:rPr lang="cs-CZ" sz="1800"/>
              <a:t> na WWW: </a:t>
            </a:r>
            <a:r>
              <a:rPr lang="cs-CZ" sz="1800" smtClean="0">
                <a:hlinkClick r:id="rId8"/>
              </a:rPr>
              <a:t>http</a:t>
            </a:r>
            <a:r>
              <a:rPr lang="cs-CZ" sz="1800" dirty="0">
                <a:hlinkClick r:id="rId8"/>
              </a:rPr>
              <a:t>://</a:t>
            </a:r>
            <a:r>
              <a:rPr lang="cs-CZ" sz="1800" dirty="0" smtClean="0">
                <a:hlinkClick r:id="rId8"/>
              </a:rPr>
              <a:t>cs.wikipedia.org/wiki/Soubor:Tapered-roller-bearing_din720_120-ex.png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Ostatní obrázky autor.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702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1048</TotalTime>
  <Words>668</Words>
  <Application>Microsoft Office PowerPoint</Application>
  <PresentationFormat>Předvádění na obrazovce (4:3)</PresentationFormat>
  <Paragraphs>116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Brzdné síly</vt:lpstr>
      <vt:lpstr>Jaké druhy brzdných sil známe?</vt:lpstr>
      <vt:lpstr>Odporová síla</vt:lpstr>
      <vt:lpstr>Třecí síla</vt:lpstr>
      <vt:lpstr>Budeme posouvat kvádry po různém povrchu a sledovat velikost třecí síly.</vt:lpstr>
      <vt:lpstr>Budeme posouvat 1, 2 a 3 kvádry po stejném povrchu a měřit třecí sílu.</vt:lpstr>
      <vt:lpstr>Budeme posouvat různě naskládané 3 kvádry po stejném povrchu a měřit třecí sílu.</vt:lpstr>
      <vt:lpstr>Porovnáme valivé a smykové tření</vt:lpstr>
      <vt:lpstr>Zapamatujte si!</vt:lpstr>
      <vt:lpstr>Využití tření v praxi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148</cp:revision>
  <dcterms:created xsi:type="dcterms:W3CDTF">2013-01-16T20:09:48Z</dcterms:created>
  <dcterms:modified xsi:type="dcterms:W3CDTF">2015-07-17T06:57:25Z</dcterms:modified>
</cp:coreProperties>
</file>