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73" r:id="rId4"/>
    <p:sldId id="275" r:id="rId5"/>
    <p:sldId id="276" r:id="rId6"/>
    <p:sldId id="277" r:id="rId7"/>
    <p:sldId id="278" r:id="rId8"/>
    <p:sldId id="281" r:id="rId9"/>
    <p:sldId id="279" r:id="rId10"/>
    <p:sldId id="28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496303"/>
              </p:ext>
            </p:extLst>
          </p:nvPr>
        </p:nvGraphicFramePr>
        <p:xfrm>
          <a:off x="647564" y="4941168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Skladba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VY_32_INOVACE_05_Shoda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PŘ s několikanásobným PO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SHODA  PŘÍSUDKU  S NĚKOLIKANÁSOBNÝM  PODMĚTEM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948264" y="5877272"/>
            <a:ext cx="1544216" cy="553616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 ZŠ Dobříš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0688"/>
            <a:ext cx="8560036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            </a:t>
            </a:r>
            <a:r>
              <a:rPr lang="cs-CZ" sz="8000" b="1" u="sng" dirty="0" smtClean="0">
                <a:solidFill>
                  <a:srgbClr val="FF0000"/>
                </a:solidFill>
              </a:rPr>
              <a:t>SHODA</a:t>
            </a:r>
          </a:p>
          <a:p>
            <a:r>
              <a:rPr lang="cs-CZ" sz="8000" b="1" dirty="0" smtClean="0">
                <a:solidFill>
                  <a:srgbClr val="FF0000"/>
                </a:solidFill>
              </a:rPr>
              <a:t>          </a:t>
            </a:r>
            <a:r>
              <a:rPr lang="cs-CZ" sz="8000" b="1" u="sng" dirty="0" smtClean="0">
                <a:solidFill>
                  <a:srgbClr val="FF0000"/>
                </a:solidFill>
              </a:rPr>
              <a:t>PŘÍSUDKU</a:t>
            </a:r>
          </a:p>
          <a:p>
            <a:r>
              <a:rPr lang="cs-CZ" sz="6600" b="1" u="sng" dirty="0" smtClean="0">
                <a:solidFill>
                  <a:srgbClr val="FF0000"/>
                </a:solidFill>
              </a:rPr>
              <a:t>S NĚKOLIKANÁSOBNÝM</a:t>
            </a:r>
          </a:p>
          <a:p>
            <a:r>
              <a:rPr lang="cs-CZ" sz="8000" b="1" dirty="0" smtClean="0">
                <a:solidFill>
                  <a:srgbClr val="FF0000"/>
                </a:solidFill>
              </a:rPr>
              <a:t>        </a:t>
            </a:r>
            <a:r>
              <a:rPr lang="cs-CZ" sz="8000" b="1" u="sng" dirty="0" smtClean="0">
                <a:solidFill>
                  <a:srgbClr val="FF0000"/>
                </a:solidFill>
              </a:rPr>
              <a:t>PODMĚTEM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332656"/>
            <a:ext cx="7128792" cy="23762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POKUD JE ALESPOŇ JEDEN Z PODMĚTŮ </a:t>
            </a:r>
          </a:p>
          <a:p>
            <a:pPr algn="ctr"/>
            <a:endParaRPr lang="cs-CZ" sz="32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RODU MUŽSKÉHO ŽIVOTNÉHO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475656" y="3573016"/>
            <a:ext cx="6048672" cy="144016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BABIČKA A </a:t>
            </a:r>
            <a:r>
              <a:rPr lang="cs-CZ" sz="3600" b="1" dirty="0" smtClean="0">
                <a:solidFill>
                  <a:srgbClr val="FF0000"/>
                </a:solidFill>
              </a:rPr>
              <a:t>DĚDEČEK</a:t>
            </a:r>
            <a:r>
              <a:rPr lang="cs-CZ" sz="3600" b="1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PES</a:t>
            </a:r>
            <a:r>
              <a:rPr lang="cs-CZ" sz="3600" b="1" dirty="0" smtClean="0">
                <a:solidFill>
                  <a:schemeClr val="tx1"/>
                </a:solidFill>
              </a:rPr>
              <a:t> A OBĚ KOČKY….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11960" y="5877272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i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4067944" y="2852936"/>
            <a:ext cx="864096" cy="57606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4283968" y="5229200"/>
            <a:ext cx="792088" cy="57606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620688"/>
            <a:ext cx="7344816" cy="151216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VŠECHNA PODSTATNÁ JMÉNA JSOU </a:t>
            </a:r>
          </a:p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RODU STŘEDNÍHO V MNOŽNÉM ČÍSLE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907704" y="3284984"/>
            <a:ext cx="5688632" cy="151216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KOŤATA A ŠTĚŇATA SKÁKALA.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44008" y="5733256"/>
            <a:ext cx="792088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4572000" y="2348880"/>
            <a:ext cx="720080" cy="72008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4644008" y="5013176"/>
            <a:ext cx="864096" cy="57606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20688"/>
            <a:ext cx="7632848" cy="165618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PODMĚTY JSOU RODU MUŽSKÉHO NEŽIVOTNÉHO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NEBO RODU ŽENSKÉHO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7624" y="3212976"/>
            <a:ext cx="6840760" cy="11521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STŮL A ŽIDLE STÁL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chemeClr val="tx1"/>
                </a:solidFill>
              </a:rPr>
              <a:t> V JÍDELNĚ.</a:t>
            </a:r>
          </a:p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OBĚ KOČKY A KOTĚ SPAL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chemeClr val="tx1"/>
                </a:solidFill>
              </a:rPr>
              <a:t>.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99992" y="5517232"/>
            <a:ext cx="720080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Y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4355976" y="2420888"/>
            <a:ext cx="864096" cy="64807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4427984" y="4653136"/>
            <a:ext cx="864096" cy="64807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332656"/>
            <a:ext cx="7776864" cy="216024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PODMĚTEM JSOU JMÉNA RODU</a:t>
            </a:r>
          </a:p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STŘEDNÍHO, ALESPOŇ JEDNO</a:t>
            </a:r>
          </a:p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JE V JEDNOTNÉM ČÍSLE</a:t>
            </a:r>
          </a:p>
        </p:txBody>
      </p:sp>
      <p:sp>
        <p:nvSpPr>
          <p:cNvPr id="3" name="Šipka dolů 2"/>
          <p:cNvSpPr/>
          <p:nvPr/>
        </p:nvSpPr>
        <p:spPr>
          <a:xfrm>
            <a:off x="4211960" y="2708920"/>
            <a:ext cx="864096" cy="57606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971600" y="3501008"/>
            <a:ext cx="7488832" cy="172819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KOŤATA I ŠTĚNĚ SKOTAČILY.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4283968" y="5373216"/>
            <a:ext cx="864096" cy="64807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27984" y="6165304"/>
            <a:ext cx="648072" cy="5486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67961"/>
            <a:ext cx="8832867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DOPLŇTE PŘÍSLUŠNOU KONCOVKU:</a:t>
            </a:r>
          </a:p>
          <a:p>
            <a:endParaRPr lang="cs-CZ" sz="3200" b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Lyžařky a lyžaři sjížděl i  několik sjezdovek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 Černé hoře. Pes a kočky se na dvoře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esnesl i. Kabáty a čepice visel y  na věšáku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chodbě. Učitel a žákyně uklízel i  ve školní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ílně. Jana a Slávek ukázal i své známky. 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31104" y="1541849"/>
            <a:ext cx="2880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835696" y="3501008"/>
            <a:ext cx="2880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372200" y="3501008"/>
            <a:ext cx="2880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580323" y="4437112"/>
            <a:ext cx="2880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508104" y="5373216"/>
            <a:ext cx="2880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61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04664"/>
            <a:ext cx="8853706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</a:rPr>
              <a:t>DOPLŇTE SPRÁVNOU KONCOVKU:</a:t>
            </a:r>
          </a:p>
          <a:p>
            <a:endParaRPr lang="cs-CZ" sz="4000" b="1" u="sng" dirty="0" smtClean="0">
              <a:solidFill>
                <a:srgbClr val="FF0000"/>
              </a:solidFill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Zástup_  lidí čekal_  na prodej lístků.</a:t>
            </a:r>
          </a:p>
          <a:p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Chlapc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_  jel_  na kolech kolem náměstí.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Bylo chladno a ruce je zábl_. Večer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všichni odpočíval_  po práci. Autobus_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je přivezl_ až domů do Příbram_.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Dívk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_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očekával_, že jim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chlapc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_ sdělí své</a:t>
            </a:r>
          </a:p>
          <a:p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dojm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_. Jirkov-  se ze všeho nejvíce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líbil_  studentky z Ostrav_. </a:t>
            </a:r>
          </a:p>
          <a:p>
            <a:endParaRPr lang="cs-CZ" sz="40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56298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36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Zástupy lidí čekaly na prodej lístků.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Chlapci jeli na kolech kolem náměstí.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Bylo chladno a ruce je zábly.Večer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všichni odpočívali po práci. Autobusy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je přivezli až domů do Příbrami.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Dívky očekávaly, že jim chlapci sdělí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své dojmy. Jirkovi se ze všeho nejvíce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líbily studentky z Ostravy. 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288</Words>
  <Application>Microsoft Office PowerPoint</Application>
  <PresentationFormat>Předvádění na obrazovce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SHODA  PŘÍSUDKU  S NĚKOLIKANÁSOBNÝM  PODMĚTEM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 ŠESTÝ ROČNÍK</dc:title>
  <dc:creator>OEM</dc:creator>
  <cp:lastModifiedBy>OEM</cp:lastModifiedBy>
  <cp:revision>17</cp:revision>
  <dcterms:created xsi:type="dcterms:W3CDTF">2010-10-18T08:43:18Z</dcterms:created>
  <dcterms:modified xsi:type="dcterms:W3CDTF">2011-11-18T11:29:14Z</dcterms:modified>
</cp:coreProperties>
</file>