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7"/>
  </p:notesMasterIdLst>
  <p:sldIdLst>
    <p:sldId id="276" r:id="rId2"/>
    <p:sldId id="256" r:id="rId3"/>
    <p:sldId id="257" r:id="rId4"/>
    <p:sldId id="266" r:id="rId5"/>
    <p:sldId id="275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8FE4"/>
    <a:srgbClr val="F2A4E9"/>
    <a:srgbClr val="A5EC3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631" autoAdjust="0"/>
  </p:normalViewPr>
  <p:slideViewPr>
    <p:cSldViewPr>
      <p:cViewPr varScale="1">
        <p:scale>
          <a:sx n="96" d="100"/>
          <a:sy n="96" d="100"/>
        </p:scale>
        <p:origin x="-32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17.7.2015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5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16B86-A335-4EE1-B3D4-E8B3B7A3E8E1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5F6A-ABA3-42A7-ADDE-4B15A1B022AE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21BE3-76AA-490E-BD07-1860B29E1202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B5AB-66F4-4942-825D-0E4F786F30E3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E86D2-7E3C-4742-A6D9-1C3EB0B0481D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99FDB-668D-42B0-A81C-2B7813F61846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BB2E-28D2-4AF5-B87E-89C2CC66AAC7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A915-7E57-4723-8FEF-337C90021233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9015A-28E9-4EC2-B69B-9F122839CCBF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022B-96D2-47DC-B609-F553001CA3DF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E71A-3D8A-48A5-8747-860C47D8EF8B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A6A416D-4E2C-46CB-917A-F821D03A4C80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/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011" b="9899"/>
          <a:stretch>
            <a:fillRect/>
          </a:stretch>
        </p:blipFill>
        <p:spPr bwMode="auto">
          <a:xfrm>
            <a:off x="1571604" y="1571612"/>
            <a:ext cx="5773737" cy="1143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6110" y="6021288"/>
            <a:ext cx="4737100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071670" y="3071810"/>
            <a:ext cx="514353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projektu: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CZ.1.07/1.4.00/21.3811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Název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Multifunkční tiskárna</a:t>
            </a:r>
            <a:endParaRPr lang="cs-CZ" sz="1200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III/2/VT/2/1/16</a:t>
            </a: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Vzdělávací </a:t>
            </a:r>
            <a:r>
              <a:rPr lang="cs-CZ" sz="1200" dirty="0">
                <a:latin typeface="Calibri" pitchFamily="34" charset="0"/>
                <a:cs typeface="Calibri" pitchFamily="34" charset="0"/>
              </a:rPr>
              <a:t>předmět: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Výpočetní technika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Tematická oblast: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Hardware počítače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Radek </a:t>
            </a:r>
            <a:r>
              <a:rPr lang="cs-CZ" sz="1200" b="1" dirty="0" err="1" smtClean="0">
                <a:latin typeface="Calibri" pitchFamily="34" charset="0"/>
                <a:cs typeface="Calibri" pitchFamily="34" charset="0"/>
              </a:rPr>
              <a:t>Mareška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Anotace: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Žák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se seznámí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s multifunkční tiskárnou. 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Klíčová slova</a:t>
            </a:r>
            <a:r>
              <a:rPr lang="cs-CZ" sz="1200" dirty="0" smtClean="0">
                <a:latin typeface="Calibri" pitchFamily="34" charset="0"/>
                <a:cs typeface="Calibri" pitchFamily="34" charset="0"/>
              </a:rPr>
              <a:t>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Skener, USB, LAN </a:t>
            </a: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Metodické </a:t>
            </a:r>
            <a:r>
              <a:rPr lang="cs-CZ" sz="1200" dirty="0">
                <a:latin typeface="Calibri" pitchFamily="34" charset="0"/>
                <a:cs typeface="Calibri" pitchFamily="34" charset="0"/>
              </a:rPr>
              <a:t>pokyny: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PC, DTP, metodické pokyny jsou součástí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materiálu.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učebního materiálu: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Prezentace doplněná fotografiemi a úkoly.</a:t>
            </a: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interaktivity: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Kombinovaná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Cílová skupina: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Žák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5. – 6. ročníku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Datum vzniku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14.4.2013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486394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157645"/>
            <a:ext cx="3617489" cy="436510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85720" y="285728"/>
            <a:ext cx="5357850" cy="428628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MULTIFUNKČNÍ TISKÁRNA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32245" y="1785926"/>
            <a:ext cx="4500594" cy="310854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Multifunkční tiskárna je vstupní a zároveň výstupní periferie počítače.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Multifunkční tiskárna slouží i samostatně bez nutnosti připojení k počítači.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Ovládací panel tiskárny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 obsahuje ovládání základních a pokročilých funkcí tiskárny a skeneru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Barvící médium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-  Podle typu tiskárny může obsahovat inkoustové náplně nebo tonery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Zásobník papír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 může mít kapacitu několik stovek papírů formátů A4 nebo A3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Jednotka skeneru</a:t>
            </a:r>
          </a:p>
        </p:txBody>
      </p:sp>
      <p:sp>
        <p:nvSpPr>
          <p:cNvPr id="12" name="Elipsa 11"/>
          <p:cNvSpPr/>
          <p:nvPr/>
        </p:nvSpPr>
        <p:spPr>
          <a:xfrm>
            <a:off x="4143372" y="2597941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4143372" y="3182555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1622522" y="1301797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4" name="Skupina 23"/>
          <p:cNvGrpSpPr/>
          <p:nvPr/>
        </p:nvGrpSpPr>
        <p:grpSpPr>
          <a:xfrm>
            <a:off x="4143372" y="2060848"/>
            <a:ext cx="357190" cy="461665"/>
            <a:chOff x="4143372" y="2610145"/>
            <a:chExt cx="357190" cy="461665"/>
          </a:xfrm>
        </p:grpSpPr>
        <p:sp>
          <p:nvSpPr>
            <p:cNvPr id="9" name="Elipsa 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7" name="TextovéPole 16"/>
          <p:cNvSpPr txBox="1"/>
          <p:nvPr/>
        </p:nvSpPr>
        <p:spPr>
          <a:xfrm>
            <a:off x="4143372" y="2564904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143372" y="3140968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622522" y="1268760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4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14282" y="6000768"/>
            <a:ext cx="8715436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Výhodou multifunkčních tiskáren je pořizování kopií dokumentů nebo grafiky v jednom zařízení (funkce kopírky).</a:t>
            </a:r>
          </a:p>
        </p:txBody>
      </p:sp>
      <p:grpSp>
        <p:nvGrpSpPr>
          <p:cNvPr id="20" name="Skupina 19"/>
          <p:cNvGrpSpPr/>
          <p:nvPr/>
        </p:nvGrpSpPr>
        <p:grpSpPr>
          <a:xfrm>
            <a:off x="2918666" y="2204864"/>
            <a:ext cx="357190" cy="461665"/>
            <a:chOff x="4143372" y="2610145"/>
            <a:chExt cx="357190" cy="461665"/>
          </a:xfrm>
        </p:grpSpPr>
        <p:sp>
          <p:nvSpPr>
            <p:cNvPr id="22" name="Elipsa 21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7" name="Elipsa 26"/>
          <p:cNvSpPr/>
          <p:nvPr/>
        </p:nvSpPr>
        <p:spPr>
          <a:xfrm>
            <a:off x="683568" y="4902197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683568" y="4869160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Elipsa 13"/>
          <p:cNvSpPr/>
          <p:nvPr/>
        </p:nvSpPr>
        <p:spPr>
          <a:xfrm>
            <a:off x="4143372" y="3861048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4143372" y="3808810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4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429124" y="4994012"/>
            <a:ext cx="4500594" cy="738664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Součástí většiny pokročilejších multifunkčních tiskáren je tzv. duplexní jednotka, která umožňuje tisknout na obě stany papíru.</a:t>
            </a:r>
            <a:endParaRPr lang="cs-CZ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43808" y="4585661"/>
            <a:ext cx="1518449" cy="1301797"/>
          </a:xfrm>
          <a:prstGeom prst="rect">
            <a:avLst/>
          </a:prstGeom>
        </p:spPr>
      </p:pic>
      <p:cxnSp>
        <p:nvCxnSpPr>
          <p:cNvPr id="7" name="Přímá spojnice se šipkou 6"/>
          <p:cNvCxnSpPr/>
          <p:nvPr/>
        </p:nvCxnSpPr>
        <p:spPr>
          <a:xfrm flipH="1" flipV="1">
            <a:off x="1475656" y="4365104"/>
            <a:ext cx="1657324" cy="50405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ál 9"/>
          <p:cNvSpPr/>
          <p:nvPr/>
        </p:nvSpPr>
        <p:spPr>
          <a:xfrm>
            <a:off x="2558897" y="4621575"/>
            <a:ext cx="1873348" cy="127562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2702642" y="5301208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2701502" y="5271591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2" name="Picture 2" descr="D:\Prace\DUM -ODU\openclipart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2778" y="5733256"/>
            <a:ext cx="810684" cy="248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53" t="29461" r="39375" b="8939"/>
          <a:stretch/>
        </p:blipFill>
        <p:spPr>
          <a:xfrm>
            <a:off x="611560" y="2143116"/>
            <a:ext cx="3099764" cy="35204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MULTIFUNKČNÍ TISKÁRNA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14282" y="6000768"/>
            <a:ext cx="8715436" cy="30777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Nevýhodou multifunkčních tiskáren je jejich robustní konstrukce, hmotnost a pořizovací cena.  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4429124" y="2143116"/>
            <a:ext cx="4500594" cy="2246769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>
                <a:latin typeface="Arial" pitchFamily="34" charset="0"/>
                <a:cs typeface="Arial" pitchFamily="34" charset="0"/>
              </a:rPr>
              <a:t>Multifunkční tiskárna je vstupní a zároveň výstupní periferie počítače.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Toto zařízení můžeme používat i samostatně jako tiskárnu nebo jako skener.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Napájení tiskárny (230V)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 některé inkoustové tiskárny využívají externí napájecí adaptér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Komunikační konektory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 tiskárna je připojena konektorem USB, síťovým (LAN) konektorem nebo bezdrátovým připojení</a:t>
            </a:r>
          </a:p>
        </p:txBody>
      </p:sp>
      <p:grpSp>
        <p:nvGrpSpPr>
          <p:cNvPr id="36" name="Skupina 35"/>
          <p:cNvGrpSpPr/>
          <p:nvPr/>
        </p:nvGrpSpPr>
        <p:grpSpPr>
          <a:xfrm>
            <a:off x="4143372" y="3356992"/>
            <a:ext cx="357190" cy="461665"/>
            <a:chOff x="4143372" y="2610145"/>
            <a:chExt cx="357190" cy="461665"/>
          </a:xfrm>
        </p:grpSpPr>
        <p:sp>
          <p:nvSpPr>
            <p:cNvPr id="37" name="Elipsa 36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4143372" y="2708920"/>
            <a:ext cx="357190" cy="461665"/>
            <a:chOff x="4143372" y="2610145"/>
            <a:chExt cx="357190" cy="461665"/>
          </a:xfrm>
        </p:grpSpPr>
        <p:sp>
          <p:nvSpPr>
            <p:cNvPr id="40" name="Elipsa 39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2" name="TextovéPole 11"/>
          <p:cNvSpPr txBox="1"/>
          <p:nvPr/>
        </p:nvSpPr>
        <p:spPr>
          <a:xfrm>
            <a:off x="4429124" y="4509120"/>
            <a:ext cx="4500594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Multifunkční inkoustová tiskárna je vhodná především do domácností.</a:t>
            </a:r>
            <a:endParaRPr lang="cs-CZ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429124" y="5157192"/>
            <a:ext cx="4500594" cy="738664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Multifunkční laserová tiskárna je vhodná především pro firemní použití s možností sdílení s ostatními pracovníky.</a:t>
            </a:r>
            <a:endParaRPr lang="cs-CZ" sz="14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6" name="Skupina 15"/>
          <p:cNvGrpSpPr/>
          <p:nvPr/>
        </p:nvGrpSpPr>
        <p:grpSpPr>
          <a:xfrm>
            <a:off x="1259632" y="5032340"/>
            <a:ext cx="357190" cy="461665"/>
            <a:chOff x="4143372" y="2610145"/>
            <a:chExt cx="357190" cy="461665"/>
          </a:xfrm>
        </p:grpSpPr>
        <p:sp>
          <p:nvSpPr>
            <p:cNvPr id="18" name="Elipsa 39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395536" y="3861048"/>
            <a:ext cx="357190" cy="461665"/>
            <a:chOff x="4143372" y="2610145"/>
            <a:chExt cx="357190" cy="461665"/>
          </a:xfrm>
        </p:grpSpPr>
        <p:sp>
          <p:nvSpPr>
            <p:cNvPr id="21" name="Elipsa 36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964624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14282" y="1928802"/>
            <a:ext cx="8715436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Multifunkční tiskárna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je nejpoužívanějším typem tiskárny pro firemní použití. Postupně nahradila kancelářské kopírky.</a:t>
            </a: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MULTIFUNKČNÍ TISKÁRNA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31640" y="3071810"/>
            <a:ext cx="3168922" cy="95410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Universal </a:t>
            </a:r>
            <a:r>
              <a:rPr lang="cs-CZ" sz="1400" dirty="0" err="1">
                <a:latin typeface="Arial" pitchFamily="34" charset="0"/>
                <a:cs typeface="Arial" pitchFamily="34" charset="0"/>
              </a:rPr>
              <a:t>S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erial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Bus</a:t>
            </a:r>
          </a:p>
          <a:p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Local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Area Network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Cyan,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Mangenta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Yellow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Key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72000" y="3071810"/>
            <a:ext cx="4357718" cy="95410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Nejběžnější typ připojení periferií počítače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Místní počítačová síť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Barevný model pro tisk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Zařízení, které v tiskárně otáčí stránky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14282" y="3071810"/>
            <a:ext cx="1045350" cy="95410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cs-CZ" sz="1400" b="1" dirty="0" smtClean="0">
                <a:latin typeface="Arial" pitchFamily="34" charset="0"/>
                <a:cs typeface="Arial" pitchFamily="34" charset="0"/>
              </a:rPr>
              <a:t>USB</a:t>
            </a:r>
          </a:p>
          <a:p>
            <a:pPr algn="r"/>
            <a:r>
              <a:rPr lang="cs-CZ" sz="1400" b="1" dirty="0" smtClean="0">
                <a:latin typeface="Arial" pitchFamily="34" charset="0"/>
                <a:cs typeface="Arial" pitchFamily="34" charset="0"/>
              </a:rPr>
              <a:t>LAN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r"/>
            <a:r>
              <a:rPr lang="cs-CZ" sz="1400" b="1" dirty="0" smtClean="0">
                <a:latin typeface="Arial" pitchFamily="34" charset="0"/>
                <a:cs typeface="Arial" pitchFamily="34" charset="0"/>
              </a:rPr>
              <a:t>CMYK 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algn="r"/>
            <a:r>
              <a:rPr lang="cs-CZ" sz="1400" b="1" dirty="0" smtClean="0">
                <a:latin typeface="Arial" pitchFamily="34" charset="0"/>
                <a:cs typeface="Arial" pitchFamily="34" charset="0"/>
              </a:rPr>
              <a:t>DUPLEX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14282" y="4191664"/>
            <a:ext cx="8715436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Významní výrobci inkoustových tiskáren</a:t>
            </a:r>
          </a:p>
          <a:p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Hewlet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Packard, Canon, Epson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14282" y="5013176"/>
            <a:ext cx="8715436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Typy multifunkčních tiskáren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j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sou: Laserová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a inkoustová    </a:t>
            </a:r>
          </a:p>
        </p:txBody>
      </p:sp>
    </p:spTree>
    <p:extLst>
      <p:ext uri="{BB962C8B-B14F-4D97-AF65-F5344CB8AC3E}">
        <p14:creationId xmlns:p14="http://schemas.microsoft.com/office/powerpoint/2010/main" xmlns="" val="6905902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MULTIFUNKČNÍ TISKÁRNA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7158" y="2928934"/>
            <a:ext cx="8429684" cy="193899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1.    Vypiš hlavní části multifunkční tiskárny.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2.    Jaké barvící médium používá multifunkční tiskárna?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3.    Dokáže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multifunkční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tiskárna vytisknout fotografii nebo kresbu?</a:t>
            </a:r>
          </a:p>
          <a:p>
            <a:pPr marL="342900" indent="-342900">
              <a:buAutoNum type="arabicPeriod" startAt="4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 Jaké je nejběžnější připojení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multifunkční tiskárny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k počítači?</a:t>
            </a:r>
          </a:p>
          <a:p>
            <a:pPr marL="342900" indent="-342900">
              <a:buAutoNum type="arabicPeriod" startAt="4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 Jaké jsou výhody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multifunkční tiskárny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pPr marL="342900" indent="-342900"/>
            <a:r>
              <a:rPr lang="cs-CZ" sz="2000" dirty="0" smtClean="0">
                <a:latin typeface="Arial" pitchFamily="34" charset="0"/>
                <a:cs typeface="Arial" pitchFamily="34" charset="0"/>
              </a:rPr>
              <a:t>6.    Jaké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jsou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nevýhody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multifunkční tiskárny?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57158" y="1785926"/>
            <a:ext cx="1697901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Závěrečný test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1" name="Picture 7" descr="C:\Users\Palmexman\AppData\Local\Microsoft\Windows\Temporary Internet Files\Content.IE5\MP72EBGR\MC90044172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1643050"/>
            <a:ext cx="1857388" cy="1857388"/>
          </a:xfrm>
          <a:prstGeom prst="rect">
            <a:avLst/>
          </a:prstGeom>
          <a:noFill/>
        </p:spPr>
      </p:pic>
      <p:sp>
        <p:nvSpPr>
          <p:cNvPr id="1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357290" y="600076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Radek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Mareška</a:t>
            </a:r>
            <a:r>
              <a:rPr lang="cs-CZ" smtClean="0">
                <a:latin typeface="Arial" pitchFamily="34" charset="0"/>
                <a:cs typeface="Arial" pitchFamily="34" charset="0"/>
              </a:rPr>
              <a:t>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0595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1391</TotalTime>
  <Words>432</Words>
  <Application>Microsoft Office PowerPoint</Application>
  <PresentationFormat>Předvádění na obrazovce (4:3)</PresentationFormat>
  <Paragraphs>76</Paragraphs>
  <Slides>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Vlnění</vt:lpstr>
      <vt:lpstr>Snímek 1</vt:lpstr>
      <vt:lpstr>MULTIFUNKČNÍ TISKÁRNA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Kejkrt</dc:creator>
  <cp:lastModifiedBy>Dum</cp:lastModifiedBy>
  <cp:revision>204</cp:revision>
  <dcterms:created xsi:type="dcterms:W3CDTF">2013-01-16T20:09:48Z</dcterms:created>
  <dcterms:modified xsi:type="dcterms:W3CDTF">2015-07-17T06:49:44Z</dcterms:modified>
</cp:coreProperties>
</file>