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00" r:id="rId1"/>
  </p:sldMasterIdLst>
  <p:notesMasterIdLst>
    <p:notesMasterId r:id="rId7"/>
  </p:notesMasterIdLst>
  <p:sldIdLst>
    <p:sldId id="276" r:id="rId2"/>
    <p:sldId id="256" r:id="rId3"/>
    <p:sldId id="257" r:id="rId4"/>
    <p:sldId id="266" r:id="rId5"/>
    <p:sldId id="275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03" autoAdjust="0"/>
    <p:restoredTop sz="94631" autoAdjust="0"/>
  </p:normalViewPr>
  <p:slideViewPr>
    <p:cSldViewPr>
      <p:cViewPr varScale="1">
        <p:scale>
          <a:sx n="96" d="100"/>
          <a:sy n="96" d="100"/>
        </p:scale>
        <p:origin x="-324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70" d="100"/>
          <a:sy n="70" d="100"/>
        </p:scale>
        <p:origin x="-3246" y="-90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EAC04FF-F2AD-4D03-B083-525C695CD0FE}" type="datetimeFigureOut">
              <a:rPr lang="cs-CZ" smtClean="0"/>
              <a:pPr/>
              <a:t>17.7.2015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59EDA8B-DF92-454E-951C-CBC509FC4BB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0747547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59EDA8B-DF92-454E-951C-CBC509FC4BB3}" type="slidenum">
              <a:rPr lang="cs-CZ" smtClean="0"/>
              <a:pPr/>
              <a:t>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264311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49227ED4-B38A-47D9-A7A2-2CA5706A54A5}" type="slidenum">
              <a:rPr lang="sk-SK"/>
              <a:pPr/>
              <a:t>5</a:t>
            </a:fld>
            <a:endParaRPr lang="sk-SK"/>
          </a:p>
        </p:txBody>
      </p:sp>
      <p:sp>
        <p:nvSpPr>
          <p:cNvPr id="2826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50938" y="692150"/>
            <a:ext cx="4556125" cy="3416300"/>
          </a:xfrm>
          <a:ln cap="flat"/>
        </p:spPr>
      </p:sp>
      <p:sp>
        <p:nvSpPr>
          <p:cNvPr id="28262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343134"/>
            <a:ext cx="5029200" cy="4115028"/>
          </a:xfrm>
          <a:ln/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F16B86-A335-4EE1-B3D4-E8B3B7A3E8E1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485F6A-ABA3-42A7-ADDE-4B15A1B022AE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  <p:transition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F21BE3-76AA-490E-BD07-1860B29E1202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5AB5AB-66F4-4942-825D-0E4F786F30E3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ransition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CE86D2-7E3C-4742-A6D9-1C3EB0B0481D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C99FDB-668D-42B0-A81C-2B7813F61846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06BB2E-28D2-4AF5-B87E-89C2CC66AAC7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39A915-7E57-4723-8FEF-337C90021233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C9015A-28E9-4EC2-B69B-9F122839CCBF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  <p:transition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1C022B-96D2-47DC-B609-F553001CA3DF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D0E71A-3D8A-48A5-8747-860C47D8EF8B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9A6A416D-4E2C-46CB-917A-F821D03A4C80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C95C1553-5D48-48E8-9337-CA2D7FBD6D0D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01" r:id="rId1"/>
    <p:sldLayoutId id="2147483902" r:id="rId2"/>
    <p:sldLayoutId id="2147483903" r:id="rId3"/>
    <p:sldLayoutId id="2147483904" r:id="rId4"/>
    <p:sldLayoutId id="2147483905" r:id="rId5"/>
    <p:sldLayoutId id="2147483906" r:id="rId6"/>
    <p:sldLayoutId id="2147483907" r:id="rId7"/>
    <p:sldLayoutId id="2147483908" r:id="rId8"/>
    <p:sldLayoutId id="2147483909" r:id="rId9"/>
    <p:sldLayoutId id="2147483910" r:id="rId10"/>
    <p:sldLayoutId id="2147483911" r:id="rId11"/>
  </p:sldLayoutIdLst>
  <p:transition/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8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10011" b="9899"/>
          <a:stretch>
            <a:fillRect/>
          </a:stretch>
        </p:blipFill>
        <p:spPr bwMode="auto">
          <a:xfrm>
            <a:off x="1571604" y="1571612"/>
            <a:ext cx="5773737" cy="11430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216110" y="6021288"/>
            <a:ext cx="4737100" cy="7064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Obdélník 2"/>
          <p:cNvSpPr/>
          <p:nvPr/>
        </p:nvSpPr>
        <p:spPr>
          <a:xfrm>
            <a:off x="2071670" y="3071810"/>
            <a:ext cx="5143536" cy="249299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>
                <a:latin typeface="Calibri" pitchFamily="34" charset="0"/>
                <a:cs typeface="Calibri" pitchFamily="34" charset="0"/>
              </a:rPr>
              <a:t>Číslo projektu: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CZ.1.07/1.4.00/21.3811</a:t>
            </a:r>
            <a:endParaRPr lang="cs-CZ" sz="1200" b="1" dirty="0">
              <a:latin typeface="Calibri" pitchFamily="34" charset="0"/>
              <a:cs typeface="Calibri" pitchFamily="34" charset="0"/>
            </a:endParaRPr>
          </a:p>
          <a:p>
            <a:r>
              <a:rPr lang="cs-CZ" sz="1200" dirty="0">
                <a:latin typeface="Calibri" pitchFamily="34" charset="0"/>
                <a:cs typeface="Calibri" pitchFamily="34" charset="0"/>
              </a:rPr>
              <a:t>Název DUM: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Projektor</a:t>
            </a:r>
            <a:endParaRPr lang="cs-CZ" sz="1200" dirty="0">
              <a:latin typeface="Calibri" pitchFamily="34" charset="0"/>
              <a:cs typeface="Calibri" pitchFamily="34" charset="0"/>
            </a:endParaRPr>
          </a:p>
          <a:p>
            <a:r>
              <a:rPr lang="cs-CZ" sz="1200" dirty="0">
                <a:latin typeface="Calibri" pitchFamily="34" charset="0"/>
                <a:cs typeface="Calibri" pitchFamily="34" charset="0"/>
              </a:rPr>
              <a:t>Číslo DUM: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III/2/VT/2/1/12</a:t>
            </a:r>
            <a:endParaRPr lang="cs-CZ" sz="1200" b="1" dirty="0">
              <a:latin typeface="Calibri" pitchFamily="34" charset="0"/>
              <a:cs typeface="Calibri" pitchFamily="34" charset="0"/>
            </a:endParaRPr>
          </a:p>
          <a:p>
            <a:r>
              <a:rPr lang="cs-CZ" sz="1200" dirty="0" smtClean="0">
                <a:latin typeface="Calibri" pitchFamily="34" charset="0"/>
                <a:cs typeface="Calibri" pitchFamily="34" charset="0"/>
              </a:rPr>
              <a:t>Vzdělávací </a:t>
            </a:r>
            <a:r>
              <a:rPr lang="cs-CZ" sz="1200" dirty="0">
                <a:latin typeface="Calibri" pitchFamily="34" charset="0"/>
                <a:cs typeface="Calibri" pitchFamily="34" charset="0"/>
              </a:rPr>
              <a:t>předmět: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Výpočetní technika</a:t>
            </a:r>
            <a:endParaRPr lang="cs-CZ" sz="1200" b="1" dirty="0">
              <a:latin typeface="Calibri" pitchFamily="34" charset="0"/>
              <a:cs typeface="Calibri" pitchFamily="34" charset="0"/>
            </a:endParaRPr>
          </a:p>
          <a:p>
            <a:r>
              <a:rPr lang="cs-CZ" sz="1200" dirty="0">
                <a:latin typeface="Calibri" pitchFamily="34" charset="0"/>
                <a:cs typeface="Calibri" pitchFamily="34" charset="0"/>
              </a:rPr>
              <a:t>Tematická oblast: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Hardware počítače</a:t>
            </a:r>
            <a:endParaRPr lang="cs-CZ" sz="1200" b="1" dirty="0">
              <a:latin typeface="Calibri" pitchFamily="34" charset="0"/>
              <a:cs typeface="Calibri" pitchFamily="34" charset="0"/>
            </a:endParaRPr>
          </a:p>
          <a:p>
            <a:r>
              <a:rPr lang="cs-CZ" sz="1200" dirty="0">
                <a:latin typeface="Calibri" pitchFamily="34" charset="0"/>
                <a:cs typeface="Calibri" pitchFamily="34" charset="0"/>
              </a:rPr>
              <a:t>Autor: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Radek </a:t>
            </a:r>
            <a:r>
              <a:rPr lang="cs-CZ" sz="1200" b="1" dirty="0" err="1" smtClean="0">
                <a:latin typeface="Calibri" pitchFamily="34" charset="0"/>
                <a:cs typeface="Calibri" pitchFamily="34" charset="0"/>
              </a:rPr>
              <a:t>Mareška</a:t>
            </a:r>
            <a:endParaRPr lang="cs-CZ" sz="1200" b="1" dirty="0">
              <a:latin typeface="Calibri" pitchFamily="34" charset="0"/>
              <a:cs typeface="Calibri" pitchFamily="34" charset="0"/>
            </a:endParaRPr>
          </a:p>
          <a:p>
            <a:r>
              <a:rPr lang="cs-CZ" sz="1200" dirty="0" smtClean="0">
                <a:latin typeface="Calibri" pitchFamily="34" charset="0"/>
                <a:cs typeface="Calibri" pitchFamily="34" charset="0"/>
              </a:rPr>
              <a:t>Anotace: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Žák </a:t>
            </a:r>
            <a:r>
              <a:rPr lang="cs-CZ" sz="1200" b="1" dirty="0">
                <a:latin typeface="Calibri" pitchFamily="34" charset="0"/>
                <a:cs typeface="Calibri" pitchFamily="34" charset="0"/>
              </a:rPr>
              <a:t>se seznámí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s projektorem</a:t>
            </a:r>
            <a:endParaRPr lang="cs-CZ" sz="1200" b="1" dirty="0">
              <a:latin typeface="Calibri" pitchFamily="34" charset="0"/>
              <a:cs typeface="Calibri" pitchFamily="34" charset="0"/>
            </a:endParaRPr>
          </a:p>
          <a:p>
            <a:r>
              <a:rPr lang="cs-CZ" sz="1200" dirty="0">
                <a:latin typeface="Calibri" pitchFamily="34" charset="0"/>
                <a:cs typeface="Calibri" pitchFamily="34" charset="0"/>
              </a:rPr>
              <a:t>Klíčová slova</a:t>
            </a:r>
            <a:r>
              <a:rPr lang="cs-CZ" sz="1200" dirty="0" smtClean="0">
                <a:latin typeface="Calibri" pitchFamily="34" charset="0"/>
                <a:cs typeface="Calibri" pitchFamily="34" charset="0"/>
              </a:rPr>
              <a:t>: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Pixel, projektor, lumen, HDMI, DVI, VGA</a:t>
            </a:r>
            <a:endParaRPr lang="cs-CZ" sz="1200" b="1" dirty="0">
              <a:latin typeface="Calibri" pitchFamily="34" charset="0"/>
              <a:cs typeface="Calibri" pitchFamily="34" charset="0"/>
            </a:endParaRPr>
          </a:p>
          <a:p>
            <a:r>
              <a:rPr lang="cs-CZ" sz="1200" dirty="0">
                <a:latin typeface="Calibri" pitchFamily="34" charset="0"/>
                <a:cs typeface="Calibri" pitchFamily="34" charset="0"/>
              </a:rPr>
              <a:t>Metodické pokyny: </a:t>
            </a:r>
            <a:r>
              <a:rPr lang="cs-CZ" sz="1200" b="1" dirty="0">
                <a:latin typeface="Calibri" pitchFamily="34" charset="0"/>
                <a:cs typeface="Calibri" pitchFamily="34" charset="0"/>
              </a:rPr>
              <a:t>PC, DTP, metodické pokyny jsou součástí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materiálu.</a:t>
            </a:r>
            <a:endParaRPr lang="cs-CZ" sz="1200" b="1" dirty="0">
              <a:latin typeface="Calibri" pitchFamily="34" charset="0"/>
              <a:cs typeface="Calibri" pitchFamily="34" charset="0"/>
            </a:endParaRPr>
          </a:p>
          <a:p>
            <a:r>
              <a:rPr lang="cs-CZ" sz="1200" dirty="0">
                <a:latin typeface="Calibri" pitchFamily="34" charset="0"/>
                <a:cs typeface="Calibri" pitchFamily="34" charset="0"/>
              </a:rPr>
              <a:t>Druh učebního materiálu: </a:t>
            </a:r>
            <a:r>
              <a:rPr lang="cs-CZ" sz="1200" b="1" dirty="0">
                <a:latin typeface="Calibri" pitchFamily="34" charset="0"/>
                <a:cs typeface="Calibri" pitchFamily="34" charset="0"/>
              </a:rPr>
              <a:t>Prezentace doplněná fotografiemi a úkoly.</a:t>
            </a:r>
          </a:p>
          <a:p>
            <a:r>
              <a:rPr lang="cs-CZ" sz="1200" dirty="0">
                <a:latin typeface="Calibri" pitchFamily="34" charset="0"/>
                <a:cs typeface="Calibri" pitchFamily="34" charset="0"/>
              </a:rPr>
              <a:t>Druh interaktivity: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Kombinovaná</a:t>
            </a:r>
            <a:endParaRPr lang="cs-CZ" sz="1200" b="1" dirty="0">
              <a:latin typeface="Calibri" pitchFamily="34" charset="0"/>
              <a:cs typeface="Calibri" pitchFamily="34" charset="0"/>
            </a:endParaRPr>
          </a:p>
          <a:p>
            <a:r>
              <a:rPr lang="cs-CZ" sz="1200" dirty="0">
                <a:latin typeface="Calibri" pitchFamily="34" charset="0"/>
                <a:cs typeface="Calibri" pitchFamily="34" charset="0"/>
              </a:rPr>
              <a:t>Cílová skupina: </a:t>
            </a:r>
            <a:r>
              <a:rPr lang="cs-CZ" sz="1200" b="1" dirty="0">
                <a:latin typeface="Calibri" pitchFamily="34" charset="0"/>
                <a:cs typeface="Calibri" pitchFamily="34" charset="0"/>
              </a:rPr>
              <a:t>Žák 4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. – 7. ročníku</a:t>
            </a:r>
            <a:endParaRPr lang="cs-CZ" sz="1200" b="1" dirty="0">
              <a:latin typeface="Calibri" pitchFamily="34" charset="0"/>
              <a:cs typeface="Calibri" pitchFamily="34" charset="0"/>
            </a:endParaRPr>
          </a:p>
          <a:p>
            <a:r>
              <a:rPr lang="cs-CZ" sz="1200" dirty="0">
                <a:latin typeface="Calibri" pitchFamily="34" charset="0"/>
                <a:cs typeface="Calibri" pitchFamily="34" charset="0"/>
              </a:rPr>
              <a:t>Datum vzniku DUM: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14.4.2013</a:t>
            </a:r>
            <a:endParaRPr lang="cs-CZ" sz="1200" b="1" dirty="0">
              <a:latin typeface="Calibri" pitchFamily="34" charset="0"/>
              <a:cs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494863945"/>
      </p:ext>
    </p:extLst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0404" y="1789750"/>
            <a:ext cx="4313604" cy="2353996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ctrTitle" idx="4294967295"/>
          </p:nvPr>
        </p:nvSpPr>
        <p:spPr>
          <a:xfrm>
            <a:off x="285720" y="285728"/>
            <a:ext cx="5357850" cy="428628"/>
          </a:xfrm>
        </p:spPr>
        <p:txBody>
          <a:bodyPr>
            <a:noAutofit/>
          </a:bodyPr>
          <a:lstStyle/>
          <a:p>
            <a:pPr algn="l"/>
            <a:r>
              <a:rPr lang="cs-CZ" sz="2800" dirty="0" smtClean="0">
                <a:ln w="18415" cmpd="sng">
                  <a:solidFill>
                    <a:srgbClr val="FFFFFF"/>
                  </a:solidFill>
                  <a:prstDash val="solid"/>
                </a:ln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PROJEKTOR</a:t>
            </a:r>
            <a:endParaRPr lang="cs-CZ" sz="2800" dirty="0">
              <a:ln w="18415" cmpd="sng">
                <a:solidFill>
                  <a:srgbClr val="FFFFFF"/>
                </a:solidFill>
                <a:prstDash val="solid"/>
              </a:ln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429124" y="1785926"/>
            <a:ext cx="4500594" cy="3323987"/>
          </a:xfrm>
          <a:prstGeom prst="rect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1400" b="1" dirty="0">
                <a:latin typeface="Arial" pitchFamily="34" charset="0"/>
                <a:cs typeface="Arial" pitchFamily="34" charset="0"/>
              </a:rPr>
              <a:t>Projektor slouží k zobrazování dat z výstupu multimediálních zařízení. </a:t>
            </a:r>
          </a:p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Další zobrazovací zařízení počítače jsou: </a:t>
            </a:r>
          </a:p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Analogové monitory, LCD a LED monitory.</a:t>
            </a:r>
          </a:p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Přední část </a:t>
            </a:r>
            <a:r>
              <a:rPr lang="cs-CZ" sz="1400" dirty="0">
                <a:latin typeface="Arial" pitchFamily="34" charset="0"/>
                <a:cs typeface="Arial" pitchFamily="34" charset="0"/>
              </a:rPr>
              <a:t>m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onitoru:</a:t>
            </a:r>
          </a:p>
          <a:p>
            <a:r>
              <a:rPr lang="cs-CZ" sz="1400" b="1" dirty="0" smtClean="0">
                <a:latin typeface="Arial" pitchFamily="34" charset="0"/>
                <a:cs typeface="Arial" pitchFamily="34" charset="0"/>
              </a:rPr>
              <a:t>Ovládací panel projektoru</a:t>
            </a:r>
          </a:p>
          <a:p>
            <a:pPr>
              <a:buFontTx/>
              <a:buChar char="-"/>
            </a:pPr>
            <a:r>
              <a:rPr lang="cs-CZ" sz="1400" dirty="0" smtClean="0">
                <a:latin typeface="Arial" pitchFamily="34" charset="0"/>
                <a:cs typeface="Arial" pitchFamily="34" charset="0"/>
              </a:rPr>
              <a:t> obsahuje běžná uživatelská nastavení, ovládání jasu, kontrastu, lichoběžníkového zkreslení atd.</a:t>
            </a:r>
          </a:p>
          <a:p>
            <a:r>
              <a:rPr lang="cs-CZ" sz="1400" b="1" dirty="0" smtClean="0">
                <a:latin typeface="Arial" pitchFamily="34" charset="0"/>
                <a:cs typeface="Arial" pitchFamily="34" charset="0"/>
              </a:rPr>
              <a:t>Chladící část projektoru</a:t>
            </a:r>
          </a:p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- </a:t>
            </a:r>
            <a:r>
              <a:rPr lang="cs-CZ" sz="1400" dirty="0">
                <a:latin typeface="Arial" pitchFamily="34" charset="0"/>
                <a:cs typeface="Arial" pitchFamily="34" charset="0"/>
              </a:rPr>
              <a:t>p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rovoz lampy způsobuje nechtěné zvyšování teploty uvnitř přístroje, proto je projektor chlazen proudem nasávaného vzduchu. </a:t>
            </a:r>
          </a:p>
          <a:p>
            <a:r>
              <a:rPr lang="cs-CZ" sz="1400" b="1" dirty="0" smtClean="0">
                <a:latin typeface="Arial" pitchFamily="34" charset="0"/>
                <a:cs typeface="Arial" pitchFamily="34" charset="0"/>
              </a:rPr>
              <a:t>Optická část projektoru</a:t>
            </a:r>
          </a:p>
          <a:p>
            <a:pPr>
              <a:buFontTx/>
              <a:buChar char="-"/>
            </a:pPr>
            <a:r>
              <a:rPr lang="cs-CZ" sz="1400" dirty="0" smtClean="0">
                <a:latin typeface="Arial" pitchFamily="34" charset="0"/>
                <a:cs typeface="Arial" pitchFamily="34" charset="0"/>
              </a:rPr>
              <a:t> projekční čočka zařízení ovládá zvětšení (ZOOM) a ostrost promítaného obrazu. </a:t>
            </a:r>
          </a:p>
        </p:txBody>
      </p:sp>
      <p:sp>
        <p:nvSpPr>
          <p:cNvPr id="12" name="Elipsa 11"/>
          <p:cNvSpPr/>
          <p:nvPr/>
        </p:nvSpPr>
        <p:spPr>
          <a:xfrm>
            <a:off x="4143372" y="3429000"/>
            <a:ext cx="357190" cy="357190"/>
          </a:xfrm>
          <a:prstGeom prst="ellipse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Elipsa 12"/>
          <p:cNvSpPr/>
          <p:nvPr/>
        </p:nvSpPr>
        <p:spPr>
          <a:xfrm>
            <a:off x="4143372" y="4511970"/>
            <a:ext cx="357190" cy="357190"/>
          </a:xfrm>
          <a:prstGeom prst="ellipse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24" name="Skupina 23"/>
          <p:cNvGrpSpPr/>
          <p:nvPr/>
        </p:nvGrpSpPr>
        <p:grpSpPr>
          <a:xfrm>
            <a:off x="4143372" y="2610145"/>
            <a:ext cx="357190" cy="461665"/>
            <a:chOff x="4143372" y="2610145"/>
            <a:chExt cx="357190" cy="461665"/>
          </a:xfrm>
        </p:grpSpPr>
        <p:sp>
          <p:nvSpPr>
            <p:cNvPr id="9" name="Elipsa 8"/>
            <p:cNvSpPr/>
            <p:nvPr/>
          </p:nvSpPr>
          <p:spPr>
            <a:xfrm>
              <a:off x="4143372" y="2643182"/>
              <a:ext cx="357190" cy="357190"/>
            </a:xfrm>
            <a:prstGeom prst="ellipse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5" name="TextovéPole 14"/>
            <p:cNvSpPr txBox="1"/>
            <p:nvPr/>
          </p:nvSpPr>
          <p:spPr>
            <a:xfrm>
              <a:off x="4143372" y="2610145"/>
              <a:ext cx="21431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chemeClr val="accent1">
                      <a:lumMod val="75000"/>
                    </a:schemeClr>
                  </a:solidFill>
                  <a:latin typeface="Arial" pitchFamily="34" charset="0"/>
                  <a:cs typeface="Arial" pitchFamily="34" charset="0"/>
                </a:rPr>
                <a:t>1</a:t>
              </a:r>
              <a:endParaRPr lang="cs-CZ" sz="2400" b="1" dirty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sp>
        <p:nvSpPr>
          <p:cNvPr id="17" name="TextovéPole 16"/>
          <p:cNvSpPr txBox="1"/>
          <p:nvPr/>
        </p:nvSpPr>
        <p:spPr>
          <a:xfrm>
            <a:off x="4143372" y="3399383"/>
            <a:ext cx="21431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2</a:t>
            </a:r>
            <a:endParaRPr lang="cs-CZ" sz="2400" b="1" dirty="0">
              <a:solidFill>
                <a:schemeClr val="accent1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4143372" y="4479503"/>
            <a:ext cx="21431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3</a:t>
            </a:r>
            <a:endParaRPr lang="cs-CZ" sz="2400" b="1" dirty="0">
              <a:solidFill>
                <a:schemeClr val="accent1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214282" y="6000768"/>
            <a:ext cx="8715436" cy="307777"/>
          </a:xfrm>
          <a:prstGeom prst="rect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Poznámka: Životnost lampy projektorů je omezená, zpravidla 1000 až 4000 hodin provozu. </a:t>
            </a:r>
          </a:p>
        </p:txBody>
      </p:sp>
      <p:grpSp>
        <p:nvGrpSpPr>
          <p:cNvPr id="20" name="Skupina 19"/>
          <p:cNvGrpSpPr/>
          <p:nvPr/>
        </p:nvGrpSpPr>
        <p:grpSpPr>
          <a:xfrm>
            <a:off x="2074330" y="1988840"/>
            <a:ext cx="357190" cy="461665"/>
            <a:chOff x="4143372" y="2610145"/>
            <a:chExt cx="357190" cy="461665"/>
          </a:xfrm>
        </p:grpSpPr>
        <p:sp>
          <p:nvSpPr>
            <p:cNvPr id="22" name="Elipsa 21"/>
            <p:cNvSpPr/>
            <p:nvPr/>
          </p:nvSpPr>
          <p:spPr>
            <a:xfrm>
              <a:off x="4143372" y="2643182"/>
              <a:ext cx="357190" cy="357190"/>
            </a:xfrm>
            <a:prstGeom prst="ellipse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3" name="TextovéPole 22"/>
            <p:cNvSpPr txBox="1"/>
            <p:nvPr/>
          </p:nvSpPr>
          <p:spPr>
            <a:xfrm>
              <a:off x="4143372" y="2610145"/>
              <a:ext cx="21431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chemeClr val="accent1">
                      <a:lumMod val="75000"/>
                    </a:schemeClr>
                  </a:solidFill>
                  <a:latin typeface="Arial" pitchFamily="34" charset="0"/>
                  <a:cs typeface="Arial" pitchFamily="34" charset="0"/>
                </a:rPr>
                <a:t>1</a:t>
              </a:r>
              <a:endParaRPr lang="cs-CZ" sz="2400" b="1" dirty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sp>
        <p:nvSpPr>
          <p:cNvPr id="25" name="Elipsa 24"/>
          <p:cNvSpPr/>
          <p:nvPr/>
        </p:nvSpPr>
        <p:spPr>
          <a:xfrm>
            <a:off x="241950" y="3158570"/>
            <a:ext cx="357190" cy="357190"/>
          </a:xfrm>
          <a:prstGeom prst="ellipse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TextovéPole 25"/>
          <p:cNvSpPr txBox="1"/>
          <p:nvPr/>
        </p:nvSpPr>
        <p:spPr>
          <a:xfrm>
            <a:off x="251520" y="3106332"/>
            <a:ext cx="21431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2</a:t>
            </a:r>
            <a:endParaRPr lang="cs-CZ" sz="2400" b="1" dirty="0">
              <a:solidFill>
                <a:schemeClr val="accent1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7" name="Elipsa 26"/>
          <p:cNvSpPr/>
          <p:nvPr/>
        </p:nvSpPr>
        <p:spPr>
          <a:xfrm>
            <a:off x="2126578" y="3176531"/>
            <a:ext cx="357190" cy="357190"/>
          </a:xfrm>
          <a:prstGeom prst="ellipse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TextovéPole 27"/>
          <p:cNvSpPr txBox="1"/>
          <p:nvPr/>
        </p:nvSpPr>
        <p:spPr>
          <a:xfrm>
            <a:off x="2125438" y="3140968"/>
            <a:ext cx="21431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3</a:t>
            </a:r>
            <a:endParaRPr lang="cs-CZ" sz="2400" b="1" dirty="0">
              <a:solidFill>
                <a:schemeClr val="accent1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1026" name="Picture 2" descr="D:\Prace\DUM -ODU\openclipart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51521" y="3895070"/>
            <a:ext cx="810684" cy="2486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12854181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63306" y="2409467"/>
            <a:ext cx="4067423" cy="1415124"/>
          </a:xfrm>
          <a:prstGeom prst="rect">
            <a:avLst/>
          </a:prstGeom>
        </p:spPr>
      </p:pic>
      <p:sp>
        <p:nvSpPr>
          <p:cNvPr id="16" name="TextovéPole 15"/>
          <p:cNvSpPr txBox="1"/>
          <p:nvPr/>
        </p:nvSpPr>
        <p:spPr>
          <a:xfrm>
            <a:off x="4429124" y="2033839"/>
            <a:ext cx="4500594" cy="3108543"/>
          </a:xfrm>
          <a:prstGeom prst="rect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1400" b="1" dirty="0" smtClean="0">
                <a:latin typeface="Arial" pitchFamily="34" charset="0"/>
                <a:cs typeface="Arial" pitchFamily="34" charset="0"/>
              </a:rPr>
              <a:t>Projektor </a:t>
            </a:r>
            <a:r>
              <a:rPr lang="cs-CZ" sz="1400" b="1" dirty="0">
                <a:latin typeface="Arial" pitchFamily="34" charset="0"/>
                <a:cs typeface="Arial" pitchFamily="34" charset="0"/>
              </a:rPr>
              <a:t>slouží k zobrazování dat z výstupu </a:t>
            </a:r>
            <a:r>
              <a:rPr lang="cs-CZ" sz="1400" b="1" dirty="0" smtClean="0">
                <a:latin typeface="Arial" pitchFamily="34" charset="0"/>
                <a:cs typeface="Arial" pitchFamily="34" charset="0"/>
              </a:rPr>
              <a:t>multimediálních zařízení. </a:t>
            </a:r>
            <a:endParaRPr lang="cs-CZ" sz="1400" b="1" dirty="0">
              <a:latin typeface="Arial" pitchFamily="34" charset="0"/>
              <a:cs typeface="Arial" pitchFamily="34" charset="0"/>
            </a:endParaRPr>
          </a:p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Výhodou projektorů je zobrazení multimediálního obsahu většímu publiku. Nevýhodou je nutnost alespoň částečného zatemnění v místnosti.</a:t>
            </a:r>
          </a:p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Zadní část monitoru:</a:t>
            </a:r>
          </a:p>
          <a:p>
            <a:r>
              <a:rPr lang="cs-CZ" sz="1400" b="1" dirty="0" smtClean="0">
                <a:latin typeface="Arial" pitchFamily="34" charset="0"/>
                <a:cs typeface="Arial" pitchFamily="34" charset="0"/>
              </a:rPr>
              <a:t>Vstupy a výstupy</a:t>
            </a:r>
          </a:p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- RGB, VGA, DVI a HDMI vstup</a:t>
            </a:r>
          </a:p>
          <a:p>
            <a:pPr>
              <a:buFontTx/>
              <a:buChar char="-"/>
            </a:pPr>
            <a:r>
              <a:rPr lang="cs-CZ" sz="1400" dirty="0" smtClean="0">
                <a:latin typeface="Arial" pitchFamily="34" charset="0"/>
                <a:cs typeface="Arial" pitchFamily="34" charset="0"/>
              </a:rPr>
              <a:t> výstupy na další reproduktory a další zobrazovací zařízení</a:t>
            </a:r>
          </a:p>
          <a:p>
            <a:r>
              <a:rPr lang="cs-CZ" sz="1400" b="1" dirty="0" smtClean="0">
                <a:latin typeface="Arial" pitchFamily="34" charset="0"/>
                <a:cs typeface="Arial" pitchFamily="34" charset="0"/>
              </a:rPr>
              <a:t>Napájení projektoru (230V)</a:t>
            </a:r>
          </a:p>
          <a:p>
            <a:endParaRPr lang="cs-CZ" sz="14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1400" b="1" dirty="0" smtClean="0">
                <a:latin typeface="Arial" pitchFamily="34" charset="0"/>
                <a:cs typeface="Arial" pitchFamily="34" charset="0"/>
              </a:rPr>
              <a:t>Výstup chladícího systému</a:t>
            </a:r>
            <a:endParaRPr lang="cs-CZ" sz="1400" b="1" dirty="0">
              <a:latin typeface="Arial" pitchFamily="34" charset="0"/>
              <a:cs typeface="Arial" pitchFamily="34" charset="0"/>
            </a:endParaRPr>
          </a:p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- větráček projektoru odvádí vzduch ohřátý lampou   </a:t>
            </a:r>
          </a:p>
        </p:txBody>
      </p:sp>
      <p:sp>
        <p:nvSpPr>
          <p:cNvPr id="17" name="TextovéPole 16"/>
          <p:cNvSpPr txBox="1"/>
          <p:nvPr/>
        </p:nvSpPr>
        <p:spPr>
          <a:xfrm>
            <a:off x="214282" y="6000768"/>
            <a:ext cx="8715436" cy="523220"/>
          </a:xfrm>
          <a:prstGeom prst="rect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Poznámka: Jedním z nejdůležitějších faktorů pro výběr projektoru je jeho „svítivost“ udávaná v lumenech (</a:t>
            </a:r>
            <a:r>
              <a:rPr lang="cs-CZ" sz="1400" dirty="0" err="1" smtClean="0">
                <a:latin typeface="Arial" pitchFamily="34" charset="0"/>
                <a:cs typeface="Arial" pitchFamily="34" charset="0"/>
              </a:rPr>
              <a:t>lm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).</a:t>
            </a:r>
          </a:p>
        </p:txBody>
      </p:sp>
      <p:grpSp>
        <p:nvGrpSpPr>
          <p:cNvPr id="18" name="Skupina 17"/>
          <p:cNvGrpSpPr/>
          <p:nvPr/>
        </p:nvGrpSpPr>
        <p:grpSpPr>
          <a:xfrm>
            <a:off x="4143372" y="3183359"/>
            <a:ext cx="357190" cy="461665"/>
            <a:chOff x="4143372" y="2610145"/>
            <a:chExt cx="357190" cy="461665"/>
          </a:xfrm>
        </p:grpSpPr>
        <p:sp>
          <p:nvSpPr>
            <p:cNvPr id="19" name="Elipsa 18"/>
            <p:cNvSpPr/>
            <p:nvPr/>
          </p:nvSpPr>
          <p:spPr>
            <a:xfrm>
              <a:off x="4143372" y="2643182"/>
              <a:ext cx="357190" cy="357190"/>
            </a:xfrm>
            <a:prstGeom prst="ellipse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0" name="TextovéPole 19"/>
            <p:cNvSpPr txBox="1"/>
            <p:nvPr/>
          </p:nvSpPr>
          <p:spPr>
            <a:xfrm>
              <a:off x="4143372" y="2610145"/>
              <a:ext cx="21431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chemeClr val="accent1">
                      <a:lumMod val="75000"/>
                    </a:schemeClr>
                  </a:solidFill>
                  <a:latin typeface="Arial" pitchFamily="34" charset="0"/>
                  <a:cs typeface="Arial" pitchFamily="34" charset="0"/>
                </a:rPr>
                <a:t>1</a:t>
              </a:r>
              <a:endParaRPr lang="cs-CZ" sz="2400" b="1" dirty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21" name="Skupina 20"/>
          <p:cNvGrpSpPr/>
          <p:nvPr/>
        </p:nvGrpSpPr>
        <p:grpSpPr>
          <a:xfrm>
            <a:off x="4143372" y="4047455"/>
            <a:ext cx="357190" cy="461665"/>
            <a:chOff x="4143372" y="2610145"/>
            <a:chExt cx="357190" cy="461665"/>
          </a:xfrm>
        </p:grpSpPr>
        <p:sp>
          <p:nvSpPr>
            <p:cNvPr id="22" name="Elipsa 21"/>
            <p:cNvSpPr/>
            <p:nvPr/>
          </p:nvSpPr>
          <p:spPr>
            <a:xfrm>
              <a:off x="4143372" y="2643182"/>
              <a:ext cx="357190" cy="357190"/>
            </a:xfrm>
            <a:prstGeom prst="ellipse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3" name="TextovéPole 22"/>
            <p:cNvSpPr txBox="1"/>
            <p:nvPr/>
          </p:nvSpPr>
          <p:spPr>
            <a:xfrm>
              <a:off x="4143372" y="2610145"/>
              <a:ext cx="21431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chemeClr val="accent1">
                      <a:lumMod val="75000"/>
                    </a:schemeClr>
                  </a:solidFill>
                  <a:latin typeface="Arial" pitchFamily="34" charset="0"/>
                  <a:cs typeface="Arial" pitchFamily="34" charset="0"/>
                </a:rPr>
                <a:t>2</a:t>
              </a:r>
              <a:endParaRPr lang="cs-CZ" sz="2400" b="1" dirty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24" name="Skupina 23"/>
          <p:cNvGrpSpPr/>
          <p:nvPr/>
        </p:nvGrpSpPr>
        <p:grpSpPr>
          <a:xfrm>
            <a:off x="4143372" y="4509120"/>
            <a:ext cx="357190" cy="461665"/>
            <a:chOff x="4143372" y="2610145"/>
            <a:chExt cx="357190" cy="461665"/>
          </a:xfrm>
        </p:grpSpPr>
        <p:sp>
          <p:nvSpPr>
            <p:cNvPr id="25" name="Elipsa 24"/>
            <p:cNvSpPr/>
            <p:nvPr/>
          </p:nvSpPr>
          <p:spPr>
            <a:xfrm>
              <a:off x="4143372" y="2643182"/>
              <a:ext cx="357190" cy="357190"/>
            </a:xfrm>
            <a:prstGeom prst="ellipse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6" name="TextovéPole 25"/>
            <p:cNvSpPr txBox="1"/>
            <p:nvPr/>
          </p:nvSpPr>
          <p:spPr>
            <a:xfrm>
              <a:off x="4143372" y="2610145"/>
              <a:ext cx="21431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chemeClr val="accent1">
                      <a:lumMod val="75000"/>
                    </a:schemeClr>
                  </a:solidFill>
                  <a:latin typeface="Arial" pitchFamily="34" charset="0"/>
                  <a:cs typeface="Arial" pitchFamily="34" charset="0"/>
                </a:rPr>
                <a:t>3</a:t>
              </a:r>
              <a:endParaRPr lang="cs-CZ" sz="2400" b="1" dirty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27" name="Skupina 26"/>
          <p:cNvGrpSpPr/>
          <p:nvPr/>
        </p:nvGrpSpPr>
        <p:grpSpPr>
          <a:xfrm>
            <a:off x="2339752" y="2607295"/>
            <a:ext cx="357190" cy="461665"/>
            <a:chOff x="4143372" y="2610145"/>
            <a:chExt cx="357190" cy="461665"/>
          </a:xfrm>
        </p:grpSpPr>
        <p:sp>
          <p:nvSpPr>
            <p:cNvPr id="28" name="Elipsa 27"/>
            <p:cNvSpPr/>
            <p:nvPr/>
          </p:nvSpPr>
          <p:spPr>
            <a:xfrm>
              <a:off x="4143372" y="2643182"/>
              <a:ext cx="357190" cy="357190"/>
            </a:xfrm>
            <a:prstGeom prst="ellipse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9" name="TextovéPole 28"/>
            <p:cNvSpPr txBox="1"/>
            <p:nvPr/>
          </p:nvSpPr>
          <p:spPr>
            <a:xfrm>
              <a:off x="4143372" y="2610145"/>
              <a:ext cx="21431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chemeClr val="accent1">
                      <a:lumMod val="75000"/>
                    </a:schemeClr>
                  </a:solidFill>
                  <a:latin typeface="Arial" pitchFamily="34" charset="0"/>
                  <a:cs typeface="Arial" pitchFamily="34" charset="0"/>
                </a:rPr>
                <a:t>1</a:t>
              </a:r>
              <a:endParaRPr lang="cs-CZ" sz="2400" b="1" dirty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30" name="Skupina 29"/>
          <p:cNvGrpSpPr/>
          <p:nvPr/>
        </p:nvGrpSpPr>
        <p:grpSpPr>
          <a:xfrm>
            <a:off x="3203848" y="3046134"/>
            <a:ext cx="357190" cy="461665"/>
            <a:chOff x="4143372" y="2610145"/>
            <a:chExt cx="357190" cy="461665"/>
          </a:xfrm>
        </p:grpSpPr>
        <p:sp>
          <p:nvSpPr>
            <p:cNvPr id="31" name="Elipsa 30"/>
            <p:cNvSpPr/>
            <p:nvPr/>
          </p:nvSpPr>
          <p:spPr>
            <a:xfrm>
              <a:off x="4143372" y="2643182"/>
              <a:ext cx="357190" cy="357190"/>
            </a:xfrm>
            <a:prstGeom prst="ellipse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2" name="TextovéPole 31"/>
            <p:cNvSpPr txBox="1"/>
            <p:nvPr/>
          </p:nvSpPr>
          <p:spPr>
            <a:xfrm>
              <a:off x="4143372" y="2610145"/>
              <a:ext cx="21431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chemeClr val="accent1">
                      <a:lumMod val="75000"/>
                    </a:schemeClr>
                  </a:solidFill>
                  <a:latin typeface="Arial" pitchFamily="34" charset="0"/>
                  <a:cs typeface="Arial" pitchFamily="34" charset="0"/>
                </a:rPr>
                <a:t>2</a:t>
              </a:r>
              <a:endParaRPr lang="cs-CZ" sz="2400" b="1" dirty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33" name="Skupina 32"/>
          <p:cNvGrpSpPr/>
          <p:nvPr/>
        </p:nvGrpSpPr>
        <p:grpSpPr>
          <a:xfrm>
            <a:off x="1044178" y="3126729"/>
            <a:ext cx="357190" cy="461665"/>
            <a:chOff x="4143372" y="2610145"/>
            <a:chExt cx="357190" cy="461665"/>
          </a:xfrm>
        </p:grpSpPr>
        <p:sp>
          <p:nvSpPr>
            <p:cNvPr id="34" name="Elipsa 33"/>
            <p:cNvSpPr/>
            <p:nvPr/>
          </p:nvSpPr>
          <p:spPr>
            <a:xfrm>
              <a:off x="4143372" y="2643182"/>
              <a:ext cx="357190" cy="357190"/>
            </a:xfrm>
            <a:prstGeom prst="ellipse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5" name="TextovéPole 34"/>
            <p:cNvSpPr txBox="1"/>
            <p:nvPr/>
          </p:nvSpPr>
          <p:spPr>
            <a:xfrm>
              <a:off x="4143372" y="2610145"/>
              <a:ext cx="21431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chemeClr val="accent1">
                      <a:lumMod val="75000"/>
                    </a:schemeClr>
                  </a:solidFill>
                  <a:latin typeface="Arial" pitchFamily="34" charset="0"/>
                  <a:cs typeface="Arial" pitchFamily="34" charset="0"/>
                </a:rPr>
                <a:t>3</a:t>
              </a:r>
              <a:endParaRPr lang="cs-CZ" sz="2400" b="1" dirty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sp>
        <p:nvSpPr>
          <p:cNvPr id="36" name="Nadpis 1"/>
          <p:cNvSpPr txBox="1">
            <a:spLocks/>
          </p:cNvSpPr>
          <p:nvPr/>
        </p:nvSpPr>
        <p:spPr>
          <a:xfrm>
            <a:off x="271301" y="290775"/>
            <a:ext cx="5357850" cy="428628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l"/>
            <a:r>
              <a:rPr lang="cs-CZ" sz="2800" dirty="0" smtClean="0">
                <a:ln w="18415" cmpd="sng">
                  <a:solidFill>
                    <a:srgbClr val="FFFFFF"/>
                  </a:solidFill>
                  <a:prstDash val="solid"/>
                </a:ln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PROJEKTOR</a:t>
            </a:r>
            <a:endParaRPr lang="cs-CZ" sz="2800" dirty="0">
              <a:ln w="18415" cmpd="sng">
                <a:solidFill>
                  <a:srgbClr val="FFFFFF"/>
                </a:solidFill>
                <a:prstDash val="solid"/>
              </a:ln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pic>
        <p:nvPicPr>
          <p:cNvPr id="37" name="Picture 2" descr="D:\Prace\DUM -ODU\openclipart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71301" y="3700253"/>
            <a:ext cx="810684" cy="2486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96462421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14282" y="2143116"/>
            <a:ext cx="8715436" cy="523220"/>
          </a:xfrm>
          <a:prstGeom prst="rect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1400" b="1" dirty="0" smtClean="0">
                <a:latin typeface="Arial" pitchFamily="34" charset="0"/>
                <a:cs typeface="Arial" pitchFamily="34" charset="0"/>
              </a:rPr>
              <a:t>LCD,  DLP a LED projektory</a:t>
            </a:r>
          </a:p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Jsou dnes běžnou výbavou výukových sálů a učeben. Jsou nedílnou součástí interaktivních tabulí.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1043038" y="3260711"/>
            <a:ext cx="3456954" cy="1169551"/>
          </a:xfrm>
          <a:prstGeom prst="rect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1400" dirty="0">
                <a:latin typeface="Arial" pitchFamily="34" charset="0"/>
                <a:cs typeface="Arial" pitchFamily="34" charset="0"/>
              </a:rPr>
              <a:t>Video </a:t>
            </a:r>
            <a:r>
              <a:rPr lang="cs-CZ" sz="1400" dirty="0" err="1">
                <a:latin typeface="Arial" pitchFamily="34" charset="0"/>
                <a:cs typeface="Arial" pitchFamily="34" charset="0"/>
              </a:rPr>
              <a:t>Graphics</a:t>
            </a:r>
            <a:r>
              <a:rPr lang="cs-CZ" sz="14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1400" dirty="0" err="1" smtClean="0">
                <a:latin typeface="Arial" pitchFamily="34" charset="0"/>
                <a:cs typeface="Arial" pitchFamily="34" charset="0"/>
              </a:rPr>
              <a:t>Array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 </a:t>
            </a:r>
          </a:p>
          <a:p>
            <a:r>
              <a:rPr lang="cs-CZ" sz="1400" dirty="0" err="1" smtClean="0">
                <a:latin typeface="Arial" pitchFamily="34" charset="0"/>
                <a:cs typeface="Arial" pitchFamily="34" charset="0"/>
              </a:rPr>
              <a:t>High-Definition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400" dirty="0" err="1" smtClean="0">
                <a:latin typeface="Arial" pitchFamily="34" charset="0"/>
                <a:cs typeface="Arial" pitchFamily="34" charset="0"/>
              </a:rPr>
              <a:t>Multimedia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 Interface</a:t>
            </a:r>
          </a:p>
          <a:p>
            <a:r>
              <a:rPr lang="cs-CZ" sz="1400" dirty="0" err="1" smtClean="0">
                <a:latin typeface="Arial" pitchFamily="34" charset="0"/>
                <a:cs typeface="Arial" pitchFamily="34" charset="0"/>
              </a:rPr>
              <a:t>Red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-Green-Blue</a:t>
            </a:r>
          </a:p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Digital </a:t>
            </a:r>
            <a:r>
              <a:rPr lang="cs-CZ" sz="1400" dirty="0" err="1" smtClean="0">
                <a:latin typeface="Arial" pitchFamily="34" charset="0"/>
                <a:cs typeface="Arial" pitchFamily="34" charset="0"/>
              </a:rPr>
              <a:t>Visual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 Interface</a:t>
            </a:r>
          </a:p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Lumen 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4572000" y="3260711"/>
            <a:ext cx="4357718" cy="1169551"/>
          </a:xfrm>
          <a:prstGeom prst="rect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Standard pro zobrazení dat na monitoru</a:t>
            </a:r>
          </a:p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Přenos zvuku a obrazu ve vysokém rozlišení</a:t>
            </a:r>
          </a:p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Starší barevný model přenosu dat</a:t>
            </a:r>
          </a:p>
          <a:p>
            <a:r>
              <a:rPr lang="cs-CZ" sz="1400" dirty="0">
                <a:latin typeface="Arial" pitchFamily="34" charset="0"/>
                <a:cs typeface="Arial" pitchFamily="34" charset="0"/>
              </a:rPr>
              <a:t>Přenos 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obrazu </a:t>
            </a:r>
            <a:r>
              <a:rPr lang="cs-CZ" sz="1400" dirty="0">
                <a:latin typeface="Arial" pitchFamily="34" charset="0"/>
                <a:cs typeface="Arial" pitchFamily="34" charset="0"/>
              </a:rPr>
              <a:t>ve vysokém 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rozlišení</a:t>
            </a:r>
          </a:p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Jednotka světelného toku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214282" y="3260711"/>
            <a:ext cx="714380" cy="1169551"/>
          </a:xfrm>
          <a:prstGeom prst="rect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r"/>
            <a:r>
              <a:rPr lang="cs-CZ" sz="1400" b="1" dirty="0" smtClean="0">
                <a:latin typeface="Arial" pitchFamily="34" charset="0"/>
                <a:cs typeface="Arial" pitchFamily="34" charset="0"/>
              </a:rPr>
              <a:t>VGA</a:t>
            </a:r>
          </a:p>
          <a:p>
            <a:pPr algn="r"/>
            <a:r>
              <a:rPr lang="cs-CZ" sz="1400" b="1" dirty="0" smtClean="0">
                <a:latin typeface="Arial" pitchFamily="34" charset="0"/>
                <a:cs typeface="Arial" pitchFamily="34" charset="0"/>
              </a:rPr>
              <a:t>HDMIRGB</a:t>
            </a:r>
          </a:p>
          <a:p>
            <a:pPr algn="r"/>
            <a:r>
              <a:rPr lang="cs-CZ" sz="1400" b="1" dirty="0" smtClean="0">
                <a:latin typeface="Arial" pitchFamily="34" charset="0"/>
                <a:cs typeface="Arial" pitchFamily="34" charset="0"/>
              </a:rPr>
              <a:t>DVI</a:t>
            </a:r>
            <a:endParaRPr lang="cs-CZ" sz="1400" dirty="0" smtClean="0">
              <a:latin typeface="Arial" pitchFamily="34" charset="0"/>
              <a:cs typeface="Arial" pitchFamily="34" charset="0"/>
            </a:endParaRPr>
          </a:p>
          <a:p>
            <a:pPr algn="r"/>
            <a:r>
              <a:rPr lang="cs-CZ" sz="1400" b="1" dirty="0" err="1" smtClean="0">
                <a:latin typeface="Arial" pitchFamily="34" charset="0"/>
                <a:cs typeface="Arial" pitchFamily="34" charset="0"/>
              </a:rPr>
              <a:t>lm</a:t>
            </a:r>
            <a:endParaRPr lang="cs-CZ" sz="1400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14282" y="4561964"/>
            <a:ext cx="8715436" cy="523220"/>
          </a:xfrm>
          <a:prstGeom prst="rect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1400" b="1" dirty="0" smtClean="0">
                <a:latin typeface="Arial" pitchFamily="34" charset="0"/>
                <a:cs typeface="Arial" pitchFamily="34" charset="0"/>
              </a:rPr>
              <a:t>Významní výrobci projektorů</a:t>
            </a:r>
          </a:p>
          <a:p>
            <a:r>
              <a:rPr lang="cs-CZ" sz="1400" dirty="0" err="1" smtClean="0">
                <a:latin typeface="Arial" pitchFamily="34" charset="0"/>
                <a:cs typeface="Arial" pitchFamily="34" charset="0"/>
              </a:rPr>
              <a:t>Hitachi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, Acer, </a:t>
            </a:r>
            <a:r>
              <a:rPr lang="cs-CZ" sz="1400" dirty="0" err="1" smtClean="0">
                <a:latin typeface="Arial" pitchFamily="34" charset="0"/>
                <a:cs typeface="Arial" pitchFamily="34" charset="0"/>
              </a:rPr>
              <a:t>Benq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, Philips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214282" y="5229200"/>
            <a:ext cx="8715436" cy="954107"/>
          </a:xfrm>
          <a:prstGeom prst="rect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1400" b="1" dirty="0" smtClean="0">
                <a:latin typeface="Arial" pitchFamily="34" charset="0"/>
                <a:cs typeface="Arial" pitchFamily="34" charset="0"/>
              </a:rPr>
              <a:t>Parametry projektorů</a:t>
            </a:r>
          </a:p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Projekční vzdálenost (minimální a maximální)</a:t>
            </a:r>
          </a:p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Velikost úhlopříčky projekční plochy (bývá až několik metrů)</a:t>
            </a:r>
          </a:p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Rozlišení projektoru (počet pixelů) Full HD = 1920 x 1080 pixelů</a:t>
            </a:r>
            <a:endParaRPr lang="cs-CZ" sz="1400" b="1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2" name="Nadpis 1"/>
          <p:cNvSpPr txBox="1">
            <a:spLocks/>
          </p:cNvSpPr>
          <p:nvPr/>
        </p:nvSpPr>
        <p:spPr>
          <a:xfrm>
            <a:off x="286042" y="260648"/>
            <a:ext cx="5357850" cy="428628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l"/>
            <a:r>
              <a:rPr lang="cs-CZ" sz="2800" dirty="0" smtClean="0">
                <a:ln w="18415" cmpd="sng">
                  <a:solidFill>
                    <a:srgbClr val="FFFFFF"/>
                  </a:solidFill>
                  <a:prstDash val="solid"/>
                </a:ln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PROJEKTOR</a:t>
            </a:r>
            <a:endParaRPr lang="cs-CZ" sz="2800" dirty="0">
              <a:ln w="18415" cmpd="sng">
                <a:solidFill>
                  <a:srgbClr val="FFFFFF"/>
                </a:solidFill>
                <a:prstDash val="solid"/>
              </a:ln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690590238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1602" name="Line 2"/>
          <p:cNvSpPr>
            <a:spLocks noChangeShapeType="1"/>
          </p:cNvSpPr>
          <p:nvPr/>
        </p:nvSpPr>
        <p:spPr bwMode="auto">
          <a:xfrm flipH="1">
            <a:off x="0" y="1971675"/>
            <a:ext cx="819150" cy="0"/>
          </a:xfrm>
          <a:prstGeom prst="lin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prstDash val="lgDash"/>
                <a:round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281603" name="Line 3"/>
          <p:cNvSpPr>
            <a:spLocks noChangeShapeType="1"/>
          </p:cNvSpPr>
          <p:nvPr/>
        </p:nvSpPr>
        <p:spPr bwMode="auto">
          <a:xfrm>
            <a:off x="771525" y="2120900"/>
            <a:ext cx="7618413" cy="0"/>
          </a:xfrm>
          <a:prstGeom prst="lin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round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281604" name="Line 4"/>
          <p:cNvSpPr>
            <a:spLocks noChangeShapeType="1"/>
          </p:cNvSpPr>
          <p:nvPr/>
        </p:nvSpPr>
        <p:spPr bwMode="auto">
          <a:xfrm flipH="1">
            <a:off x="9525" y="2111375"/>
            <a:ext cx="819150" cy="0"/>
          </a:xfrm>
          <a:prstGeom prst="lin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prstDash val="lgDash"/>
                <a:round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8" name="TextovéPole 7"/>
          <p:cNvSpPr txBox="1"/>
          <p:nvPr/>
        </p:nvSpPr>
        <p:spPr>
          <a:xfrm>
            <a:off x="357158" y="2928934"/>
            <a:ext cx="8429684" cy="1938992"/>
          </a:xfrm>
          <a:prstGeom prst="rect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1.    Vypiš přední části projektoru.</a:t>
            </a:r>
          </a:p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2. 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  Vypiš zadní části projektoru.</a:t>
            </a:r>
            <a:endParaRPr lang="cs-CZ" sz="2000" dirty="0">
              <a:latin typeface="Arial" pitchFamily="34" charset="0"/>
              <a:cs typeface="Arial" pitchFamily="34" charset="0"/>
            </a:endParaRPr>
          </a:p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3.    Jaká je obecně hlavní výhoda projektorů?</a:t>
            </a:r>
          </a:p>
          <a:p>
            <a:pPr marL="342900" indent="-342900">
              <a:buAutoNum type="arabicPeriod" startAt="4"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  Co je největší nevýhodou 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projektorů?</a:t>
            </a:r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pPr marL="342900" indent="-342900">
              <a:buAutoNum type="arabicPeriod" startAt="4"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  Proč má projektor chladící zařízení?</a:t>
            </a:r>
          </a:p>
          <a:p>
            <a:pPr marL="342900" indent="-342900"/>
            <a:r>
              <a:rPr lang="cs-CZ" sz="2000" dirty="0" smtClean="0">
                <a:latin typeface="Arial" pitchFamily="34" charset="0"/>
                <a:cs typeface="Arial" pitchFamily="34" charset="0"/>
              </a:rPr>
              <a:t>6.    Co znamená funkce ZOOM?</a:t>
            </a: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57158" y="1785926"/>
            <a:ext cx="1697901" cy="369332"/>
          </a:xfrm>
          <a:prstGeom prst="rect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Závěrečný test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1031" name="Picture 7" descr="C:\Users\Palmexman\AppData\Local\Microsoft\Windows\Temporary Internet Files\Content.IE5\MP72EBGR\MC900441726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929454" y="1643050"/>
            <a:ext cx="1857388" cy="1857388"/>
          </a:xfrm>
          <a:prstGeom prst="rect">
            <a:avLst/>
          </a:prstGeom>
          <a:noFill/>
        </p:spPr>
      </p:pic>
      <p:sp>
        <p:nvSpPr>
          <p:cNvPr id="16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357290" y="6000768"/>
            <a:ext cx="6408712" cy="720080"/>
          </a:xfrm>
        </p:spPr>
        <p:txBody>
          <a:bodyPr/>
          <a:lstStyle/>
          <a:p>
            <a:pPr algn="just"/>
            <a:r>
              <a:rPr lang="cs-CZ" dirty="0" smtClean="0">
                <a:latin typeface="Arial" pitchFamily="34" charset="0"/>
                <a:cs typeface="Arial" pitchFamily="34" charset="0"/>
              </a:rPr>
              <a:t>Autorem materiálu a všech jeho částí, není-li uvedeno jinak, je Radek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Mareška</a:t>
            </a:r>
            <a:r>
              <a:rPr lang="cs-CZ" smtClean="0">
                <a:latin typeface="Arial" pitchFamily="34" charset="0"/>
                <a:cs typeface="Arial" pitchFamily="34" charset="0"/>
              </a:rPr>
              <a:t>. 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0" name="Nadpis 1"/>
          <p:cNvSpPr txBox="1">
            <a:spLocks/>
          </p:cNvSpPr>
          <p:nvPr/>
        </p:nvSpPr>
        <p:spPr>
          <a:xfrm>
            <a:off x="251520" y="260648"/>
            <a:ext cx="5357850" cy="428628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l"/>
            <a:r>
              <a:rPr lang="cs-CZ" sz="2800" smtClean="0">
                <a:ln w="18415" cmpd="sng">
                  <a:solidFill>
                    <a:srgbClr val="FFFFFF"/>
                  </a:solidFill>
                  <a:prstDash val="solid"/>
                </a:ln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PROJEKTOR</a:t>
            </a:r>
            <a:endParaRPr lang="cs-CZ" sz="2800" dirty="0">
              <a:ln w="18415" cmpd="sng">
                <a:solidFill>
                  <a:srgbClr val="FFFFFF"/>
                </a:solidFill>
                <a:prstDash val="solid"/>
              </a:ln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68059540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Modul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1343</TotalTime>
  <Words>459</Words>
  <Application>Microsoft Office PowerPoint</Application>
  <PresentationFormat>Předvádění na obrazovce (4:3)</PresentationFormat>
  <Paragraphs>83</Paragraphs>
  <Slides>5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Vlnění</vt:lpstr>
      <vt:lpstr>Snímek 1</vt:lpstr>
      <vt:lpstr>PROJEKTOR</vt:lpstr>
      <vt:lpstr>Snímek 3</vt:lpstr>
      <vt:lpstr>Snímek 4</vt:lpstr>
      <vt:lpstr>Snímek 5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Délka</dc:title>
  <dc:creator>Kejkrt</dc:creator>
  <cp:lastModifiedBy>Dum</cp:lastModifiedBy>
  <cp:revision>177</cp:revision>
  <dcterms:created xsi:type="dcterms:W3CDTF">2013-01-16T20:09:48Z</dcterms:created>
  <dcterms:modified xsi:type="dcterms:W3CDTF">2015-07-17T06:44:36Z</dcterms:modified>
</cp:coreProperties>
</file>