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7"/>
  </p:notesMasterIdLst>
  <p:sldIdLst>
    <p:sldId id="276" r:id="rId2"/>
    <p:sldId id="256" r:id="rId3"/>
    <p:sldId id="257" r:id="rId4"/>
    <p:sldId id="266" r:id="rId5"/>
    <p:sldId id="27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 autoAdjust="0"/>
    <p:restoredTop sz="94631" autoAdjust="0"/>
  </p:normalViewPr>
  <p:slideViewPr>
    <p:cSldViewPr>
      <p:cViewPr varScale="1">
        <p:scale>
          <a:sx n="96" d="100"/>
          <a:sy n="96" d="100"/>
        </p:scale>
        <p:origin x="-32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227ED4-B38A-47D9-A7A2-2CA5706A54A5}" type="slidenum">
              <a:rPr lang="sk-SK"/>
              <a:pPr/>
              <a:t>5</a:t>
            </a:fld>
            <a:endParaRPr lang="sk-SK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134"/>
            <a:ext cx="5029200" cy="4115028"/>
          </a:xfrm>
          <a:ln/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16B86-A335-4EE1-B3D4-E8B3B7A3E8E1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485F6A-ABA3-42A7-ADDE-4B15A1B022AE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21BE3-76AA-490E-BD07-1860B29E1202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AB5AB-66F4-4942-825D-0E4F786F30E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E86D2-7E3C-4742-A6D9-1C3EB0B0481D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99FDB-668D-42B0-A81C-2B7813F61846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6BB2E-28D2-4AF5-B87E-89C2CC66AAC7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39A915-7E57-4723-8FEF-337C90021233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C9015A-28E9-4EC2-B69B-9F122839CCB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1C022B-96D2-47DC-B609-F553001CA3DF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0E71A-3D8A-48A5-8747-860C47D8EF8B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A6A416D-4E2C-46CB-917A-F821D03A4C80}" type="datetime1">
              <a:rPr lang="cs-CZ" smtClean="0"/>
              <a:pPr/>
              <a:t>17.7.2015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Petra Kejkrtová. Dostupné z Metodického portálu www.rvp.cz, ISSN: 1802-4785, financovaného z ESF a státního rozpočtu ČR. Provozuje Národní ústav pro vzdělávání, školské poradenské zařízení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ransition/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011" b="9899"/>
          <a:stretch>
            <a:fillRect/>
          </a:stretch>
        </p:blipFill>
        <p:spPr bwMode="auto">
          <a:xfrm>
            <a:off x="1571604" y="1571612"/>
            <a:ext cx="5773737" cy="1143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6110" y="6021288"/>
            <a:ext cx="4737100" cy="706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071670" y="3071810"/>
            <a:ext cx="514353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projektu: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CZ.1.07/1.4.00/21.3811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Název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Grafická karta</a:t>
            </a:r>
            <a:endParaRPr lang="cs-CZ" sz="1200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Číslo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III/2/VT/2/1/05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Vzdělávací </a:t>
            </a:r>
            <a:r>
              <a:rPr lang="cs-CZ" sz="1200" dirty="0">
                <a:latin typeface="Calibri" pitchFamily="34" charset="0"/>
                <a:cs typeface="Calibri" pitchFamily="34" charset="0"/>
              </a:rPr>
              <a:t>předmět: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Výpočetní technika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Tematická oblast: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Hardware počítače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Radek </a:t>
            </a:r>
            <a:r>
              <a:rPr lang="cs-CZ" sz="1200" b="1" dirty="0" err="1" smtClean="0">
                <a:latin typeface="Calibri" pitchFamily="34" charset="0"/>
                <a:cs typeface="Calibri" pitchFamily="34" charset="0"/>
              </a:rPr>
              <a:t>Mareška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 smtClean="0">
                <a:latin typeface="Calibri" pitchFamily="34" charset="0"/>
                <a:cs typeface="Calibri" pitchFamily="34" charset="0"/>
              </a:rPr>
              <a:t>Anotace: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Žák se seznámí s grafickým hardwarem počítače. 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Klíčová slova</a:t>
            </a:r>
            <a:r>
              <a:rPr lang="cs-CZ" sz="1200" dirty="0" smtClean="0">
                <a:latin typeface="Calibri" pitchFamily="34" charset="0"/>
                <a:cs typeface="Calibri" pitchFamily="34" charset="0"/>
              </a:rPr>
              <a:t>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VGA, HDMI, GPU, PCI-E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Metodické pokyny: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PC, DTP, metodické pokyny jsou součástí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materiálu.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učebního materiálu: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Prezentace doplněná fotografiemi a úkoly.</a:t>
            </a: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Druh interaktivity: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Kombinovaná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Cílová skupina: </a:t>
            </a:r>
            <a:r>
              <a:rPr lang="cs-CZ" sz="1200" b="1" dirty="0">
                <a:latin typeface="Calibri" pitchFamily="34" charset="0"/>
                <a:cs typeface="Calibri" pitchFamily="34" charset="0"/>
              </a:rPr>
              <a:t>Žák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5. – 9. ročníku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  <a:p>
            <a:r>
              <a:rPr lang="cs-CZ" sz="1200" dirty="0">
                <a:latin typeface="Calibri" pitchFamily="34" charset="0"/>
                <a:cs typeface="Calibri" pitchFamily="34" charset="0"/>
              </a:rPr>
              <a:t>Datum vzniku DUM: </a:t>
            </a:r>
            <a:r>
              <a:rPr lang="cs-CZ" sz="1200" b="1" dirty="0" smtClean="0">
                <a:latin typeface="Calibri" pitchFamily="34" charset="0"/>
                <a:cs typeface="Calibri" pitchFamily="34" charset="0"/>
              </a:rPr>
              <a:t>14.4.2013</a:t>
            </a:r>
            <a:endParaRPr lang="cs-CZ" sz="12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86394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85720" y="285728"/>
            <a:ext cx="5357850" cy="428628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GRAFICKÁ KARTA</a:t>
            </a:r>
            <a:endParaRPr lang="cs-CZ" sz="28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429124" y="1785926"/>
            <a:ext cx="4500594" cy="353943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Grafická karta počítače slouží k převodu dat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na zobrazovací zařízení.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Zobrazovací zařízeními mohou být: Monitor, projektor, televizní obrazovky.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Části grafické karty: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Grafický čip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výkon grafického čipu (GPU) určuje hodnota počtu vykreslených polygonů (trojúhelníčků) za sekundu.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Grafické paměťové moduly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dostatečné kapacita paměti umožňuje kartě poskytnout vysoké rozlišení a množství barev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Konektor pro základní desku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tímto konektorem se spojuje grafická karta se základní deskou počítače.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Výstupy grafické karty na zobrazovací zařízení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- běžné výstupy jsou DVI, HDMI, RGB</a:t>
            </a:r>
          </a:p>
        </p:txBody>
      </p:sp>
      <p:sp>
        <p:nvSpPr>
          <p:cNvPr id="12" name="Elipsa 11"/>
          <p:cNvSpPr/>
          <p:nvPr/>
        </p:nvSpPr>
        <p:spPr>
          <a:xfrm>
            <a:off x="4143372" y="350043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Elipsa 12"/>
          <p:cNvSpPr/>
          <p:nvPr/>
        </p:nvSpPr>
        <p:spPr>
          <a:xfrm>
            <a:off x="4143372" y="4143380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4143372" y="4786322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4" name="Skupina 23"/>
          <p:cNvGrpSpPr/>
          <p:nvPr/>
        </p:nvGrpSpPr>
        <p:grpSpPr>
          <a:xfrm>
            <a:off x="4143372" y="2895897"/>
            <a:ext cx="357190" cy="461665"/>
            <a:chOff x="4143372" y="2610145"/>
            <a:chExt cx="357190" cy="461665"/>
          </a:xfrm>
        </p:grpSpPr>
        <p:sp>
          <p:nvSpPr>
            <p:cNvPr id="9" name="Elipsa 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17" name="TextovéPole 16"/>
          <p:cNvSpPr txBox="1"/>
          <p:nvPr/>
        </p:nvSpPr>
        <p:spPr>
          <a:xfrm>
            <a:off x="4143372" y="3467401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143372" y="4110343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143372" y="4753285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14282" y="6000768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Poznámka: Popisovaná grafická karta je typem AGP, grafický čip je vždy chlazen aktivně (větráčkem) nebo pasivně (pouze odvodem tepla kovovou slitinou). Na obrázku je demontováno chlazení.</a:t>
            </a:r>
          </a:p>
        </p:txBody>
      </p:sp>
      <p:pic>
        <p:nvPicPr>
          <p:cNvPr id="16" name="Obrázek 15" descr="grafnew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06" y="2285992"/>
            <a:ext cx="4000528" cy="2327351"/>
          </a:xfrm>
          <a:prstGeom prst="rect">
            <a:avLst/>
          </a:prstGeom>
        </p:spPr>
      </p:pic>
      <p:grpSp>
        <p:nvGrpSpPr>
          <p:cNvPr id="20" name="Skupina 19"/>
          <p:cNvGrpSpPr/>
          <p:nvPr/>
        </p:nvGrpSpPr>
        <p:grpSpPr>
          <a:xfrm>
            <a:off x="2143108" y="3181649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5" name="Elipsa 24"/>
          <p:cNvSpPr/>
          <p:nvPr/>
        </p:nvSpPr>
        <p:spPr>
          <a:xfrm>
            <a:off x="3286116" y="2676219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3286116" y="2643182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1857356" y="2604781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1857356" y="2571744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2857488" y="3676351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2857488" y="3643314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3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571472" y="3857628"/>
            <a:ext cx="357190" cy="35719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571472" y="3824591"/>
            <a:ext cx="214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4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GRAFICKÁ KARTA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29124" y="2033839"/>
            <a:ext cx="4500594" cy="310854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Grafická karta počítače slouží k převodu dat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na zobrazovací zařízení.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Levnou variantou grafických karet jsou integrované karty přímo na základní desce. Dalším  způsobem zobrazování je implementace grafického čipu přímo do procesoru počítače.</a:t>
            </a:r>
          </a:p>
          <a:p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Výpis grafického hardware počítače na obrázku: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Grafický čip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označení grafického čipu a jeho výrobce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Připojení k základní desce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zobrazení zapojení grafické karty do základní desky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Kapacita a frekvence pamětí grafické karty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Arial" pitchFamily="34" charset="0"/>
                <a:cs typeface="Arial" pitchFamily="34" charset="0"/>
              </a:rPr>
              <a:t> zobrazení kapacity a frekvence pamětí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214282" y="5929330"/>
            <a:ext cx="8715436" cy="738664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Poznámka: Na obrázku je systémový výpis pro grafickou kartu ATI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Radeon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HD 5570. Svými vlastnostmi je tato karta dostačující pro přehrávání multimédií ve vysokém rozlišení, ale nedisponuje výkonem pro hraní nejmodernějších herních titulů.</a:t>
            </a:r>
          </a:p>
        </p:txBody>
      </p:sp>
      <p:grpSp>
        <p:nvGrpSpPr>
          <p:cNvPr id="18" name="Skupina 17"/>
          <p:cNvGrpSpPr/>
          <p:nvPr/>
        </p:nvGrpSpPr>
        <p:grpSpPr>
          <a:xfrm>
            <a:off x="4143372" y="3753153"/>
            <a:ext cx="357190" cy="461665"/>
            <a:chOff x="4143372" y="2610145"/>
            <a:chExt cx="357190" cy="461665"/>
          </a:xfrm>
        </p:grpSpPr>
        <p:sp>
          <p:nvSpPr>
            <p:cNvPr id="19" name="Elipsa 18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TextovéPole 19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143372" y="4214818"/>
            <a:ext cx="357190" cy="461665"/>
            <a:chOff x="4143372" y="2610145"/>
            <a:chExt cx="357190" cy="461665"/>
          </a:xfrm>
        </p:grpSpPr>
        <p:sp>
          <p:nvSpPr>
            <p:cNvPr id="22" name="Elipsa 21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4143372" y="4681847"/>
            <a:ext cx="357190" cy="461665"/>
            <a:chOff x="4143372" y="2610145"/>
            <a:chExt cx="357190" cy="461665"/>
          </a:xfrm>
        </p:grpSpPr>
        <p:sp>
          <p:nvSpPr>
            <p:cNvPr id="25" name="Elipsa 24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5" name="Obrázek 14" descr="graf.jpg"/>
          <p:cNvPicPr>
            <a:picLocks noChangeAspect="1"/>
          </p:cNvPicPr>
          <p:nvPr/>
        </p:nvPicPr>
        <p:blipFill>
          <a:blip r:embed="rId2" cstate="print"/>
          <a:srcRect r="34306"/>
          <a:stretch>
            <a:fillRect/>
          </a:stretch>
        </p:blipFill>
        <p:spPr>
          <a:xfrm>
            <a:off x="357158" y="1428736"/>
            <a:ext cx="3429024" cy="4248150"/>
          </a:xfrm>
          <a:prstGeom prst="rect">
            <a:avLst/>
          </a:prstGeom>
        </p:spPr>
      </p:pic>
      <p:grpSp>
        <p:nvGrpSpPr>
          <p:cNvPr id="27" name="Skupina 26"/>
          <p:cNvGrpSpPr/>
          <p:nvPr/>
        </p:nvGrpSpPr>
        <p:grpSpPr>
          <a:xfrm>
            <a:off x="1643042" y="1785926"/>
            <a:ext cx="357190" cy="461665"/>
            <a:chOff x="4143372" y="2610145"/>
            <a:chExt cx="357190" cy="461665"/>
          </a:xfrm>
        </p:grpSpPr>
        <p:sp>
          <p:nvSpPr>
            <p:cNvPr id="28" name="Elipsa 27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9" name="TextovéPole 28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1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3214678" y="3286124"/>
            <a:ext cx="357190" cy="461665"/>
            <a:chOff x="4143372" y="2610145"/>
            <a:chExt cx="357190" cy="461665"/>
          </a:xfrm>
        </p:grpSpPr>
        <p:sp>
          <p:nvSpPr>
            <p:cNvPr id="34" name="Elipsa 33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5" name="TextovéPole 34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cs-CZ" sz="24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1571604" y="4786322"/>
            <a:ext cx="357190" cy="461665"/>
            <a:chOff x="4143372" y="2610145"/>
            <a:chExt cx="357190" cy="461665"/>
          </a:xfrm>
        </p:grpSpPr>
        <p:sp>
          <p:nvSpPr>
            <p:cNvPr id="37" name="Elipsa 36"/>
            <p:cNvSpPr/>
            <p:nvPr/>
          </p:nvSpPr>
          <p:spPr>
            <a:xfrm>
              <a:off x="4143372" y="2643182"/>
              <a:ext cx="357190" cy="357190"/>
            </a:xfrm>
            <a:prstGeom prst="ellipse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TextovéPole 37"/>
            <p:cNvSpPr txBox="1"/>
            <p:nvPr/>
          </p:nvSpPr>
          <p:spPr>
            <a:xfrm>
              <a:off x="4143372" y="2610145"/>
              <a:ext cx="2143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9646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14282" y="2143116"/>
            <a:ext cx="8715436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Grafická karta charakterizuje použití počítače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Grafická karta je jedním z nejdůležitějších prvků, které ovlivňují chod počítače. Pokud používáme stolní počítač především pro kancelářské a internetové aplikace, nepotřebujeme z karty nijak vysoký výkon.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Pro hraní nejnovějších herních titulů ale slabá a levná grafická karta nestačí.  </a:t>
            </a:r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GRAFICKÁ KARTA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28662" y="3260711"/>
            <a:ext cx="3571900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</a:rPr>
              <a:t>Video </a:t>
            </a:r>
            <a:r>
              <a:rPr lang="cs-CZ" sz="1400" dirty="0" err="1" smtClean="0">
                <a:latin typeface="Arial" pitchFamily="34" charset="0"/>
              </a:rPr>
              <a:t>Graphics</a:t>
            </a:r>
            <a:r>
              <a:rPr lang="cs-CZ" sz="1400" dirty="0" smtClean="0">
                <a:latin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</a:rPr>
              <a:t>Array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High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Definition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Multimedia Interface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Model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Red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-Green-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Blue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Digital 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Visual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Interface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72000" y="3260711"/>
            <a:ext cx="4357718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Standardní zkratka pro grafické karty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Zkratka pro přenos A/V ve vysokém rozlišení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Starší model přenosu dat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Přenos videa ve vysokém rozlišení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214282" y="3260711"/>
            <a:ext cx="642942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VGA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HDMI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RGB 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  <a:p>
            <a:pPr algn="r"/>
            <a:r>
              <a:rPr lang="cs-CZ" sz="1400" b="1" dirty="0" smtClean="0">
                <a:latin typeface="Arial" pitchFamily="34" charset="0"/>
                <a:cs typeface="Arial" pitchFamily="34" charset="0"/>
              </a:rPr>
              <a:t>DVI</a:t>
            </a:r>
            <a:endParaRPr lang="cs-CZ" sz="14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4405978"/>
            <a:ext cx="8715436" cy="52322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Významní výrobci grafických karet</a:t>
            </a:r>
          </a:p>
          <a:p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nVidia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, ATI (AMD), Intel, S3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214282" y="5116969"/>
            <a:ext cx="8715436" cy="954107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Parametry grafických karet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Připojení k základní desce: PCI-Express, AGP (starší) nebo integrovaná karta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Kapacita a frekvence grafické paměti v GB (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gigabajtech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) a MHz (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megahertzech</a:t>
            </a:r>
            <a:r>
              <a:rPr lang="cs-CZ" sz="1400" dirty="0" smtClean="0">
                <a:latin typeface="Arial" pitchFamily="34" charset="0"/>
                <a:cs typeface="Arial" pitchFamily="34" charset="0"/>
              </a:rPr>
              <a:t>) </a:t>
            </a:r>
          </a:p>
          <a:p>
            <a:r>
              <a:rPr lang="cs-CZ" sz="1400" dirty="0" smtClean="0">
                <a:latin typeface="Arial" pitchFamily="34" charset="0"/>
                <a:cs typeface="Arial" pitchFamily="34" charset="0"/>
              </a:rPr>
              <a:t>Použitý grafický čip: počty zobrazených milionů polygonů za sekundu</a:t>
            </a:r>
          </a:p>
        </p:txBody>
      </p:sp>
    </p:spTree>
    <p:extLst>
      <p:ext uri="{BB962C8B-B14F-4D97-AF65-F5344CB8AC3E}">
        <p14:creationId xmlns:p14="http://schemas.microsoft.com/office/powerpoint/2010/main" xmlns="" val="6905902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602" name="Line 2"/>
          <p:cNvSpPr>
            <a:spLocks noChangeShapeType="1"/>
          </p:cNvSpPr>
          <p:nvPr/>
        </p:nvSpPr>
        <p:spPr bwMode="auto">
          <a:xfrm flipH="1">
            <a:off x="0" y="19716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3" name="Line 3"/>
          <p:cNvSpPr>
            <a:spLocks noChangeShapeType="1"/>
          </p:cNvSpPr>
          <p:nvPr/>
        </p:nvSpPr>
        <p:spPr bwMode="auto">
          <a:xfrm>
            <a:off x="771525" y="2120900"/>
            <a:ext cx="7618413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81604" name="Line 4"/>
          <p:cNvSpPr>
            <a:spLocks noChangeShapeType="1"/>
          </p:cNvSpPr>
          <p:nvPr/>
        </p:nvSpPr>
        <p:spPr bwMode="auto">
          <a:xfrm flipH="1">
            <a:off x="9525" y="2111375"/>
            <a:ext cx="81915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prstDash val="lgDash"/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285720" y="285728"/>
            <a:ext cx="5357850" cy="4286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>
              <a:spcBef>
                <a:spcPct val="0"/>
              </a:spcBef>
            </a:pPr>
            <a:r>
              <a:rPr lang="cs-CZ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GRAFICKÁ KARTA</a:t>
            </a:r>
            <a:endParaRPr kumimoji="0" lang="cs-CZ" sz="2800" i="0" u="none" strike="noStrike" kern="120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7158" y="2928934"/>
            <a:ext cx="8429684" cy="193899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1.    K čemu slouží ventilátor na grafickém čipu?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2.    Vypiš části grafické karty.</a:t>
            </a:r>
          </a:p>
          <a:p>
            <a:r>
              <a:rPr lang="cs-CZ" sz="2000" dirty="0" smtClean="0">
                <a:latin typeface="Arial" pitchFamily="34" charset="0"/>
                <a:cs typeface="Arial" pitchFamily="34" charset="0"/>
              </a:rPr>
              <a:t>3.    V jakých jednotkách se udává kapacita pamětí grafické karty?</a:t>
            </a: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V jakých jednotkách se udává frekvence pamětí 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grafické karty?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AutoNum type="arabicPeriod" startAt="4"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  Vypiš k jakým zařízením můžeme grafickou kartu připojit.</a:t>
            </a:r>
          </a:p>
          <a:p>
            <a:pPr marL="342900" indent="-342900"/>
            <a:r>
              <a:rPr lang="cs-CZ" sz="2000" dirty="0" smtClean="0">
                <a:latin typeface="Arial" pitchFamily="34" charset="0"/>
                <a:cs typeface="Arial" pitchFamily="34" charset="0"/>
              </a:rPr>
              <a:t>6.    Jaké znáš výrobce grafických karet?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7158" y="1785926"/>
            <a:ext cx="1697901" cy="36933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Závěrečný test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1" name="Picture 7" descr="C:\Users\Palmexman\AppData\Local\Microsoft\Windows\Temporary Internet Files\Content.IE5\MP72EBGR\MC900441726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16" y="1571612"/>
            <a:ext cx="1857388" cy="1857388"/>
          </a:xfrm>
          <a:prstGeom prst="rect">
            <a:avLst/>
          </a:prstGeom>
          <a:noFill/>
        </p:spPr>
      </p:pic>
      <p:sp>
        <p:nvSpPr>
          <p:cNvPr id="16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357290" y="600076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Radek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Mareška</a:t>
            </a:r>
            <a:r>
              <a:rPr lang="cs-CZ" smtClean="0">
                <a:latin typeface="Arial" pitchFamily="34" charset="0"/>
                <a:cs typeface="Arial" pitchFamily="34" charset="0"/>
              </a:rPr>
              <a:t>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59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1109</TotalTime>
  <Words>567</Words>
  <Application>Microsoft Office PowerPoint</Application>
  <PresentationFormat>Předvádění na obrazovce (4:3)</PresentationFormat>
  <Paragraphs>88</Paragraphs>
  <Slides>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Vlnění</vt:lpstr>
      <vt:lpstr>Snímek 1</vt:lpstr>
      <vt:lpstr>GRAFICKÁ KARTA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Kejkrt</dc:creator>
  <cp:lastModifiedBy>Dum</cp:lastModifiedBy>
  <cp:revision>166</cp:revision>
  <dcterms:created xsi:type="dcterms:W3CDTF">2013-01-16T20:09:48Z</dcterms:created>
  <dcterms:modified xsi:type="dcterms:W3CDTF">2015-07-17T06:34:38Z</dcterms:modified>
</cp:coreProperties>
</file>