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66" r:id="rId2"/>
    <p:sldId id="256" r:id="rId3"/>
    <p:sldId id="258" r:id="rId4"/>
    <p:sldId id="259" r:id="rId5"/>
    <p:sldId id="265" r:id="rId6"/>
    <p:sldId id="257" r:id="rId7"/>
    <p:sldId id="261" r:id="rId8"/>
    <p:sldId id="262" r:id="rId9"/>
    <p:sldId id="263" r:id="rId10"/>
    <p:sldId id="264" r:id="rId11"/>
  </p:sldIdLst>
  <p:sldSz cx="9144000" cy="6858000" type="screen4x3"/>
  <p:notesSz cx="6781800" cy="99187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DB94A-34BD-4572-BFB1-EE297DC5F88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2DD493FE-30D1-4756-AF18-3CA0E24F04B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DB94A-34BD-4572-BFB1-EE297DC5F88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493FE-30D1-4756-AF18-3CA0E24F04B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DB94A-34BD-4572-BFB1-EE297DC5F88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2DD493FE-30D1-4756-AF18-3CA0E24F04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DB94A-34BD-4572-BFB1-EE297DC5F88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493FE-30D1-4756-AF18-3CA0E24F04B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DB94A-34BD-4572-BFB1-EE297DC5F88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493FE-30D1-4756-AF18-3CA0E24F04B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DB94A-34BD-4572-BFB1-EE297DC5F88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493FE-30D1-4756-AF18-3CA0E24F04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DB94A-34BD-4572-BFB1-EE297DC5F88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493FE-30D1-4756-AF18-3CA0E24F04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DB94A-34BD-4572-BFB1-EE297DC5F88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493FE-30D1-4756-AF18-3CA0E24F04B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DB94A-34BD-4572-BFB1-EE297DC5F88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2DD493FE-30D1-4756-AF18-3CA0E24F04B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DB94A-34BD-4572-BFB1-EE297DC5F88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493FE-30D1-4756-AF18-3CA0E24F04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DB94A-34BD-4572-BFB1-EE297DC5F88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493FE-30D1-4756-AF18-3CA0E24F04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8ADDB94A-34BD-4572-BFB1-EE297DC5F88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2DD493FE-30D1-4756-AF18-3CA0E24F04B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4925900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Skladba </a:t>
                      </a: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pro </a:t>
                      </a: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6. 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VY_32_INOVACE_07_Předmět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Fulínová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Šárka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43642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948264" y="5949280"/>
            <a:ext cx="1828056" cy="507504"/>
          </a:xfrm>
        </p:spPr>
        <p:txBody>
          <a:bodyPr>
            <a:normAutofit/>
          </a:bodyPr>
          <a:lstStyle/>
          <a:p>
            <a:r>
              <a:rPr lang="cs-CZ" sz="1100" b="1" dirty="0" smtClean="0">
                <a:latin typeface="Arial" pitchFamily="34" charset="0"/>
                <a:cs typeface="Arial" pitchFamily="34" charset="0"/>
              </a:rPr>
              <a:t>Šárka Fulínová</a:t>
            </a:r>
          </a:p>
          <a:p>
            <a:r>
              <a:rPr lang="cs-CZ" sz="1100" b="1" dirty="0" smtClean="0">
                <a:latin typeface="Arial" pitchFamily="34" charset="0"/>
                <a:cs typeface="Arial" pitchFamily="34" charset="0"/>
              </a:rPr>
              <a:t>2.ZŠ Dobříš</a:t>
            </a: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PŘEDMĚT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28596" y="857232"/>
            <a:ext cx="7765267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Každý větný člen může být:</a:t>
            </a:r>
          </a:p>
          <a:p>
            <a:endParaRPr lang="cs-CZ" sz="32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h</a:t>
            </a:r>
            <a:r>
              <a:rPr lang="cs-CZ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olý – 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zasadili 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strom</a:t>
            </a:r>
          </a:p>
          <a:p>
            <a:r>
              <a:rPr lang="cs-CZ" sz="32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r</a:t>
            </a:r>
            <a:r>
              <a:rPr lang="cs-CZ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ozvitý – 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zasadili</a:t>
            </a:r>
            <a:r>
              <a:rPr lang="cs-CZ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malý</a:t>
            </a:r>
            <a:r>
              <a:rPr lang="cs-CZ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strom</a:t>
            </a:r>
          </a:p>
          <a:p>
            <a:r>
              <a:rPr lang="cs-CZ" sz="32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n</a:t>
            </a:r>
            <a:r>
              <a:rPr lang="cs-CZ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ěkolikanásobný – 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zasadili</a:t>
            </a:r>
            <a:r>
              <a:rPr lang="cs-CZ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strom a keř</a:t>
            </a:r>
          </a:p>
          <a:p>
            <a:endParaRPr lang="cs-CZ" sz="32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(několikanásobné větné členy, 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pokud </a:t>
            </a: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n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ejsou spojeny spojkami </a:t>
            </a:r>
            <a:r>
              <a:rPr lang="cs-CZ" sz="3200" b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a,i,nebo,ani</a:t>
            </a:r>
            <a:r>
              <a:rPr lang="cs-CZ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,</a:t>
            </a:r>
          </a:p>
          <a:p>
            <a:r>
              <a:rPr lang="cs-CZ" sz="32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o</a:t>
            </a:r>
            <a:r>
              <a:rPr lang="cs-CZ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ddělujeme 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čárkou</a:t>
            </a:r>
            <a:r>
              <a:rPr lang="cs-CZ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)</a:t>
            </a:r>
            <a:endParaRPr lang="cs-CZ" sz="32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39552" y="620688"/>
            <a:ext cx="8417689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PAMATUJ!</a:t>
            </a:r>
          </a:p>
          <a:p>
            <a:endParaRPr lang="cs-CZ" sz="3600" b="1" dirty="0" smtClean="0"/>
          </a:p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Předložka není samostatným větným </a:t>
            </a:r>
          </a:p>
          <a:p>
            <a:endParaRPr lang="cs-CZ" sz="36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členem, patří ke jménu, zájmenu:</a:t>
            </a:r>
          </a:p>
          <a:p>
            <a:endParaRPr lang="cs-CZ" sz="3600" b="1" dirty="0">
              <a:latin typeface="Arial" pitchFamily="34" charset="0"/>
              <a:cs typeface="Arial" pitchFamily="34" charset="0"/>
            </a:endParaRPr>
          </a:p>
          <a:p>
            <a:r>
              <a:rPr lang="cs-CZ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</a:t>
            </a:r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olem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 lesa, </a:t>
            </a:r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za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 městem, </a:t>
            </a:r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před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 domem.</a:t>
            </a:r>
          </a:p>
          <a:p>
            <a:endParaRPr lang="cs-CZ" sz="3600" b="1" dirty="0"/>
          </a:p>
        </p:txBody>
      </p:sp>
      <p:sp>
        <p:nvSpPr>
          <p:cNvPr id="8" name="Zahnutá šipka nahoru 7"/>
          <p:cNvSpPr/>
          <p:nvPr/>
        </p:nvSpPr>
        <p:spPr>
          <a:xfrm>
            <a:off x="3071802" y="4714884"/>
            <a:ext cx="928694" cy="500066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9" name="Zahnutá šipka nahoru 8"/>
          <p:cNvSpPr/>
          <p:nvPr/>
        </p:nvSpPr>
        <p:spPr>
          <a:xfrm>
            <a:off x="1071538" y="4643446"/>
            <a:ext cx="1285884" cy="571504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Zahnutá šipka nahoru 9"/>
          <p:cNvSpPr/>
          <p:nvPr/>
        </p:nvSpPr>
        <p:spPr>
          <a:xfrm>
            <a:off x="5572132" y="4714884"/>
            <a:ext cx="1071570" cy="500066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59632" y="1222536"/>
            <a:ext cx="6530955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PŘEDMĚT</a:t>
            </a:r>
          </a:p>
          <a:p>
            <a:endParaRPr lang="cs-CZ" sz="32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endParaRPr lang="cs-CZ" sz="32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Patří mezi rozvíjející větné členy.</a:t>
            </a:r>
            <a:endParaRPr lang="cs-CZ" sz="32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47048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620688"/>
            <a:ext cx="8301760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latin typeface="Arial" pitchFamily="34" charset="0"/>
                <a:cs typeface="Arial" pitchFamily="34" charset="0"/>
              </a:rPr>
              <a:t>Z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načíme: </a:t>
            </a:r>
            <a:r>
              <a:rPr lang="cs-CZ" sz="2800" b="1" dirty="0" err="1" smtClean="0">
                <a:latin typeface="Arial" pitchFamily="34" charset="0"/>
                <a:cs typeface="Arial" pitchFamily="34" charset="0"/>
              </a:rPr>
              <a:t>Pt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(?) </a:t>
            </a:r>
          </a:p>
          <a:p>
            <a:r>
              <a:rPr lang="cs-CZ" sz="2800" b="1" dirty="0">
                <a:latin typeface="Arial" pitchFamily="34" charset="0"/>
                <a:cs typeface="Arial" pitchFamily="34" charset="0"/>
              </a:rPr>
              <a:t>Z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ávisí na: </a:t>
            </a:r>
            <a:r>
              <a:rPr lang="cs-C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slovese (2)</a:t>
            </a:r>
          </a:p>
          <a:p>
            <a:r>
              <a:rPr lang="cs-CZ" sz="2800" b="1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táme se: </a:t>
            </a:r>
            <a:r>
              <a:rPr lang="cs-C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pádovými otázkami (</a:t>
            </a:r>
            <a:r>
              <a:rPr lang="cs-CZ" sz="28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kromě 1.p.ot.</a:t>
            </a:r>
            <a:r>
              <a:rPr lang="cs-C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)</a:t>
            </a:r>
          </a:p>
          <a:p>
            <a:r>
              <a:rPr lang="cs-CZ" sz="2800" b="1" dirty="0">
                <a:latin typeface="Arial" pitchFamily="34" charset="0"/>
                <a:cs typeface="Arial" pitchFamily="34" charset="0"/>
              </a:rPr>
              <a:t>B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ývá vyjádřen: </a:t>
            </a:r>
            <a:r>
              <a:rPr lang="cs-C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podstatným jménem, zájmenem,</a:t>
            </a:r>
          </a:p>
          <a:p>
            <a:r>
              <a:rPr lang="cs-CZ" sz="2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                          slovesným infinitivem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Dělení: </a:t>
            </a:r>
            <a:r>
              <a:rPr lang="cs-C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podle pádu.</a:t>
            </a:r>
          </a:p>
          <a:p>
            <a:endParaRPr lang="cs-CZ" sz="28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Vyjadřuje koho, co slovesný děj zasahuje nebo </a:t>
            </a:r>
          </a:p>
          <a:p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se týká.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                 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                  </a:t>
            </a:r>
            <a:r>
              <a:rPr lang="cs-CZ" sz="2800" b="1" dirty="0" err="1" smtClean="0">
                <a:latin typeface="Arial" pitchFamily="34" charset="0"/>
                <a:cs typeface="Arial" pitchFamily="34" charset="0"/>
              </a:rPr>
              <a:t>Pt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(4)                     </a:t>
            </a:r>
            <a:r>
              <a:rPr lang="cs-CZ" sz="2800" b="1" dirty="0" err="1" smtClean="0">
                <a:latin typeface="Arial" pitchFamily="34" charset="0"/>
                <a:cs typeface="Arial" pitchFamily="34" charset="0"/>
              </a:rPr>
              <a:t>Pt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(3)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Př. .. zasadili </a:t>
            </a:r>
            <a:r>
              <a:rPr lang="cs-CZ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strom..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,  …podobný </a:t>
            </a:r>
            <a:r>
              <a:rPr lang="cs-CZ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otci.. .</a:t>
            </a:r>
            <a:endParaRPr lang="cs-CZ" sz="28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332656"/>
            <a:ext cx="8082662" cy="66787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u="sng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PŘÍKLAD</a:t>
            </a:r>
          </a:p>
          <a:p>
            <a:endParaRPr lang="cs-CZ" sz="3600" b="1" u="sng" dirty="0">
              <a:solidFill>
                <a:srgbClr val="00B050"/>
              </a:solidFill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Potom se na Mášu usmála.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Postup: 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najdeme přísudek a podmět</a:t>
            </a:r>
          </a:p>
          <a:p>
            <a:r>
              <a:rPr lang="cs-CZ" sz="32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             </a:t>
            </a:r>
          </a:p>
          <a:p>
            <a:r>
              <a:rPr lang="cs-CZ" sz="32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            </a:t>
            </a:r>
            <a:r>
              <a:rPr lang="cs-CZ" sz="3200" b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Př</a:t>
            </a:r>
            <a: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- se usmála  Po – ona</a:t>
            </a:r>
          </a:p>
          <a:p>
            <a:r>
              <a:rPr lang="cs-CZ" sz="32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            </a:t>
            </a:r>
          </a:p>
          <a:p>
            <a:r>
              <a:rPr lang="cs-CZ" sz="32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           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použijeme přísudek a pád.otázku</a:t>
            </a: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             </a:t>
            </a:r>
          </a:p>
          <a:p>
            <a:r>
              <a:rPr lang="cs-CZ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            usmála se na koho? </a:t>
            </a:r>
            <a:r>
              <a:rPr lang="cs-CZ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c</a:t>
            </a:r>
            <a: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o?</a:t>
            </a:r>
          </a:p>
          <a:p>
            <a:r>
              <a:rPr lang="cs-CZ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             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= na Mášu </a:t>
            </a:r>
          </a:p>
          <a:p>
            <a:r>
              <a:rPr lang="cs-CZ" sz="3600" b="1" dirty="0">
                <a:solidFill>
                  <a:srgbClr val="7030A0"/>
                </a:solidFill>
              </a:rPr>
              <a:t> </a:t>
            </a:r>
            <a:r>
              <a:rPr lang="cs-CZ" sz="3600" b="1" dirty="0" smtClean="0">
                <a:solidFill>
                  <a:srgbClr val="7030A0"/>
                </a:solidFill>
              </a:rPr>
              <a:t>               </a:t>
            </a:r>
            <a:endParaRPr lang="cs-CZ" sz="36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00034" y="714356"/>
            <a:ext cx="8158003" cy="54476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 daných větách vyhledej předmět</a:t>
            </a:r>
          </a:p>
          <a:p>
            <a:endParaRPr lang="cs-CZ" sz="3200" b="1" u="sng" dirty="0">
              <a:solidFill>
                <a:srgbClr val="FF0000"/>
              </a:solidFill>
            </a:endParaRPr>
          </a:p>
          <a:p>
            <a:pPr marL="514350" indent="-514350">
              <a:buAutoNum type="arabicPeriod"/>
            </a:pP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Zítra mu napíšu dopis.</a:t>
            </a:r>
          </a:p>
          <a:p>
            <a:pPr marL="514350" indent="-514350">
              <a:buAutoNum type="arabicPeriod"/>
            </a:pP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Čekali jsme na něho na rohu ulice.</a:t>
            </a:r>
          </a:p>
          <a:p>
            <a:pPr marL="514350" indent="-514350">
              <a:buAutoNum type="arabicPeriod"/>
            </a:pP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Jsem na tebe dnes pyšná.</a:t>
            </a:r>
          </a:p>
          <a:p>
            <a:pPr marL="514350" indent="-514350">
              <a:buAutoNum type="arabicPeriod"/>
            </a:pP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Milanovi jsem nikdy nedůvěřoval.</a:t>
            </a:r>
          </a:p>
          <a:p>
            <a:pPr marL="514350" indent="-514350">
              <a:buAutoNum type="arabicPeriod"/>
            </a:pP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Poprosil nás o pomoc.</a:t>
            </a:r>
          </a:p>
          <a:p>
            <a:pPr marL="514350" indent="-514350">
              <a:buAutoNum type="arabicPeriod"/>
            </a:pP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Už jsem na Marcelu zvědavá.</a:t>
            </a:r>
          </a:p>
          <a:p>
            <a:pPr marL="514350" indent="-514350">
              <a:buAutoNum type="arabicPeriod"/>
            </a:pP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Čemu jste v hodině češtiny nerozuměli?</a:t>
            </a:r>
          </a:p>
          <a:p>
            <a:pPr marL="514350" indent="-514350">
              <a:buAutoNum type="arabicPeriod"/>
            </a:pP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Stále se nám vyhýbá.</a:t>
            </a:r>
          </a:p>
          <a:p>
            <a:pPr marL="514350" indent="-514350">
              <a:buAutoNum type="arabicPeriod"/>
            </a:pP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Můžeš mi ještě jednou všechno zopakovat?</a:t>
            </a:r>
          </a:p>
          <a:p>
            <a:pPr marL="514350" indent="-514350"/>
            <a:endParaRPr lang="cs-CZ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404664"/>
            <a:ext cx="4572085" cy="55092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ŘEŠENÍ</a:t>
            </a:r>
          </a:p>
          <a:p>
            <a:endParaRPr lang="cs-CZ" sz="3200" b="1" i="1" u="sng" dirty="0">
              <a:solidFill>
                <a:srgbClr val="FF0000"/>
              </a:solidFill>
            </a:endParaRPr>
          </a:p>
          <a:p>
            <a:pPr marL="514350" indent="-514350">
              <a:buAutoNum type="arabicPeriod"/>
            </a:pPr>
            <a:r>
              <a:rPr lang="cs-CZ" sz="3200" b="1" dirty="0">
                <a:latin typeface="Arial" pitchFamily="34" charset="0"/>
                <a:cs typeface="Arial" pitchFamily="34" charset="0"/>
              </a:rPr>
              <a:t>m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u (3), dopis (4)</a:t>
            </a:r>
          </a:p>
          <a:p>
            <a:pPr marL="514350" indent="-514350">
              <a:buAutoNum type="arabicPeriod"/>
            </a:pPr>
            <a:r>
              <a:rPr lang="cs-CZ" sz="3200" b="1" dirty="0">
                <a:latin typeface="Arial" pitchFamily="34" charset="0"/>
                <a:cs typeface="Arial" pitchFamily="34" charset="0"/>
              </a:rPr>
              <a:t>n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a něho(4)</a:t>
            </a:r>
          </a:p>
          <a:p>
            <a:pPr marL="514350" indent="-514350">
              <a:buAutoNum type="arabicPeriod"/>
            </a:pPr>
            <a:r>
              <a:rPr lang="cs-CZ" sz="3200" b="1" dirty="0">
                <a:latin typeface="Arial" pitchFamily="34" charset="0"/>
                <a:cs typeface="Arial" pitchFamily="34" charset="0"/>
              </a:rPr>
              <a:t>n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a tebe (4)</a:t>
            </a:r>
          </a:p>
          <a:p>
            <a:pPr marL="514350" indent="-514350">
              <a:buAutoNum type="arabicPeriod"/>
            </a:pP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Milanovi (3)</a:t>
            </a:r>
          </a:p>
          <a:p>
            <a:pPr marL="514350" indent="-514350">
              <a:buAutoNum type="arabicPeriod"/>
            </a:pPr>
            <a:r>
              <a:rPr lang="cs-CZ" sz="3200" b="1" dirty="0">
                <a:latin typeface="Arial" pitchFamily="34" charset="0"/>
                <a:cs typeface="Arial" pitchFamily="34" charset="0"/>
              </a:rPr>
              <a:t>n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ás (4), o pomoc (4)</a:t>
            </a:r>
          </a:p>
          <a:p>
            <a:pPr marL="514350" indent="-514350">
              <a:buAutoNum type="arabicPeriod"/>
            </a:pPr>
            <a:r>
              <a:rPr lang="cs-CZ" sz="3200" b="1" dirty="0">
                <a:latin typeface="Arial" pitchFamily="34" charset="0"/>
                <a:cs typeface="Arial" pitchFamily="34" charset="0"/>
              </a:rPr>
              <a:t>n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a Marcelu (4)</a:t>
            </a:r>
          </a:p>
          <a:p>
            <a:pPr marL="514350" indent="-514350">
              <a:buAutoNum type="arabicPeriod"/>
            </a:pPr>
            <a:r>
              <a:rPr lang="cs-CZ" sz="3200" b="1" dirty="0">
                <a:latin typeface="Arial" pitchFamily="34" charset="0"/>
                <a:cs typeface="Arial" pitchFamily="34" charset="0"/>
              </a:rPr>
              <a:t>č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emu (3) </a:t>
            </a:r>
          </a:p>
          <a:p>
            <a:pPr marL="514350" indent="-514350">
              <a:buAutoNum type="arabicPeriod"/>
            </a:pPr>
            <a:r>
              <a:rPr lang="cs-CZ" sz="3200" b="1" dirty="0">
                <a:latin typeface="Arial" pitchFamily="34" charset="0"/>
                <a:cs typeface="Arial" pitchFamily="34" charset="0"/>
              </a:rPr>
              <a:t>n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ám (3)</a:t>
            </a:r>
          </a:p>
          <a:p>
            <a:pPr marL="514350" indent="-514350">
              <a:buAutoNum type="arabicPeriod"/>
            </a:pPr>
            <a:r>
              <a:rPr lang="cs-CZ" sz="3200" b="1" dirty="0">
                <a:latin typeface="Arial" pitchFamily="34" charset="0"/>
                <a:cs typeface="Arial" pitchFamily="34" charset="0"/>
              </a:rPr>
              <a:t>m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i (3), všechno (4)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836712"/>
            <a:ext cx="5759450" cy="1914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059992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1274</TotalTime>
  <Words>302</Words>
  <Application>Microsoft Office PowerPoint</Application>
  <PresentationFormat>Předvádění na obrazovce (4:3)</PresentationFormat>
  <Paragraphs>78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Jmění</vt:lpstr>
      <vt:lpstr>Prezentace aplikace PowerPoint</vt:lpstr>
      <vt:lpstr>PŘEDMĚT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ROZVÍJEJÍCÍ VĚTNÉ ČLENY</dc:title>
  <dc:creator>OEM</dc:creator>
  <cp:lastModifiedBy>OEM</cp:lastModifiedBy>
  <cp:revision>41</cp:revision>
  <dcterms:created xsi:type="dcterms:W3CDTF">2010-03-31T06:07:51Z</dcterms:created>
  <dcterms:modified xsi:type="dcterms:W3CDTF">2011-11-18T11:28:51Z</dcterms:modified>
</cp:coreProperties>
</file>