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314" r:id="rId2"/>
    <p:sldId id="256" r:id="rId3"/>
    <p:sldId id="258" r:id="rId4"/>
    <p:sldId id="259" r:id="rId5"/>
    <p:sldId id="312" r:id="rId6"/>
    <p:sldId id="260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313" r:id="rId16"/>
  </p:sldIdLst>
  <p:sldSz cx="9144000" cy="6858000" type="screen4x3"/>
  <p:notesSz cx="67818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ADDB94A-34BD-4572-BFB1-EE297DC5F88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9403728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Skladba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pro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6.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VY_32_INOVACE_08_Příslovečné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určení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364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380312" y="6021288"/>
            <a:ext cx="1251992" cy="507504"/>
          </a:xfrm>
        </p:spPr>
        <p:txBody>
          <a:bodyPr>
            <a:normAutofit/>
          </a:bodyPr>
          <a:lstStyle/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Šárka Fulínová</a:t>
            </a:r>
          </a:p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2.ZŠ Dobříš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PŘÍSLOVEČNÉ URČENÍ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857232"/>
            <a:ext cx="7765267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Každý větný člen může být:</a:t>
            </a:r>
          </a:p>
          <a:p>
            <a:endParaRPr lang="cs-CZ" sz="32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h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olý –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zasadili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strom</a:t>
            </a:r>
          </a:p>
          <a:p>
            <a:r>
              <a:rPr lang="cs-CZ" sz="3200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r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ozvitý –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zasadili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malý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strom</a:t>
            </a:r>
          </a:p>
          <a:p>
            <a:r>
              <a:rPr lang="cs-CZ" sz="3200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ěkolikanásobný –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zasadili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strom a keř</a:t>
            </a:r>
          </a:p>
          <a:p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(několikanásobné větné členy,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pokud 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ejsou spojeny spojkami </a:t>
            </a:r>
            <a:r>
              <a:rPr lang="cs-CZ" sz="32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a,i,nebo,ani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,</a:t>
            </a:r>
          </a:p>
          <a:p>
            <a:r>
              <a:rPr lang="cs-CZ" sz="3200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o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ddělujeme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čárkou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)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620688"/>
            <a:ext cx="8417689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PAMATUJ!</a:t>
            </a:r>
          </a:p>
          <a:p>
            <a:endParaRPr lang="cs-CZ" sz="3600" b="1" dirty="0" smtClean="0"/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Předložka není samostatným větným </a:t>
            </a: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členem, patří ke jménu, zájmenu: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olem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lesa, 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za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městem, 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před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domem.</a:t>
            </a:r>
          </a:p>
          <a:p>
            <a:endParaRPr lang="cs-CZ" sz="3600" b="1" dirty="0"/>
          </a:p>
        </p:txBody>
      </p:sp>
      <p:sp>
        <p:nvSpPr>
          <p:cNvPr id="8" name="Zahnutá šipka nahoru 7"/>
          <p:cNvSpPr/>
          <p:nvPr/>
        </p:nvSpPr>
        <p:spPr>
          <a:xfrm>
            <a:off x="3071802" y="4714884"/>
            <a:ext cx="928694" cy="500066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Zahnutá šipka nahoru 8"/>
          <p:cNvSpPr/>
          <p:nvPr/>
        </p:nvSpPr>
        <p:spPr>
          <a:xfrm>
            <a:off x="1071538" y="4643446"/>
            <a:ext cx="1285884" cy="571504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Zahnutá šipka nahoru 9"/>
          <p:cNvSpPr/>
          <p:nvPr/>
        </p:nvSpPr>
        <p:spPr>
          <a:xfrm>
            <a:off x="5572132" y="4714884"/>
            <a:ext cx="1071570" cy="500066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6239" y="566121"/>
            <a:ext cx="857157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PŘÍSLOVEČNÉ    URČENÍ</a:t>
            </a:r>
            <a:endParaRPr lang="cs-CZ" sz="5400" b="1" i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55576" y="3212976"/>
            <a:ext cx="2592288" cy="122413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MÍSTA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436096" y="3212976"/>
            <a:ext cx="2592288" cy="122413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ČASU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131840" y="4869160"/>
            <a:ext cx="2592288" cy="122413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ZPŮSOBU</a:t>
            </a:r>
            <a:endParaRPr lang="cs-CZ" sz="36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Šipka dolů 5"/>
          <p:cNvSpPr/>
          <p:nvPr/>
        </p:nvSpPr>
        <p:spPr>
          <a:xfrm>
            <a:off x="1774709" y="1844824"/>
            <a:ext cx="1080120" cy="1008112"/>
          </a:xfrm>
          <a:prstGeom prst="down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ů 6"/>
          <p:cNvSpPr/>
          <p:nvPr/>
        </p:nvSpPr>
        <p:spPr>
          <a:xfrm>
            <a:off x="6192180" y="1844824"/>
            <a:ext cx="1080120" cy="1008112"/>
          </a:xfrm>
          <a:prstGeom prst="down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ů 8"/>
          <p:cNvSpPr/>
          <p:nvPr/>
        </p:nvSpPr>
        <p:spPr>
          <a:xfrm>
            <a:off x="4140797" y="1844824"/>
            <a:ext cx="648072" cy="2016224"/>
          </a:xfrm>
          <a:prstGeom prst="down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10481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548680"/>
            <a:ext cx="8616461" cy="49552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PŘÍSLOVEČNÉ  URČENÍ</a:t>
            </a:r>
          </a:p>
          <a:p>
            <a:endParaRPr lang="cs-CZ" sz="3200" b="1" i="1" u="sng" dirty="0">
              <a:solidFill>
                <a:srgbClr val="FF0000"/>
              </a:solidFill>
            </a:endParaRP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načíme: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PUm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PUč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PUzp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PU míry atd.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závisí na: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slovese (2,6)</a:t>
            </a: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táme se: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tázacími slovy: kde? kdy? jak? </a:t>
            </a:r>
            <a:r>
              <a:rPr lang="cs-CZ" sz="2800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roč?...</a:t>
            </a: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b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ývá vyjádřen: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podstatným jménem (6, </a:t>
            </a:r>
            <a:r>
              <a:rPr lang="cs-CZ" sz="2800" b="1" dirty="0" err="1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infinit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.)</a:t>
            </a: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ělení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: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místa, času, způsobu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, míry, příčiny,</a:t>
            </a:r>
          </a:p>
          <a:p>
            <a:r>
              <a:rPr lang="cs-CZ" sz="2800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             účelu, podmínky, přípustky</a:t>
            </a:r>
          </a:p>
          <a:p>
            <a:endParaRPr lang="cs-CZ" sz="28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PUč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PUm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PUzp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Př.:  </a:t>
            </a:r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včera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zasadili </a:t>
            </a:r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na zahradě pečlivě</a:t>
            </a:r>
            <a:endParaRPr lang="cs-CZ" sz="28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692696"/>
            <a:ext cx="8597097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Druhy a používané otázky na PU</a:t>
            </a:r>
          </a:p>
          <a:p>
            <a:endParaRPr lang="cs-CZ" sz="3600" b="1" dirty="0">
              <a:solidFill>
                <a:srgbClr val="00B050"/>
              </a:solidFill>
            </a:endParaRP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ísta - </a:t>
            </a:r>
            <a:r>
              <a:rPr lang="cs-CZ" sz="36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kde, kam, kudy, odkud…</a:t>
            </a: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času - </a:t>
            </a:r>
            <a:r>
              <a:rPr lang="cs-CZ" sz="36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kdy, odkdy, dokdy, jak dlouho…</a:t>
            </a: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způsobu – </a:t>
            </a:r>
            <a:r>
              <a:rPr lang="cs-CZ" sz="36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jak, jakým způsobem…</a:t>
            </a: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dirty="0" smtClean="0"/>
          </a:p>
          <a:p>
            <a:endParaRPr lang="cs-CZ" sz="36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363915"/>
            <a:ext cx="8520281" cy="71096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PŘÍKLAD</a:t>
            </a:r>
          </a:p>
          <a:p>
            <a:endParaRPr lang="cs-CZ" sz="32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Na hrbolaté louce se klidně pásl kůň.</a:t>
            </a:r>
          </a:p>
          <a:p>
            <a:endParaRPr lang="cs-CZ" sz="3200" b="1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ŘEŠENÍ: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najdeme přísudek a podmět v dané</a:t>
            </a:r>
          </a:p>
          <a:p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větě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 </a:t>
            </a:r>
            <a:r>
              <a:rPr lang="cs-CZ" sz="28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– se pásl, Po – kůň)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použijeme přísudek a nepádovou </a:t>
            </a:r>
          </a:p>
          <a:p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otázku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(pásl se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kde?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- na louce – Pum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                       pásl se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jak? jakým způsobem?</a:t>
            </a:r>
          </a:p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                         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- klidně </a:t>
            </a:r>
            <a:r>
              <a:rPr lang="cs-CZ" sz="28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Puzp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)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0070C0"/>
                </a:solidFill>
              </a:rPr>
              <a:t>              </a:t>
            </a:r>
            <a:endParaRPr lang="cs-CZ" sz="3200" b="1" dirty="0" smtClean="0"/>
          </a:p>
          <a:p>
            <a:r>
              <a:rPr lang="cs-CZ" sz="3200" b="1" dirty="0" smtClean="0">
                <a:solidFill>
                  <a:srgbClr val="7030A0"/>
                </a:solidFill>
              </a:rPr>
              <a:t> </a:t>
            </a:r>
          </a:p>
          <a:p>
            <a:endParaRPr lang="cs-CZ" sz="3200" b="1" dirty="0" smtClean="0"/>
          </a:p>
          <a:p>
            <a:endParaRPr lang="cs-CZ" sz="3200" b="1" u="sng" dirty="0" smtClean="0">
              <a:solidFill>
                <a:srgbClr val="FF0000"/>
              </a:solidFill>
            </a:endParaRPr>
          </a:p>
          <a:p>
            <a:endParaRPr lang="cs-CZ" sz="3200" b="1" u="sng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83305" y="357166"/>
            <a:ext cx="8760732" cy="57554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 daných větách vyhledejte příslovečná určení</a:t>
            </a:r>
          </a:p>
          <a:p>
            <a:endParaRPr lang="cs-CZ" sz="28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Kolem šel hladový vlk.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Všechny žáby se vyděšeně schovaly do rákosí.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Obě kozy spadly z kmene do řeky.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Jelen rychle uháněl po lesní cestě.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Jednou zazněl v dálce výstřel.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Druhý den našla liška na dveřích milé pozvání.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Za hodinu lasička tvrdě usnula.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Nešťastný osel klopýtal po cestě od rána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do večera.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9.  Tlapy mu pevně uvízly v železech.</a:t>
            </a:r>
          </a:p>
          <a:p>
            <a:pPr marL="514350" indent="-514350"/>
            <a:r>
              <a:rPr lang="cs-CZ" sz="3200" b="1" dirty="0" smtClean="0"/>
              <a:t> 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687675"/>
            <a:ext cx="8832867" cy="59400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</a:t>
            </a:r>
            <a:endParaRPr lang="cs-CZ" sz="32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 smtClean="0"/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kolem – Pum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vyděšeně –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Puzp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do rákosí – Pum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 kmene – Pum, do řeky – Pum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rychle –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Puzp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po cestě – Pum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jednou – Puč, v dálce – Pum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den – Puč, na dveřích – Pum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za hodinu – Puč, tvrdě –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Puzp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 cestě – Pum, od rána – Puč, do večera – Puč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pevně –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Puzp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v železech -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PUm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endParaRPr lang="cs-CZ" sz="3200" b="1" dirty="0" smtClean="0"/>
          </a:p>
          <a:p>
            <a:pPr marL="514350" indent="-514350">
              <a:buAutoNum type="arabicPeriod"/>
            </a:pP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357166"/>
            <a:ext cx="8077852" cy="766363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PROCVIČOVÁNÍ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Horníci stávkovali pod zemí.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Šel pěšky na nádraží.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Loni jsem si zajel do Beskyd a vyšlapal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na Lysou horu.</a:t>
            </a:r>
          </a:p>
          <a:p>
            <a:pPr marL="514350" indent="-514350">
              <a:buAutoNum type="arabicPeriod" startAt="4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Na stromech se už objevují první květy.</a:t>
            </a:r>
          </a:p>
          <a:p>
            <a:pPr marL="514350" indent="-514350">
              <a:buAutoNum type="arabicPeriod" startAt="4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Vydal jsem se do ciziny na zkušenou.</a:t>
            </a:r>
          </a:p>
          <a:p>
            <a:pPr marL="514350" indent="-514350">
              <a:buAutoNum type="arabicPeriod" startAt="4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Na podzim padá listí se stromů.</a:t>
            </a:r>
          </a:p>
          <a:p>
            <a:pPr marL="514350" indent="-514350">
              <a:buAutoNum type="arabicPeriod" startAt="4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Pavla by si nejraději četla celý den.</a:t>
            </a:r>
          </a:p>
          <a:p>
            <a:pPr marL="514350" indent="-514350">
              <a:buAutoNum type="arabicPeriod" startAt="4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Martinovo kolo bylo téměř nové.</a:t>
            </a:r>
          </a:p>
          <a:p>
            <a:pPr marL="514350" indent="-514350">
              <a:buAutoNum type="arabicPeriod" startAt="4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Náš dědeček je stále zdráv jako ryba.</a:t>
            </a:r>
          </a:p>
          <a:p>
            <a:pPr marL="514350" indent="-514350">
              <a:buAutoNum type="arabicPeriod" startAt="4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Na Jesenickou přehradu pojedeme vlakem.</a:t>
            </a: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(Věty číslo 5, 8, a 9 vypracovat informativně) </a:t>
            </a:r>
          </a:p>
          <a:p>
            <a:pPr marL="514350" indent="-514350"/>
            <a:endParaRPr lang="cs-CZ" sz="3200" b="1" dirty="0" smtClean="0"/>
          </a:p>
          <a:p>
            <a:pPr marL="514350" indent="-514350">
              <a:buAutoNum type="arabicPeriod" startAt="4"/>
            </a:pPr>
            <a:endParaRPr lang="cs-CZ" sz="3200" b="1" dirty="0" smtClean="0"/>
          </a:p>
          <a:p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3885" y="428604"/>
            <a:ext cx="8706038" cy="73558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</a:rPr>
              <a:t>ŘEŠENÍ</a:t>
            </a:r>
          </a:p>
          <a:p>
            <a:pPr marL="514350" indent="-514350">
              <a:buAutoNum type="arabicPeriod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Horníci stávkovali </a:t>
            </a:r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pod zemí.</a:t>
            </a:r>
          </a:p>
          <a:p>
            <a:pPr marL="514350" indent="-514350"/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stávkovali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(kde)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pod zemí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–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Pu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místa</a:t>
            </a:r>
          </a:p>
          <a:p>
            <a:pPr marL="514350" indent="-514350">
              <a:buAutoNum type="arabicPeriod" startAt="2"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 startAt="2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Šel </a:t>
            </a:r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pěšky na nádraží.</a:t>
            </a:r>
          </a:p>
          <a:p>
            <a:pPr marL="514350" indent="-514350"/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šel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(jak)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pěšky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– PU způsobu, </a:t>
            </a:r>
          </a:p>
          <a:p>
            <a:pPr marL="514350" indent="-514350"/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šel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(kam)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na nádraží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– PU místa</a:t>
            </a:r>
          </a:p>
          <a:p>
            <a:pPr marL="514350" indent="-514350">
              <a:buAutoNum type="arabicPeriod" startAt="3"/>
            </a:pPr>
            <a:endParaRPr lang="cs-CZ" sz="2400" b="1" u="sng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 startAt="3"/>
            </a:pPr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Loni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jsem si zajel </a:t>
            </a:r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do Beskyd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 vyšlapal </a:t>
            </a:r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na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Lysou </a:t>
            </a:r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horu.</a:t>
            </a:r>
          </a:p>
          <a:p>
            <a:pPr marL="514350" indent="-514350"/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zajel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(kdy)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loni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– PU času</a:t>
            </a:r>
          </a:p>
          <a:p>
            <a:pPr marL="514350" indent="-514350"/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zajel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(kam)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do Beskyd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– PU místa</a:t>
            </a:r>
          </a:p>
          <a:p>
            <a:pPr marL="514350" indent="-514350"/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vyšlapal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(kam)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na horu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– PU místa</a:t>
            </a:r>
          </a:p>
          <a:p>
            <a:pPr marL="514350" indent="-514350">
              <a:buAutoNum type="arabicPeriod" startAt="4"/>
            </a:pPr>
            <a:endParaRPr lang="cs-CZ" sz="2400" b="1" u="sng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 startAt="4"/>
            </a:pPr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Na stromech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se </a:t>
            </a:r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už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objevují první květy.</a:t>
            </a:r>
          </a:p>
          <a:p>
            <a:pPr marL="514350" indent="-514350"/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se objevují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(kde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)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na stromech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– PU místa</a:t>
            </a:r>
          </a:p>
          <a:p>
            <a:pPr marL="514350" indent="-514350"/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se objevují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(kdy)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už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– PU času</a:t>
            </a:r>
          </a:p>
          <a:p>
            <a:pPr marL="514350" indent="-514350"/>
            <a:endParaRPr lang="cs-CZ" sz="2800" b="1" dirty="0" smtClean="0"/>
          </a:p>
          <a:p>
            <a:pPr marL="514350" indent="-514350"/>
            <a:endParaRPr lang="cs-CZ" sz="2800" b="1" dirty="0" smtClean="0"/>
          </a:p>
          <a:p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6065" y="332656"/>
            <a:ext cx="8956298" cy="65556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5. Vydal jsem se do ciziny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na zkušenou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vydal jsem se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(proč, za jakým účelem)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na zkušenou</a:t>
            </a:r>
          </a:p>
          <a:p>
            <a:pPr>
              <a:buFontTx/>
              <a:buChar char="-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PU účelu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6.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Na podzim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padá listí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se stromů.</a:t>
            </a:r>
          </a:p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padá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(kdy)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na podzim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– PU času</a:t>
            </a:r>
          </a:p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padá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(odkud)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se stromů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– PU místa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7. Pavla by si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nejraději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četla celý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den.</a:t>
            </a:r>
          </a:p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by si četla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(jak)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nejraději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– PU způsob</a:t>
            </a:r>
          </a:p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by si četla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(jak dlouho)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den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– PU času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8. Martinovo kolo bylo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téměř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nové.</a:t>
            </a:r>
          </a:p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bylo nové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(do jaké míry)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téměř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– PU míry</a:t>
            </a:r>
          </a:p>
          <a:p>
            <a:r>
              <a:rPr lang="cs-CZ" sz="2800" b="1" dirty="0" smtClean="0"/>
              <a:t> 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48" y="928670"/>
            <a:ext cx="8158003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9. Náš dědeček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je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stále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zdráv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jako ryba.</a:t>
            </a:r>
          </a:p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je zdráv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(jak, do jaké míry)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stále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– PU míry</a:t>
            </a:r>
          </a:p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je zdráv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(jak)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jako ryba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– PU způsobu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10.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Na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Jesenickou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přehradu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pojedeme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vlakem.</a:t>
            </a:r>
          </a:p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pojedeme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(kam)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na přehradu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– PU místa</a:t>
            </a:r>
          </a:p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pojedeme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(jak)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vlakem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– PU způsobu</a:t>
            </a:r>
          </a:p>
          <a:p>
            <a:endParaRPr lang="cs-CZ" sz="2800" b="1" dirty="0" smtClean="0"/>
          </a:p>
          <a:p>
            <a:endParaRPr lang="cs-CZ" sz="2800" b="1" dirty="0" smtClean="0"/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764704"/>
            <a:ext cx="5759450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3240963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1279</TotalTime>
  <Words>757</Words>
  <Application>Microsoft Office PowerPoint</Application>
  <PresentationFormat>Předvádění na obrazovce (4:3)</PresentationFormat>
  <Paragraphs>143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Jmění</vt:lpstr>
      <vt:lpstr>Prezentace aplikace PowerPoint</vt:lpstr>
      <vt:lpstr>PŘÍSLOVEČNÉ URČENÍ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ROZVÍJEJÍCÍ VĚTNÉ ČLENY</dc:title>
  <dc:creator>OEM</dc:creator>
  <cp:lastModifiedBy>OEM</cp:lastModifiedBy>
  <cp:revision>42</cp:revision>
  <dcterms:created xsi:type="dcterms:W3CDTF">2010-03-31T06:07:51Z</dcterms:created>
  <dcterms:modified xsi:type="dcterms:W3CDTF">2011-11-18T11:28:38Z</dcterms:modified>
</cp:coreProperties>
</file>