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6"/>
  </p:notesMasterIdLst>
  <p:sldIdLst>
    <p:sldId id="276" r:id="rId2"/>
    <p:sldId id="256" r:id="rId3"/>
    <p:sldId id="257" r:id="rId4"/>
    <p:sldId id="275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3" autoAdjust="0"/>
    <p:restoredTop sz="94631" autoAdjust="0"/>
  </p:normalViewPr>
  <p:slideViewPr>
    <p:cSldViewPr>
      <p:cViewPr varScale="1">
        <p:scale>
          <a:sx n="96" d="100"/>
          <a:sy n="96" d="100"/>
        </p:scale>
        <p:origin x="-32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4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ransition/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011" b="9899"/>
          <a:stretch>
            <a:fillRect/>
          </a:stretch>
        </p:blipFill>
        <p:spPr bwMode="auto">
          <a:xfrm>
            <a:off x="1571604" y="1571612"/>
            <a:ext cx="5773737" cy="1143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6110" y="6021288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071670" y="3071810"/>
            <a:ext cx="5143536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projektu: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CZ.1.07/1.4.00/21.3811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Název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Druhy kompozic</a:t>
            </a:r>
            <a:endParaRPr lang="cs-CZ" sz="1200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III/2/VT/2/3/45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Vzdělávací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předmět: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Výpočetní technika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Tematická oblast: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Počítačová fotografie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Radek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Mareška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Anotace: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Žák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se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seznámí s druhy kompozic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Klíčová slova</a:t>
            </a:r>
            <a:r>
              <a:rPr lang="cs-CZ" sz="1200" dirty="0" smtClean="0">
                <a:latin typeface="Calibri" pitchFamily="34" charset="0"/>
                <a:cs typeface="Calibri" pitchFamily="34" charset="0"/>
              </a:rPr>
              <a:t>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Fotografie, kompozice, zlatý řez</a:t>
            </a: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Metodické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pokyny: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PC, DTP, metodické pokyny jsou součástí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materiálu.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učebního materiálu: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Prezentace doplněná fotografiemi a úkoly.</a:t>
            </a: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interaktivity: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Kombinovaná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Cílová skupina: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Žák 5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. – 8. ročníku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Datum vzniku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14.4.2013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4863945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358677" y="260648"/>
            <a:ext cx="5357813" cy="428625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DRUHY KOMPOZIC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860032" y="2636912"/>
            <a:ext cx="3960440" cy="332398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Fotografické </a:t>
            </a:r>
            <a:r>
              <a:rPr lang="cs-CZ" sz="1400" b="1" dirty="0">
                <a:latin typeface="Arial" pitchFamily="34" charset="0"/>
                <a:cs typeface="Arial" pitchFamily="34" charset="0"/>
              </a:rPr>
              <a:t>kompozice </a:t>
            </a:r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jsou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základní pravidla a doporučení pro uspořádání prvků na snímku. Pravidla obsahují různá doporučení, jako například soustředit hlavní motiv na střed, nebo do některé z třetin nebo na zlatý řez. Dalším důležitým faktorem je vyvarování se zmatečných nebo rušivých prvků.</a:t>
            </a:r>
          </a:p>
          <a:p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Uzavřený </a:t>
            </a:r>
            <a:r>
              <a:rPr lang="cs-CZ" sz="1400" b="1" dirty="0">
                <a:latin typeface="Arial" pitchFamily="34" charset="0"/>
                <a:cs typeface="Arial" pitchFamily="34" charset="0"/>
              </a:rPr>
              <a:t>prostor </a:t>
            </a:r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kompozičně z obou stran uzavřený snímek </a:t>
            </a:r>
          </a:p>
          <a:p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Otevřený </a:t>
            </a:r>
            <a:r>
              <a:rPr lang="cs-CZ" sz="1400" b="1" dirty="0">
                <a:latin typeface="Arial" pitchFamily="34" charset="0"/>
                <a:cs typeface="Arial" pitchFamily="34" charset="0"/>
              </a:rPr>
              <a:t>prostor </a:t>
            </a:r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kompozičně neuzavřený snímek, kde horizont ubíhá do stran, takzvaně „pokračuje mimo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snímek“.</a:t>
            </a:r>
          </a:p>
        </p:txBody>
      </p:sp>
      <p:sp>
        <p:nvSpPr>
          <p:cNvPr id="6" name="Obdélník 5"/>
          <p:cNvSpPr/>
          <p:nvPr/>
        </p:nvSpPr>
        <p:spPr>
          <a:xfrm>
            <a:off x="612183" y="5229200"/>
            <a:ext cx="3311745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>
                <a:latin typeface="Arial" pitchFamily="34" charset="0"/>
                <a:cs typeface="Arial" pitchFamily="34" charset="0"/>
              </a:rPr>
              <a:t>Na obrázku je školní fotoaparát Canon</a:t>
            </a:r>
            <a:endParaRPr lang="cs-CZ" sz="1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9" name="Picture 5" descr="\\ADMIN-TOSH\Users\Public\IMG_0076-30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1500" y="1229088"/>
            <a:ext cx="3623904" cy="2415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7" name="Skupina 16"/>
          <p:cNvGrpSpPr/>
          <p:nvPr/>
        </p:nvGrpSpPr>
        <p:grpSpPr>
          <a:xfrm>
            <a:off x="251520" y="1196752"/>
            <a:ext cx="357190" cy="461665"/>
            <a:chOff x="4143372" y="2610145"/>
            <a:chExt cx="357190" cy="461665"/>
          </a:xfrm>
        </p:grpSpPr>
        <p:sp>
          <p:nvSpPr>
            <p:cNvPr id="18" name="Elipsa 27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4574850" y="4263479"/>
            <a:ext cx="357190" cy="461665"/>
            <a:chOff x="4143372" y="2610145"/>
            <a:chExt cx="357190" cy="461665"/>
          </a:xfrm>
        </p:grpSpPr>
        <p:sp>
          <p:nvSpPr>
            <p:cNvPr id="29" name="Elipsa 27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4574850" y="4917214"/>
            <a:ext cx="357190" cy="461665"/>
            <a:chOff x="4143372" y="2610145"/>
            <a:chExt cx="357190" cy="461665"/>
          </a:xfrm>
        </p:grpSpPr>
        <p:sp>
          <p:nvSpPr>
            <p:cNvPr id="32" name="Elipsa 30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TextovéPole 32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pic>
        <p:nvPicPr>
          <p:cNvPr id="1030" name="Picture 6" descr="\\ADMIN-TOSH\Users\Public\IMG_0366-30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2639" y="3731672"/>
            <a:ext cx="3650447" cy="2433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21" name="Skupina 20"/>
          <p:cNvGrpSpPr/>
          <p:nvPr/>
        </p:nvGrpSpPr>
        <p:grpSpPr>
          <a:xfrm>
            <a:off x="251520" y="3789040"/>
            <a:ext cx="357190" cy="461665"/>
            <a:chOff x="4143372" y="2610145"/>
            <a:chExt cx="357190" cy="461665"/>
          </a:xfrm>
        </p:grpSpPr>
        <p:sp>
          <p:nvSpPr>
            <p:cNvPr id="24" name="Elipsa 30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6" name="Picture 8" descr="\\ADMIN-TOSH\Users\Public\IMG_0026-30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6231" y="3717032"/>
            <a:ext cx="3780420" cy="252028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D:\Prace\Pictures\tema5\5-400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7194" b="11640"/>
          <a:stretch/>
        </p:blipFill>
        <p:spPr bwMode="auto">
          <a:xfrm flipH="1" flipV="1">
            <a:off x="256231" y="1268760"/>
            <a:ext cx="3810001" cy="230384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4499992" y="1772816"/>
            <a:ext cx="4174906" cy="3754874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>
                <a:latin typeface="Arial" pitchFamily="34" charset="0"/>
                <a:cs typeface="Arial" pitchFamily="34" charset="0"/>
              </a:rPr>
              <a:t>Pravidlo zlatého řezu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.  V umění a fotografii je pokládán za ideální proporci mezi různými délkami. Zlatý řez vznikne rozdělením úsečky na dvě části tak, že poměr malé části k větší je stejný jako poměr větší části k celé úsečce. Hodnota tohoto poměru je přibližně 1 ku 1,62. Poměr zlatého řezu lze také pozorovat v přírodě. V praxi tedy umísťujeme ústřední motiv snímku do průsečíků úseček zlatého řezu. </a:t>
            </a:r>
          </a:p>
          <a:p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Lineární </a:t>
            </a:r>
            <a:r>
              <a:rPr lang="cs-CZ" sz="1400" b="1" dirty="0">
                <a:latin typeface="Arial" pitchFamily="34" charset="0"/>
                <a:cs typeface="Arial" pitchFamily="34" charset="0"/>
              </a:rPr>
              <a:t>kompozice. </a:t>
            </a:r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Linie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a křivky zobrazují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vizuální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cestu, která oku umožňuje pohybovat se v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obrazu.</a:t>
            </a:r>
            <a:endParaRPr lang="cs-CZ" sz="1400" dirty="0">
              <a:latin typeface="Arial" pitchFamily="34" charset="0"/>
              <a:cs typeface="Arial" pitchFamily="34" charset="0"/>
            </a:endParaRPr>
          </a:p>
          <a:p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Další </a:t>
            </a:r>
            <a:r>
              <a:rPr lang="cs-CZ" sz="1400" b="1" dirty="0">
                <a:latin typeface="Arial" pitchFamily="34" charset="0"/>
                <a:cs typeface="Arial" pitchFamily="34" charset="0"/>
              </a:rPr>
              <a:t>oblíbené kompozice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jsou 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"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Žabí perspektiva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" 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"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Ptačí perspektiva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"</a:t>
            </a: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6" name="Nadpis 1"/>
          <p:cNvSpPr txBox="1">
            <a:spLocks/>
          </p:cNvSpPr>
          <p:nvPr/>
        </p:nvSpPr>
        <p:spPr>
          <a:xfrm>
            <a:off x="271301" y="290775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DRUHY KOMPOZIC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grpSp>
        <p:nvGrpSpPr>
          <p:cNvPr id="17" name="Skupina 16"/>
          <p:cNvGrpSpPr/>
          <p:nvPr/>
        </p:nvGrpSpPr>
        <p:grpSpPr>
          <a:xfrm>
            <a:off x="4214810" y="1700808"/>
            <a:ext cx="357190" cy="461665"/>
            <a:chOff x="4143372" y="2610145"/>
            <a:chExt cx="357190" cy="461665"/>
          </a:xfrm>
        </p:grpSpPr>
        <p:sp>
          <p:nvSpPr>
            <p:cNvPr id="18" name="Elipsa 27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539552" y="3759423"/>
            <a:ext cx="357190" cy="461665"/>
            <a:chOff x="4143372" y="2610145"/>
            <a:chExt cx="357190" cy="461665"/>
          </a:xfrm>
        </p:grpSpPr>
        <p:sp>
          <p:nvSpPr>
            <p:cNvPr id="31" name="Elipsa 30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542402" y="1527175"/>
            <a:ext cx="357190" cy="461665"/>
            <a:chOff x="4143372" y="2610145"/>
            <a:chExt cx="357190" cy="461665"/>
          </a:xfrm>
        </p:grpSpPr>
        <p:sp>
          <p:nvSpPr>
            <p:cNvPr id="28" name="Elipsa 27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4211960" y="3861048"/>
            <a:ext cx="357190" cy="461665"/>
            <a:chOff x="4143372" y="2610145"/>
            <a:chExt cx="357190" cy="461665"/>
          </a:xfrm>
        </p:grpSpPr>
        <p:sp>
          <p:nvSpPr>
            <p:cNvPr id="25" name="Elipsa 30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344642" y="2498120"/>
            <a:ext cx="8429684" cy="1323439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1.    Popiš kompozici uzavřeného prostoru.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2.    Popiš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kompozici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otevřeného prostoru.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3     Popiš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kompozici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zlatého řezu.</a:t>
            </a:r>
          </a:p>
          <a:p>
            <a:pPr marL="457200" indent="-457200">
              <a:buAutoNum type="arabicPeriod" startAt="4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Co znamená ptačí a žabí perspektiva v kompozici snímku?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57158" y="1785926"/>
            <a:ext cx="1697901" cy="369332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Závěrečný test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1" name="Picture 7" descr="C:\Users\Palmexman\AppData\Local\Microsoft\Windows\Temporary Internet Files\Content.IE5\MP72EBGR\MC90044172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1643050"/>
            <a:ext cx="1857388" cy="1857388"/>
          </a:xfrm>
          <a:prstGeom prst="rect">
            <a:avLst/>
          </a:prstGeom>
          <a:noFill/>
        </p:spPr>
      </p:pic>
      <p:sp>
        <p:nvSpPr>
          <p:cNvPr id="1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357290" y="600076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Radek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Mareška</a:t>
            </a:r>
            <a:r>
              <a:rPr lang="cs-CZ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251520" y="26064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DRUHY KOMPOZIC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68059540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1473</TotalTime>
  <Words>334</Words>
  <Application>Microsoft Office PowerPoint</Application>
  <PresentationFormat>Předvádění na obrazovce (4:3)</PresentationFormat>
  <Paragraphs>49</Paragraphs>
  <Slides>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Vlnění</vt:lpstr>
      <vt:lpstr>Snímek 1</vt:lpstr>
      <vt:lpstr>DRUHY KOMPOZIC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195</cp:revision>
  <dcterms:created xsi:type="dcterms:W3CDTF">2013-01-16T20:09:48Z</dcterms:created>
  <dcterms:modified xsi:type="dcterms:W3CDTF">2015-07-16T20:22:35Z</dcterms:modified>
</cp:coreProperties>
</file>