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6"/>
  </p:notesMasterIdLst>
  <p:sldIdLst>
    <p:sldId id="276" r:id="rId2"/>
    <p:sldId id="256" r:id="rId3"/>
    <p:sldId id="257" r:id="rId4"/>
    <p:sldId id="275"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3" autoAdjust="0"/>
    <p:restoredTop sz="94631" autoAdjust="0"/>
  </p:normalViewPr>
  <p:slideViewPr>
    <p:cSldViewPr>
      <p:cViewPr varScale="1">
        <p:scale>
          <a:sx n="96" d="100"/>
          <a:sy n="96" d="100"/>
        </p:scale>
        <p:origin x="-32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0" d="100"/>
          <a:sy n="70" d="100"/>
        </p:scale>
        <p:origin x="-3246"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AC04FF-F2AD-4D03-B083-525C695CD0FE}" type="datetimeFigureOut">
              <a:rPr lang="cs-CZ" smtClean="0"/>
              <a:pPr/>
              <a:t>16.7.2015</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9EDA8B-DF92-454E-951C-CBC509FC4BB3}" type="slidenum">
              <a:rPr lang="cs-CZ" smtClean="0"/>
              <a:pPr/>
              <a:t>‹#›</a:t>
            </a:fld>
            <a:endParaRPr lang="cs-CZ"/>
          </a:p>
        </p:txBody>
      </p:sp>
    </p:spTree>
    <p:extLst>
      <p:ext uri="{BB962C8B-B14F-4D97-AF65-F5344CB8AC3E}">
        <p14:creationId xmlns:p14="http://schemas.microsoft.com/office/powerpoint/2010/main" xmlns="" val="2907475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59EDA8B-DF92-454E-951C-CBC509FC4BB3}" type="slidenum">
              <a:rPr lang="cs-CZ" smtClean="0"/>
              <a:pPr/>
              <a:t>2</a:t>
            </a:fld>
            <a:endParaRPr lang="cs-CZ" dirty="0"/>
          </a:p>
        </p:txBody>
      </p:sp>
    </p:spTree>
    <p:extLst>
      <p:ext uri="{BB962C8B-B14F-4D97-AF65-F5344CB8AC3E}">
        <p14:creationId xmlns:p14="http://schemas.microsoft.com/office/powerpoint/2010/main" xmlns="" val="72643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227ED4-B38A-47D9-A7A2-2CA5706A54A5}" type="slidenum">
              <a:rPr lang="sk-SK"/>
              <a:pPr/>
              <a:t>4</a:t>
            </a:fld>
            <a:endParaRPr lang="sk-SK"/>
          </a:p>
        </p:txBody>
      </p:sp>
      <p:sp>
        <p:nvSpPr>
          <p:cNvPr id="282626" name="Rectangle 2"/>
          <p:cNvSpPr>
            <a:spLocks noGrp="1" noRot="1" noChangeAspect="1" noChangeArrowheads="1" noTextEdit="1"/>
          </p:cNvSpPr>
          <p:nvPr>
            <p:ph type="sldImg"/>
          </p:nvPr>
        </p:nvSpPr>
        <p:spPr>
          <a:xfrm>
            <a:off x="1150938" y="692150"/>
            <a:ext cx="4556125" cy="3416300"/>
          </a:xfrm>
          <a:ln cap="flat"/>
        </p:spPr>
      </p:sp>
      <p:sp>
        <p:nvSpPr>
          <p:cNvPr id="282627" name="Rectangle 3"/>
          <p:cNvSpPr>
            <a:spLocks noGrp="1" noChangeArrowheads="1"/>
          </p:cNvSpPr>
          <p:nvPr>
            <p:ph type="body" idx="1"/>
          </p:nvPr>
        </p:nvSpPr>
        <p:spPr>
          <a:xfrm>
            <a:off x="914400" y="4343134"/>
            <a:ext cx="5029200" cy="4115028"/>
          </a:xfrm>
          <a:ln/>
        </p:spPr>
        <p:txBody>
          <a:bodyP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BF16B86-A335-4EE1-B3D4-E8B3B7A3E8E1}"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C485F6A-ABA3-42A7-ADDE-4B15A1B022AE}"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7F21BE3-76AA-490E-BD07-1860B29E1202}"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545AB5AB-66F4-4942-825D-0E4F786F30E3}" type="datetime1">
              <a:rPr lang="cs-CZ" smtClean="0"/>
              <a:pPr/>
              <a:t>16.7.2015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ECE86D2-7E3C-4742-A6D9-1C3EB0B0481D}" type="datetime1">
              <a:rPr lang="cs-CZ" smtClean="0"/>
              <a:pPr/>
              <a:t>16.7.2015</a:t>
            </a:fld>
            <a:endParaRPr lang="cs-CZ"/>
          </a:p>
        </p:txBody>
      </p:sp>
      <p:sp>
        <p:nvSpPr>
          <p:cNvPr id="8" name="Footer Placeholder 7"/>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9" name="Slide Number Placeholder 8"/>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FC99FDB-668D-42B0-A81C-2B7813F61846}" type="datetime1">
              <a:rPr lang="cs-CZ" smtClean="0"/>
              <a:pPr/>
              <a:t>16.7.2015</a:t>
            </a:fld>
            <a:endParaRPr lang="cs-CZ"/>
          </a:p>
        </p:txBody>
      </p:sp>
      <p:sp>
        <p:nvSpPr>
          <p:cNvPr id="4" name="Footer Placeholder 3"/>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5" name="Slide Number Placeholder 4"/>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DD06BB2E-28D2-4AF5-B87E-89C2CC66AAC7}" type="datetime1">
              <a:rPr lang="cs-CZ" smtClean="0"/>
              <a:pPr/>
              <a:t>16.7.2015</a:t>
            </a:fld>
            <a:endParaRPr lang="cs-CZ"/>
          </a:p>
        </p:txBody>
      </p:sp>
      <p:sp>
        <p:nvSpPr>
          <p:cNvPr id="3" name="Footer Placeholder 2"/>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4" name="Slide Number Placeholder 3"/>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439A915-7E57-4723-8FEF-337C90021233}" type="datetime1">
              <a:rPr lang="cs-CZ" smtClean="0"/>
              <a:pPr/>
              <a:t>16.7.2015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4C9015A-28E9-4EC2-B69B-9F122839CCBF}" type="datetime1">
              <a:rPr lang="cs-CZ" smtClean="0"/>
              <a:pPr/>
              <a:t>16.7.2015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E1C022B-96D2-47DC-B609-F553001CA3DF}"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9D0E71A-3D8A-48A5-8747-860C47D8EF8B}"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A6A416D-4E2C-46CB-917A-F821D03A4C80}" type="datetime1">
              <a:rPr lang="cs-CZ" smtClean="0"/>
              <a:pPr/>
              <a:t>16.7.2015</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95C1553-5D48-48E8-9337-CA2D7FBD6D0D}" type="slidenum">
              <a:rPr lang="cs-CZ" smtClean="0"/>
              <a:pPr/>
              <a:t>‹#›</a:t>
            </a:fld>
            <a:endParaRPr lang="cs-CZ" dirty="0"/>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ransition/>
  <p:hf sldNum="0" hd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t="10011" b="9899"/>
          <a:stretch>
            <a:fillRect/>
          </a:stretch>
        </p:blipFill>
        <p:spPr bwMode="auto">
          <a:xfrm>
            <a:off x="1571604" y="1571612"/>
            <a:ext cx="5773737" cy="11430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16110" y="6021288"/>
            <a:ext cx="4737100" cy="706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Obdélník 2"/>
          <p:cNvSpPr/>
          <p:nvPr/>
        </p:nvSpPr>
        <p:spPr>
          <a:xfrm>
            <a:off x="2071670" y="3071810"/>
            <a:ext cx="5143536" cy="2492990"/>
          </a:xfrm>
          <a:prstGeom prst="rect">
            <a:avLst/>
          </a:prstGeom>
        </p:spPr>
        <p:txBody>
          <a:bodyPr wrap="square">
            <a:spAutoFit/>
          </a:bodyPr>
          <a:lstStyle/>
          <a:p>
            <a:r>
              <a:rPr lang="cs-CZ" sz="1200" dirty="0">
                <a:latin typeface="Calibri" pitchFamily="34" charset="0"/>
                <a:cs typeface="Calibri" pitchFamily="34" charset="0"/>
              </a:rPr>
              <a:t>Číslo projektu: </a:t>
            </a:r>
            <a:r>
              <a:rPr lang="cs-CZ" sz="1200" b="1" dirty="0" smtClean="0">
                <a:latin typeface="Calibri" pitchFamily="34" charset="0"/>
                <a:cs typeface="Calibri" pitchFamily="34" charset="0"/>
              </a:rPr>
              <a:t>CZ.1.07/1.4.00/21.3811</a:t>
            </a:r>
            <a:endParaRPr lang="cs-CZ" sz="1200" b="1" dirty="0">
              <a:latin typeface="Calibri" pitchFamily="34" charset="0"/>
              <a:cs typeface="Calibri" pitchFamily="34" charset="0"/>
            </a:endParaRPr>
          </a:p>
          <a:p>
            <a:r>
              <a:rPr lang="cs-CZ" sz="1200" dirty="0">
                <a:latin typeface="Calibri" pitchFamily="34" charset="0"/>
                <a:cs typeface="Calibri" pitchFamily="34" charset="0"/>
              </a:rPr>
              <a:t>Název DUM: </a:t>
            </a:r>
            <a:r>
              <a:rPr lang="cs-CZ" sz="1200" b="1" dirty="0" smtClean="0">
                <a:latin typeface="Calibri" pitchFamily="34" charset="0"/>
                <a:cs typeface="Calibri" pitchFamily="34" charset="0"/>
              </a:rPr>
              <a:t>Základní pojmy fotografa</a:t>
            </a:r>
            <a:endParaRPr lang="cs-CZ" sz="1200" dirty="0">
              <a:latin typeface="Calibri" pitchFamily="34" charset="0"/>
              <a:cs typeface="Calibri" pitchFamily="34" charset="0"/>
            </a:endParaRPr>
          </a:p>
          <a:p>
            <a:r>
              <a:rPr lang="cs-CZ" sz="1200" dirty="0">
                <a:latin typeface="Calibri" pitchFamily="34" charset="0"/>
                <a:cs typeface="Calibri" pitchFamily="34" charset="0"/>
              </a:rPr>
              <a:t>Číslo DUM: </a:t>
            </a:r>
            <a:r>
              <a:rPr lang="cs-CZ" sz="1200" b="1" dirty="0" smtClean="0">
                <a:latin typeface="Calibri" pitchFamily="34" charset="0"/>
                <a:cs typeface="Calibri" pitchFamily="34" charset="0"/>
              </a:rPr>
              <a:t>III/2/VT/2/3/44</a:t>
            </a:r>
            <a:endParaRPr lang="cs-CZ" sz="1200" b="1" dirty="0">
              <a:latin typeface="Calibri" pitchFamily="34" charset="0"/>
              <a:cs typeface="Calibri" pitchFamily="34" charset="0"/>
            </a:endParaRPr>
          </a:p>
          <a:p>
            <a:r>
              <a:rPr lang="cs-CZ" sz="1200" dirty="0" smtClean="0">
                <a:latin typeface="Calibri" pitchFamily="34" charset="0"/>
                <a:cs typeface="Calibri" pitchFamily="34" charset="0"/>
              </a:rPr>
              <a:t>Vzdělávací </a:t>
            </a:r>
            <a:r>
              <a:rPr lang="cs-CZ" sz="1200" dirty="0">
                <a:latin typeface="Calibri" pitchFamily="34" charset="0"/>
                <a:cs typeface="Calibri" pitchFamily="34" charset="0"/>
              </a:rPr>
              <a:t>předmět: </a:t>
            </a:r>
            <a:r>
              <a:rPr lang="cs-CZ" sz="1200" b="1" dirty="0" smtClean="0">
                <a:latin typeface="Calibri" pitchFamily="34" charset="0"/>
                <a:cs typeface="Calibri" pitchFamily="34" charset="0"/>
              </a:rPr>
              <a:t>Výpočetní technika</a:t>
            </a:r>
            <a:endParaRPr lang="cs-CZ" sz="1200" b="1" dirty="0">
              <a:latin typeface="Calibri" pitchFamily="34" charset="0"/>
              <a:cs typeface="Calibri" pitchFamily="34" charset="0"/>
            </a:endParaRPr>
          </a:p>
          <a:p>
            <a:r>
              <a:rPr lang="cs-CZ" sz="1200" dirty="0">
                <a:latin typeface="Calibri" pitchFamily="34" charset="0"/>
                <a:cs typeface="Calibri" pitchFamily="34" charset="0"/>
              </a:rPr>
              <a:t>Tematická oblast: </a:t>
            </a:r>
            <a:r>
              <a:rPr lang="cs-CZ" sz="1200" b="1" dirty="0" smtClean="0">
                <a:latin typeface="Calibri" pitchFamily="34" charset="0"/>
                <a:cs typeface="Calibri" pitchFamily="34" charset="0"/>
              </a:rPr>
              <a:t>Počítačová fotografie</a:t>
            </a:r>
            <a:endParaRPr lang="cs-CZ" sz="1200" b="1" dirty="0">
              <a:latin typeface="Calibri" pitchFamily="34" charset="0"/>
              <a:cs typeface="Calibri" pitchFamily="34" charset="0"/>
            </a:endParaRPr>
          </a:p>
          <a:p>
            <a:r>
              <a:rPr lang="cs-CZ" sz="1200" dirty="0">
                <a:latin typeface="Calibri" pitchFamily="34" charset="0"/>
                <a:cs typeface="Calibri" pitchFamily="34" charset="0"/>
              </a:rPr>
              <a:t>Autor: </a:t>
            </a:r>
            <a:r>
              <a:rPr lang="cs-CZ" sz="1200" b="1" dirty="0" smtClean="0">
                <a:latin typeface="Calibri" pitchFamily="34" charset="0"/>
                <a:cs typeface="Calibri" pitchFamily="34" charset="0"/>
              </a:rPr>
              <a:t>Radek </a:t>
            </a:r>
            <a:r>
              <a:rPr lang="cs-CZ" sz="1200" b="1" dirty="0" err="1" smtClean="0">
                <a:latin typeface="Calibri" pitchFamily="34" charset="0"/>
                <a:cs typeface="Calibri" pitchFamily="34" charset="0"/>
              </a:rPr>
              <a:t>Mareška</a:t>
            </a:r>
            <a:endParaRPr lang="cs-CZ" sz="1200" b="1" dirty="0">
              <a:latin typeface="Calibri" pitchFamily="34" charset="0"/>
              <a:cs typeface="Calibri" pitchFamily="34" charset="0"/>
            </a:endParaRPr>
          </a:p>
          <a:p>
            <a:r>
              <a:rPr lang="cs-CZ" sz="1200" dirty="0" smtClean="0">
                <a:latin typeface="Calibri" pitchFamily="34" charset="0"/>
                <a:cs typeface="Calibri" pitchFamily="34" charset="0"/>
              </a:rPr>
              <a:t>Anotace: </a:t>
            </a:r>
            <a:r>
              <a:rPr lang="cs-CZ" sz="1200" b="1" dirty="0" smtClean="0">
                <a:latin typeface="Calibri" pitchFamily="34" charset="0"/>
                <a:cs typeface="Calibri" pitchFamily="34" charset="0"/>
              </a:rPr>
              <a:t>Žák </a:t>
            </a:r>
            <a:r>
              <a:rPr lang="cs-CZ" sz="1200" b="1" dirty="0">
                <a:latin typeface="Calibri" pitchFamily="34" charset="0"/>
                <a:cs typeface="Calibri" pitchFamily="34" charset="0"/>
              </a:rPr>
              <a:t>se </a:t>
            </a:r>
            <a:r>
              <a:rPr lang="cs-CZ" sz="1200" b="1" dirty="0" smtClean="0">
                <a:latin typeface="Calibri" pitchFamily="34" charset="0"/>
                <a:cs typeface="Calibri" pitchFamily="34" charset="0"/>
              </a:rPr>
              <a:t>seznámí s digitálním fotoaparátem</a:t>
            </a:r>
            <a:endParaRPr lang="cs-CZ" sz="1200" b="1" dirty="0">
              <a:latin typeface="Calibri" pitchFamily="34" charset="0"/>
              <a:cs typeface="Calibri" pitchFamily="34" charset="0"/>
            </a:endParaRPr>
          </a:p>
          <a:p>
            <a:r>
              <a:rPr lang="cs-CZ" sz="1200" dirty="0">
                <a:latin typeface="Calibri" pitchFamily="34" charset="0"/>
                <a:cs typeface="Calibri" pitchFamily="34" charset="0"/>
              </a:rPr>
              <a:t>Klíčová slova</a:t>
            </a:r>
            <a:r>
              <a:rPr lang="cs-CZ" sz="1200" dirty="0" smtClean="0">
                <a:latin typeface="Calibri" pitchFamily="34" charset="0"/>
                <a:cs typeface="Calibri" pitchFamily="34" charset="0"/>
              </a:rPr>
              <a:t>: </a:t>
            </a:r>
            <a:r>
              <a:rPr lang="cs-CZ" sz="1200" b="1" dirty="0" smtClean="0">
                <a:latin typeface="Calibri" pitchFamily="34" charset="0"/>
                <a:cs typeface="Calibri" pitchFamily="34" charset="0"/>
              </a:rPr>
              <a:t>Fotografie, expozice, clona, ISO</a:t>
            </a:r>
            <a:endParaRPr lang="cs-CZ" sz="1200" b="1" dirty="0">
              <a:latin typeface="Calibri" pitchFamily="34" charset="0"/>
              <a:cs typeface="Calibri" pitchFamily="34" charset="0"/>
            </a:endParaRPr>
          </a:p>
          <a:p>
            <a:r>
              <a:rPr lang="cs-CZ" sz="1200" dirty="0">
                <a:latin typeface="Calibri" pitchFamily="34" charset="0"/>
                <a:cs typeface="Calibri" pitchFamily="34" charset="0"/>
              </a:rPr>
              <a:t>Metodické pokyny: </a:t>
            </a:r>
            <a:r>
              <a:rPr lang="cs-CZ" sz="1200" b="1" dirty="0">
                <a:latin typeface="Calibri" pitchFamily="34" charset="0"/>
                <a:cs typeface="Calibri" pitchFamily="34" charset="0"/>
              </a:rPr>
              <a:t>PC, DTP, metodické pokyny jsou součástí </a:t>
            </a:r>
            <a:r>
              <a:rPr lang="cs-CZ" sz="1200" b="1" dirty="0" smtClean="0">
                <a:latin typeface="Calibri" pitchFamily="34" charset="0"/>
                <a:cs typeface="Calibri" pitchFamily="34" charset="0"/>
              </a:rPr>
              <a:t>materiálu.</a:t>
            </a:r>
            <a:endParaRPr lang="cs-CZ" sz="1200" b="1" dirty="0">
              <a:latin typeface="Calibri" pitchFamily="34" charset="0"/>
              <a:cs typeface="Calibri" pitchFamily="34" charset="0"/>
            </a:endParaRPr>
          </a:p>
          <a:p>
            <a:r>
              <a:rPr lang="cs-CZ" sz="1200" dirty="0">
                <a:latin typeface="Calibri" pitchFamily="34" charset="0"/>
                <a:cs typeface="Calibri" pitchFamily="34" charset="0"/>
              </a:rPr>
              <a:t>Druh učebního materiálu: </a:t>
            </a:r>
            <a:r>
              <a:rPr lang="cs-CZ" sz="1200" b="1" dirty="0">
                <a:latin typeface="Calibri" pitchFamily="34" charset="0"/>
                <a:cs typeface="Calibri" pitchFamily="34" charset="0"/>
              </a:rPr>
              <a:t>Prezentace doplněná fotografiemi a úkoly.</a:t>
            </a:r>
          </a:p>
          <a:p>
            <a:r>
              <a:rPr lang="cs-CZ" sz="1200" dirty="0">
                <a:latin typeface="Calibri" pitchFamily="34" charset="0"/>
                <a:cs typeface="Calibri" pitchFamily="34" charset="0"/>
              </a:rPr>
              <a:t>Druh interaktivity: </a:t>
            </a:r>
            <a:r>
              <a:rPr lang="cs-CZ" sz="1200" b="1" dirty="0" smtClean="0">
                <a:latin typeface="Calibri" pitchFamily="34" charset="0"/>
                <a:cs typeface="Calibri" pitchFamily="34" charset="0"/>
              </a:rPr>
              <a:t>Kombinovaná</a:t>
            </a:r>
            <a:endParaRPr lang="cs-CZ" sz="1200" b="1" dirty="0">
              <a:latin typeface="Calibri" pitchFamily="34" charset="0"/>
              <a:cs typeface="Calibri" pitchFamily="34" charset="0"/>
            </a:endParaRPr>
          </a:p>
          <a:p>
            <a:r>
              <a:rPr lang="cs-CZ" sz="1200" dirty="0">
                <a:latin typeface="Calibri" pitchFamily="34" charset="0"/>
                <a:cs typeface="Calibri" pitchFamily="34" charset="0"/>
              </a:rPr>
              <a:t>Cílová skupina: </a:t>
            </a:r>
            <a:r>
              <a:rPr lang="cs-CZ" sz="1200" b="1" dirty="0">
                <a:latin typeface="Calibri" pitchFamily="34" charset="0"/>
                <a:cs typeface="Calibri" pitchFamily="34" charset="0"/>
              </a:rPr>
              <a:t>Žák 5</a:t>
            </a:r>
            <a:r>
              <a:rPr lang="cs-CZ" sz="1200" b="1" dirty="0" smtClean="0">
                <a:latin typeface="Calibri" pitchFamily="34" charset="0"/>
                <a:cs typeface="Calibri" pitchFamily="34" charset="0"/>
              </a:rPr>
              <a:t>. – 8. ročníku</a:t>
            </a:r>
            <a:endParaRPr lang="cs-CZ" sz="1200" b="1" dirty="0">
              <a:latin typeface="Calibri" pitchFamily="34" charset="0"/>
              <a:cs typeface="Calibri" pitchFamily="34" charset="0"/>
            </a:endParaRPr>
          </a:p>
          <a:p>
            <a:r>
              <a:rPr lang="cs-CZ" sz="1200" dirty="0">
                <a:latin typeface="Calibri" pitchFamily="34" charset="0"/>
                <a:cs typeface="Calibri" pitchFamily="34" charset="0"/>
              </a:rPr>
              <a:t>Datum vzniku DUM: </a:t>
            </a:r>
            <a:r>
              <a:rPr lang="cs-CZ" sz="1200" b="1" dirty="0" smtClean="0">
                <a:latin typeface="Calibri" pitchFamily="34" charset="0"/>
                <a:cs typeface="Calibri" pitchFamily="34" charset="0"/>
              </a:rPr>
              <a:t>14.4.2013</a:t>
            </a:r>
            <a:endParaRPr lang="cs-CZ" sz="1200" b="1" dirty="0">
              <a:latin typeface="Calibri" pitchFamily="34" charset="0"/>
              <a:cs typeface="Calibri" pitchFamily="34" charset="0"/>
            </a:endParaRPr>
          </a:p>
        </p:txBody>
      </p:sp>
    </p:spTree>
    <p:extLst>
      <p:ext uri="{BB962C8B-B14F-4D97-AF65-F5344CB8AC3E}">
        <p14:creationId xmlns:p14="http://schemas.microsoft.com/office/powerpoint/2010/main" xmlns="" val="1494863945"/>
      </p:ext>
    </p:extLst>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D:\Prace\Pictures\tema4\1-400.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57944" y="2371700"/>
            <a:ext cx="3810000" cy="28575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Nadpis 1"/>
          <p:cNvSpPr>
            <a:spLocks noGrp="1"/>
          </p:cNvSpPr>
          <p:nvPr>
            <p:ph type="ctrTitle" idx="4294967295"/>
          </p:nvPr>
        </p:nvSpPr>
        <p:spPr>
          <a:xfrm>
            <a:off x="358677" y="260648"/>
            <a:ext cx="5357813" cy="428625"/>
          </a:xfrm>
        </p:spPr>
        <p:txBody>
          <a:bodyPr>
            <a:noAutofit/>
          </a:bodyPr>
          <a:lstStyle/>
          <a:p>
            <a:pPr algn="l"/>
            <a:r>
              <a:rPr lang="cs-CZ" sz="2800" dirty="0" smtClean="0">
                <a:ln w="18415" cmpd="sng">
                  <a:solidFill>
                    <a:srgbClr val="FFFFFF"/>
                  </a:solidFill>
                  <a:prstDash val="solid"/>
                </a:ln>
                <a:effectLst>
                  <a:outerShdw blurRad="63500" dir="3600000" algn="tl" rotWithShape="0">
                    <a:srgbClr val="000000">
                      <a:alpha val="70000"/>
                    </a:srgbClr>
                  </a:outerShdw>
                </a:effectLst>
              </a:rPr>
              <a:t>ZÁKLADNÍ POJMY FOTOGRAFA</a:t>
            </a:r>
            <a:endParaRPr lang="cs-CZ" sz="2800" dirty="0">
              <a:ln w="18415" cmpd="sng">
                <a:solidFill>
                  <a:srgbClr val="FFFFFF"/>
                </a:solidFill>
                <a:prstDash val="solid"/>
              </a:ln>
              <a:effectLst>
                <a:outerShdw blurRad="63500" dir="3600000" algn="tl" rotWithShape="0">
                  <a:srgbClr val="000000">
                    <a:alpha val="70000"/>
                  </a:srgbClr>
                </a:outerShdw>
              </a:effectLst>
            </a:endParaRPr>
          </a:p>
        </p:txBody>
      </p:sp>
      <p:sp>
        <p:nvSpPr>
          <p:cNvPr id="5" name="TextovéPole 4"/>
          <p:cNvSpPr txBox="1"/>
          <p:nvPr/>
        </p:nvSpPr>
        <p:spPr>
          <a:xfrm>
            <a:off x="4391886" y="1949248"/>
            <a:ext cx="4500594" cy="4401205"/>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1400" b="1" dirty="0" smtClean="0">
                <a:latin typeface="Arial" pitchFamily="34" charset="0"/>
                <a:cs typeface="Arial" pitchFamily="34" charset="0"/>
              </a:rPr>
              <a:t>Ovládání digitální zrcadlovky</a:t>
            </a:r>
          </a:p>
          <a:p>
            <a:r>
              <a:rPr lang="cs-CZ" sz="1400" b="1" dirty="0" smtClean="0">
                <a:latin typeface="Arial" pitchFamily="34" charset="0"/>
                <a:cs typeface="Arial" pitchFamily="34" charset="0"/>
              </a:rPr>
              <a:t>Expozice </a:t>
            </a:r>
            <a:r>
              <a:rPr lang="cs-CZ" sz="1400" dirty="0">
                <a:latin typeface="Arial" pitchFamily="34" charset="0"/>
                <a:cs typeface="Arial" pitchFamily="34" charset="0"/>
              </a:rPr>
              <a:t>je stav fotoaparátu, kdy je otevřená závěrka a světlo dopadá na snímač (senzor).</a:t>
            </a:r>
          </a:p>
          <a:p>
            <a:r>
              <a:rPr lang="cs-CZ" sz="1400" b="1" dirty="0">
                <a:latin typeface="Arial" pitchFamily="34" charset="0"/>
                <a:cs typeface="Arial" pitchFamily="34" charset="0"/>
              </a:rPr>
              <a:t>Čas</a:t>
            </a:r>
            <a:r>
              <a:rPr lang="cs-CZ" sz="1400" dirty="0">
                <a:latin typeface="Arial" pitchFamily="34" charset="0"/>
                <a:cs typeface="Arial" pitchFamily="34" charset="0"/>
              </a:rPr>
              <a:t> je doba po kterou na snímač nechá závěrka dopadat světlo. Obvykle bývá nastaven ve zlomcích sekundy, ale při fotografování noční statické scény, noční oblohy může být nastaven na celé </a:t>
            </a:r>
            <a:r>
              <a:rPr lang="cs-CZ" sz="1400" dirty="0" smtClean="0">
                <a:latin typeface="Arial" pitchFamily="34" charset="0"/>
                <a:cs typeface="Arial" pitchFamily="34" charset="0"/>
              </a:rPr>
              <a:t>minuty. </a:t>
            </a:r>
          </a:p>
          <a:p>
            <a:r>
              <a:rPr lang="cs-CZ" sz="1400" b="1" dirty="0" smtClean="0">
                <a:latin typeface="Arial" pitchFamily="34" charset="0"/>
                <a:cs typeface="Arial" pitchFamily="34" charset="0"/>
              </a:rPr>
              <a:t>Clona</a:t>
            </a:r>
            <a:r>
              <a:rPr lang="cs-CZ" sz="1400" dirty="0" smtClean="0">
                <a:latin typeface="Arial" pitchFamily="34" charset="0"/>
                <a:cs typeface="Arial" pitchFamily="34" charset="0"/>
              </a:rPr>
              <a:t> </a:t>
            </a:r>
            <a:r>
              <a:rPr lang="cs-CZ" sz="1400" dirty="0">
                <a:latin typeface="Arial" pitchFamily="34" charset="0"/>
                <a:cs typeface="Arial" pitchFamily="34" charset="0"/>
              </a:rPr>
              <a:t>je mechanické zařízení fotoaparátu, kterým redukujeme poměr světla dopadající na snímač (senzor). Například nastavení clony na "f4" </a:t>
            </a:r>
            <a:r>
              <a:rPr lang="cs-CZ" sz="1400" dirty="0" smtClean="0">
                <a:latin typeface="Arial" pitchFamily="34" charset="0"/>
                <a:cs typeface="Arial" pitchFamily="34" charset="0"/>
              </a:rPr>
              <a:t>znamená</a:t>
            </a:r>
            <a:r>
              <a:rPr lang="cs-CZ" sz="1400" dirty="0">
                <a:latin typeface="Arial" pitchFamily="34" charset="0"/>
                <a:cs typeface="Arial" pitchFamily="34" charset="0"/>
              </a:rPr>
              <a:t>, že poměr dopadajícího světla na snímač jsme zredukovali na jednu </a:t>
            </a:r>
            <a:r>
              <a:rPr lang="cs-CZ" sz="1400" dirty="0" smtClean="0">
                <a:latin typeface="Arial" pitchFamily="34" charset="0"/>
                <a:cs typeface="Arial" pitchFamily="34" charset="0"/>
              </a:rPr>
              <a:t>čtvrtinu.</a:t>
            </a:r>
            <a:endParaRPr lang="cs-CZ" sz="1400" dirty="0">
              <a:latin typeface="Arial" pitchFamily="34" charset="0"/>
              <a:cs typeface="Arial" pitchFamily="34" charset="0"/>
            </a:endParaRPr>
          </a:p>
          <a:p>
            <a:r>
              <a:rPr lang="cs-CZ" sz="1400" b="1" dirty="0">
                <a:latin typeface="Arial" pitchFamily="34" charset="0"/>
                <a:cs typeface="Arial" pitchFamily="34" charset="0"/>
              </a:rPr>
              <a:t>ISO</a:t>
            </a:r>
            <a:r>
              <a:rPr lang="cs-CZ" sz="1400" dirty="0">
                <a:latin typeface="Arial" pitchFamily="34" charset="0"/>
                <a:cs typeface="Arial" pitchFamily="34" charset="0"/>
              </a:rPr>
              <a:t> je citlivost snímače. obvyklé hodnoty jsou 100, 200 a 400.Dvojnásobná citlivost snižuje potřebný expoziční čas na polovinu a  tím </a:t>
            </a:r>
            <a:r>
              <a:rPr lang="cs-CZ" sz="1400" dirty="0" smtClean="0">
                <a:latin typeface="Arial" pitchFamily="34" charset="0"/>
                <a:cs typeface="Arial" pitchFamily="34" charset="0"/>
              </a:rPr>
              <a:t>snižuje </a:t>
            </a:r>
            <a:r>
              <a:rPr lang="cs-CZ" sz="1400" dirty="0">
                <a:latin typeface="Arial" pitchFamily="34" charset="0"/>
                <a:cs typeface="Arial" pitchFamily="34" charset="0"/>
              </a:rPr>
              <a:t>rozmazání pohybu ve focené scéně. </a:t>
            </a:r>
            <a:r>
              <a:rPr lang="cs-CZ" sz="1400" dirty="0" smtClean="0">
                <a:latin typeface="Arial" pitchFamily="34" charset="0"/>
                <a:cs typeface="Arial" pitchFamily="34" charset="0"/>
              </a:rPr>
              <a:t>Kombinací </a:t>
            </a:r>
            <a:r>
              <a:rPr lang="cs-CZ" sz="1400" dirty="0">
                <a:latin typeface="Arial" pitchFamily="34" charset="0"/>
                <a:cs typeface="Arial" pitchFamily="34" charset="0"/>
              </a:rPr>
              <a:t>hodnot času a clony tedy určujeme celkové množství světla které prochází do útrob fotoaparátu. </a:t>
            </a:r>
            <a:r>
              <a:rPr lang="cs-CZ" sz="1400" dirty="0" smtClean="0">
                <a:latin typeface="Arial" pitchFamily="34" charset="0"/>
                <a:cs typeface="Arial" pitchFamily="34" charset="0"/>
              </a:rPr>
              <a:t>Tyto </a:t>
            </a:r>
            <a:r>
              <a:rPr lang="cs-CZ" sz="1400" dirty="0">
                <a:latin typeface="Arial" pitchFamily="34" charset="0"/>
                <a:cs typeface="Arial" pitchFamily="34" charset="0"/>
              </a:rPr>
              <a:t>hodnoty expozic si můžeme nechat nastavit, pokud na fotoaparátu nastavíme automatický režim. </a:t>
            </a:r>
          </a:p>
        </p:txBody>
      </p:sp>
      <p:sp>
        <p:nvSpPr>
          <p:cNvPr id="6" name="Obdélník 5"/>
          <p:cNvSpPr/>
          <p:nvPr/>
        </p:nvSpPr>
        <p:spPr>
          <a:xfrm>
            <a:off x="612183" y="5229200"/>
            <a:ext cx="3311745" cy="246221"/>
          </a:xfrm>
          <a:prstGeom prst="rect">
            <a:avLst/>
          </a:prstGeom>
        </p:spPr>
        <p:txBody>
          <a:bodyPr wrap="square">
            <a:spAutoFit/>
          </a:bodyPr>
          <a:lstStyle/>
          <a:p>
            <a:r>
              <a:rPr lang="cs-CZ" sz="1000" dirty="0" smtClean="0">
                <a:latin typeface="Arial" pitchFamily="34" charset="0"/>
                <a:cs typeface="Arial" pitchFamily="34" charset="0"/>
              </a:rPr>
              <a:t>Na obrázku je školní fotoaparát Canon</a:t>
            </a:r>
            <a:endParaRPr lang="cs-CZ" sz="1000" dirty="0">
              <a:latin typeface="Arial" pitchFamily="34" charset="0"/>
              <a:cs typeface="Arial" pitchFamily="34" charset="0"/>
            </a:endParaRPr>
          </a:p>
        </p:txBody>
      </p:sp>
    </p:spTree>
    <p:extLst>
      <p:ext uri="{BB962C8B-B14F-4D97-AF65-F5344CB8AC3E}">
        <p14:creationId xmlns:p14="http://schemas.microsoft.com/office/powerpoint/2010/main" xmlns="" val="312854181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ovéPole 15"/>
          <p:cNvSpPr txBox="1"/>
          <p:nvPr/>
        </p:nvSpPr>
        <p:spPr>
          <a:xfrm>
            <a:off x="4174304" y="1772816"/>
            <a:ext cx="4500594" cy="332398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1400" b="1" dirty="0" smtClean="0">
                <a:latin typeface="Arial" pitchFamily="34" charset="0"/>
                <a:cs typeface="Arial" pitchFamily="34" charset="0"/>
              </a:rPr>
              <a:t>Kreativní fotografování</a:t>
            </a:r>
          </a:p>
          <a:p>
            <a:r>
              <a:rPr lang="cs-CZ" sz="1400" b="1" dirty="0" smtClean="0">
                <a:latin typeface="Arial" pitchFamily="34" charset="0"/>
                <a:cs typeface="Arial" pitchFamily="34" charset="0"/>
              </a:rPr>
              <a:t>Hloubka </a:t>
            </a:r>
            <a:r>
              <a:rPr lang="cs-CZ" sz="1400" b="1" dirty="0">
                <a:latin typeface="Arial" pitchFamily="34" charset="0"/>
                <a:cs typeface="Arial" pitchFamily="34" charset="0"/>
              </a:rPr>
              <a:t>ostrosti </a:t>
            </a:r>
            <a:r>
              <a:rPr lang="cs-CZ" sz="1400" dirty="0">
                <a:latin typeface="Arial" pitchFamily="34" charset="0"/>
                <a:cs typeface="Arial" pitchFamily="34" charset="0"/>
              </a:rPr>
              <a:t>je jedna z nejdůležitějších a nejefektnějších vlastností fotografie. Zjednodušeně: čím větší clona, tím větší hloubka ostrosti. Velká hloubka ostrosti znamená, že všechny objekty v určitém rozmezí budou na snímku zhruba stejně ostré. Teď by nás mělo napadnout, že toto nastavení se hodí při fotografování scén krajin, panoramatických fotografií nebo prostě tam, kde se snažíme zachytit spíše atmosféru, než jednotlivý </a:t>
            </a:r>
            <a:r>
              <a:rPr lang="cs-CZ" sz="1400" dirty="0" smtClean="0">
                <a:latin typeface="Arial" pitchFamily="34" charset="0"/>
                <a:cs typeface="Arial" pitchFamily="34" charset="0"/>
              </a:rPr>
              <a:t>objekt.</a:t>
            </a:r>
            <a:endParaRPr lang="cs-CZ" sz="1400" dirty="0">
              <a:latin typeface="Arial" pitchFamily="34" charset="0"/>
              <a:cs typeface="Arial" pitchFamily="34" charset="0"/>
            </a:endParaRPr>
          </a:p>
          <a:p>
            <a:r>
              <a:rPr lang="cs-CZ" sz="1400" dirty="0">
                <a:latin typeface="Arial" pitchFamily="34" charset="0"/>
                <a:cs typeface="Arial" pitchFamily="34" charset="0"/>
              </a:rPr>
              <a:t>Malá hloubka ostrosti se hodí nejen k focení portrétů, ale všude tam, kde chceme snímkem ukázat detail nebo zdůraznit fotografovaný </a:t>
            </a:r>
            <a:r>
              <a:rPr lang="cs-CZ" sz="1400" dirty="0" smtClean="0">
                <a:latin typeface="Arial" pitchFamily="34" charset="0"/>
                <a:cs typeface="Arial" pitchFamily="34" charset="0"/>
              </a:rPr>
              <a:t>objekt. </a:t>
            </a:r>
            <a:r>
              <a:rPr lang="cs-CZ" sz="1400" dirty="0">
                <a:latin typeface="Arial" pitchFamily="34" charset="0"/>
                <a:cs typeface="Arial" pitchFamily="34" charset="0"/>
              </a:rPr>
              <a:t>Pokud je za rovinou ostrosti například několik zdrojů světla, vzniká na snímku v pozadí příjemný tzv. "</a:t>
            </a:r>
            <a:r>
              <a:rPr lang="cs-CZ" sz="1400" b="1" dirty="0" err="1">
                <a:latin typeface="Arial" pitchFamily="34" charset="0"/>
                <a:cs typeface="Arial" pitchFamily="34" charset="0"/>
              </a:rPr>
              <a:t>bokeh</a:t>
            </a:r>
            <a:r>
              <a:rPr lang="cs-CZ" sz="1400" dirty="0" smtClean="0">
                <a:latin typeface="Arial" pitchFamily="34" charset="0"/>
                <a:cs typeface="Arial" pitchFamily="34" charset="0"/>
              </a:rPr>
              <a:t>".</a:t>
            </a:r>
            <a:endParaRPr lang="cs-CZ" sz="1400" dirty="0">
              <a:latin typeface="Arial" pitchFamily="34" charset="0"/>
              <a:cs typeface="Arial" pitchFamily="34" charset="0"/>
            </a:endParaRPr>
          </a:p>
        </p:txBody>
      </p:sp>
      <p:sp>
        <p:nvSpPr>
          <p:cNvPr id="36" name="Nadpis 1"/>
          <p:cNvSpPr txBox="1">
            <a:spLocks/>
          </p:cNvSpPr>
          <p:nvPr/>
        </p:nvSpPr>
        <p:spPr>
          <a:xfrm>
            <a:off x="271301" y="290775"/>
            <a:ext cx="5357850" cy="4286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cs-CZ" sz="2800" dirty="0" smtClean="0">
                <a:ln w="18415" cmpd="sng">
                  <a:solidFill>
                    <a:srgbClr val="FFFFFF"/>
                  </a:solidFill>
                  <a:prstDash val="solid"/>
                </a:ln>
                <a:effectLst>
                  <a:outerShdw blurRad="63500" dir="3600000" algn="tl" rotWithShape="0">
                    <a:srgbClr val="000000">
                      <a:alpha val="70000"/>
                    </a:srgbClr>
                  </a:outerShdw>
                </a:effectLst>
              </a:rPr>
              <a:t>ZÁKLADNÍ POJMY FOTOGRAFA</a:t>
            </a:r>
            <a:endParaRPr lang="cs-CZ" sz="2800" dirty="0">
              <a:ln w="18415" cmpd="sng">
                <a:solidFill>
                  <a:srgbClr val="FFFFFF"/>
                </a:solidFill>
                <a:prstDash val="solid"/>
              </a:ln>
              <a:effectLst>
                <a:outerShdw blurRad="63500" dir="3600000" algn="tl" rotWithShape="0">
                  <a:srgbClr val="000000">
                    <a:alpha val="70000"/>
                  </a:srgbClr>
                </a:outerShdw>
              </a:effectLst>
            </a:endParaRPr>
          </a:p>
        </p:txBody>
      </p:sp>
      <p:grpSp>
        <p:nvGrpSpPr>
          <p:cNvPr id="17" name="Skupina 16"/>
          <p:cNvGrpSpPr/>
          <p:nvPr/>
        </p:nvGrpSpPr>
        <p:grpSpPr>
          <a:xfrm>
            <a:off x="3851920" y="3861048"/>
            <a:ext cx="357190" cy="461665"/>
            <a:chOff x="4143372" y="2610145"/>
            <a:chExt cx="357190" cy="461665"/>
          </a:xfrm>
        </p:grpSpPr>
        <p:sp>
          <p:nvSpPr>
            <p:cNvPr id="18" name="Elipsa 27"/>
            <p:cNvSpPr/>
            <p:nvPr/>
          </p:nvSpPr>
          <p:spPr>
            <a:xfrm>
              <a:off x="4143372" y="2643182"/>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19" name="TextovéPole 18"/>
            <p:cNvSpPr txBox="1"/>
            <p:nvPr/>
          </p:nvSpPr>
          <p:spPr>
            <a:xfrm>
              <a:off x="4143372" y="2610145"/>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1</a:t>
              </a:r>
              <a:endParaRPr lang="cs-CZ" sz="2400" b="1" dirty="0">
                <a:solidFill>
                  <a:schemeClr val="accent1">
                    <a:lumMod val="75000"/>
                  </a:schemeClr>
                </a:solidFill>
                <a:latin typeface="Arial" pitchFamily="34" charset="0"/>
                <a:cs typeface="Arial" pitchFamily="34" charset="0"/>
              </a:endParaRPr>
            </a:p>
          </p:txBody>
        </p:sp>
      </p:grpSp>
      <p:pic>
        <p:nvPicPr>
          <p:cNvPr id="2052" name="Picture 4" descr="C:\Users\HP\Pictures\Milá\IMG_8847-300.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20997" y="1824036"/>
            <a:ext cx="2857500" cy="1905000"/>
          </a:xfrm>
          <a:prstGeom prst="rect">
            <a:avLst/>
          </a:prstGeom>
          <a:noFill/>
          <a:extLst>
            <a:ext uri="{909E8E84-426E-40DD-AFC4-6F175D3DCCD1}">
              <a14:hiddenFill xmlns:a14="http://schemas.microsoft.com/office/drawing/2010/main" xmlns="">
                <a:solidFill>
                  <a:srgbClr val="FFFFFF"/>
                </a:solidFill>
              </a14:hiddenFill>
            </a:ext>
          </a:extLst>
        </p:spPr>
      </p:pic>
      <p:pic>
        <p:nvPicPr>
          <p:cNvPr id="2053" name="Picture 5" descr="\\ADMIN-TOSH\Users\Public\image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flipH="1">
            <a:off x="720997" y="4149650"/>
            <a:ext cx="2857500" cy="1600200"/>
          </a:xfrm>
          <a:prstGeom prst="rect">
            <a:avLst/>
          </a:prstGeom>
          <a:noFill/>
          <a:extLst>
            <a:ext uri="{909E8E84-426E-40DD-AFC4-6F175D3DCCD1}">
              <a14:hiddenFill xmlns:a14="http://schemas.microsoft.com/office/drawing/2010/main" xmlns="">
                <a:solidFill>
                  <a:srgbClr val="FFFFFF"/>
                </a:solidFill>
              </a14:hiddenFill>
            </a:ext>
          </a:extLst>
        </p:spPr>
      </p:pic>
      <p:grpSp>
        <p:nvGrpSpPr>
          <p:cNvPr id="30" name="Skupina 29"/>
          <p:cNvGrpSpPr/>
          <p:nvPr/>
        </p:nvGrpSpPr>
        <p:grpSpPr>
          <a:xfrm>
            <a:off x="3206698" y="4479503"/>
            <a:ext cx="357190" cy="461665"/>
            <a:chOff x="4143372" y="2610145"/>
            <a:chExt cx="357190" cy="461665"/>
          </a:xfrm>
        </p:grpSpPr>
        <p:sp>
          <p:nvSpPr>
            <p:cNvPr id="31" name="Elipsa 30"/>
            <p:cNvSpPr/>
            <p:nvPr/>
          </p:nvSpPr>
          <p:spPr>
            <a:xfrm>
              <a:off x="4143372" y="2643182"/>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32" name="TextovéPole 31"/>
            <p:cNvSpPr txBox="1"/>
            <p:nvPr/>
          </p:nvSpPr>
          <p:spPr>
            <a:xfrm>
              <a:off x="4143372" y="2610145"/>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2</a:t>
              </a:r>
              <a:endParaRPr lang="cs-CZ" sz="2400" b="1" dirty="0">
                <a:solidFill>
                  <a:schemeClr val="accent1">
                    <a:lumMod val="75000"/>
                  </a:schemeClr>
                </a:solidFill>
                <a:latin typeface="Arial" pitchFamily="34" charset="0"/>
                <a:cs typeface="Arial" pitchFamily="34" charset="0"/>
              </a:endParaRPr>
            </a:p>
          </p:txBody>
        </p:sp>
      </p:grpSp>
      <p:grpSp>
        <p:nvGrpSpPr>
          <p:cNvPr id="27" name="Skupina 26"/>
          <p:cNvGrpSpPr/>
          <p:nvPr/>
        </p:nvGrpSpPr>
        <p:grpSpPr>
          <a:xfrm>
            <a:off x="542402" y="1527175"/>
            <a:ext cx="357190" cy="461665"/>
            <a:chOff x="4143372" y="2610145"/>
            <a:chExt cx="357190" cy="461665"/>
          </a:xfrm>
        </p:grpSpPr>
        <p:sp>
          <p:nvSpPr>
            <p:cNvPr id="28" name="Elipsa 27"/>
            <p:cNvSpPr/>
            <p:nvPr/>
          </p:nvSpPr>
          <p:spPr>
            <a:xfrm>
              <a:off x="4143372" y="2643182"/>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9" name="TextovéPole 28"/>
            <p:cNvSpPr txBox="1"/>
            <p:nvPr/>
          </p:nvSpPr>
          <p:spPr>
            <a:xfrm>
              <a:off x="4143372" y="2610145"/>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1</a:t>
              </a:r>
              <a:endParaRPr lang="cs-CZ" sz="2400" b="1" dirty="0">
                <a:solidFill>
                  <a:schemeClr val="accent1">
                    <a:lumMod val="75000"/>
                  </a:schemeClr>
                </a:solidFill>
                <a:latin typeface="Arial" pitchFamily="34" charset="0"/>
                <a:cs typeface="Arial" pitchFamily="34" charset="0"/>
              </a:endParaRPr>
            </a:p>
          </p:txBody>
        </p:sp>
      </p:grpSp>
      <p:grpSp>
        <p:nvGrpSpPr>
          <p:cNvPr id="24" name="Skupina 23"/>
          <p:cNvGrpSpPr/>
          <p:nvPr/>
        </p:nvGrpSpPr>
        <p:grpSpPr>
          <a:xfrm>
            <a:off x="7668344" y="4865970"/>
            <a:ext cx="357190" cy="461665"/>
            <a:chOff x="4143372" y="2610145"/>
            <a:chExt cx="357190" cy="461665"/>
          </a:xfrm>
        </p:grpSpPr>
        <p:sp>
          <p:nvSpPr>
            <p:cNvPr id="25" name="Elipsa 30"/>
            <p:cNvSpPr/>
            <p:nvPr/>
          </p:nvSpPr>
          <p:spPr>
            <a:xfrm>
              <a:off x="4143372" y="2643182"/>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6" name="TextovéPole 25"/>
            <p:cNvSpPr txBox="1"/>
            <p:nvPr/>
          </p:nvSpPr>
          <p:spPr>
            <a:xfrm>
              <a:off x="4143372" y="2610145"/>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2</a:t>
              </a:r>
              <a:endParaRPr lang="cs-CZ" sz="2400" b="1" dirty="0">
                <a:solidFill>
                  <a:schemeClr val="accent1">
                    <a:lumMod val="75000"/>
                  </a:schemeClr>
                </a:solidFill>
                <a:latin typeface="Arial" pitchFamily="34" charset="0"/>
                <a:cs typeface="Arial" pitchFamily="34" charset="0"/>
              </a:endParaRPr>
            </a:p>
          </p:txBody>
        </p:sp>
      </p:grpSp>
    </p:spTree>
    <p:extLst>
      <p:ext uri="{BB962C8B-B14F-4D97-AF65-F5344CB8AC3E}">
        <p14:creationId xmlns:p14="http://schemas.microsoft.com/office/powerpoint/2010/main" xmlns="" val="96462421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Line 2"/>
          <p:cNvSpPr>
            <a:spLocks noChangeShapeType="1"/>
          </p:cNvSpPr>
          <p:nvPr/>
        </p:nvSpPr>
        <p:spPr bwMode="auto">
          <a:xfrm flipH="1">
            <a:off x="0" y="19716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3" name="Line 3"/>
          <p:cNvSpPr>
            <a:spLocks noChangeShapeType="1"/>
          </p:cNvSpPr>
          <p:nvPr/>
        </p:nvSpPr>
        <p:spPr bwMode="auto">
          <a:xfrm>
            <a:off x="771525" y="2120900"/>
            <a:ext cx="7618413"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4" name="Line 4"/>
          <p:cNvSpPr>
            <a:spLocks noChangeShapeType="1"/>
          </p:cNvSpPr>
          <p:nvPr/>
        </p:nvSpPr>
        <p:spPr bwMode="auto">
          <a:xfrm flipH="1">
            <a:off x="9525" y="21113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8" name="TextovéPole 7"/>
          <p:cNvSpPr txBox="1"/>
          <p:nvPr/>
        </p:nvSpPr>
        <p:spPr>
          <a:xfrm>
            <a:off x="344642" y="2498120"/>
            <a:ext cx="8429684" cy="1323439"/>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2000" dirty="0" smtClean="0">
                <a:latin typeface="Arial" pitchFamily="34" charset="0"/>
                <a:cs typeface="Arial" pitchFamily="34" charset="0"/>
              </a:rPr>
              <a:t>1.    Co je expozice fotoaparátu?</a:t>
            </a:r>
          </a:p>
          <a:p>
            <a:r>
              <a:rPr lang="cs-CZ" sz="2000" dirty="0" smtClean="0">
                <a:latin typeface="Arial" pitchFamily="34" charset="0"/>
                <a:cs typeface="Arial" pitchFamily="34" charset="0"/>
              </a:rPr>
              <a:t>2. </a:t>
            </a:r>
            <a:r>
              <a:rPr lang="cs-CZ" sz="2000" dirty="0">
                <a:latin typeface="Arial" pitchFamily="34" charset="0"/>
                <a:cs typeface="Arial" pitchFamily="34" charset="0"/>
              </a:rPr>
              <a:t> </a:t>
            </a:r>
            <a:r>
              <a:rPr lang="cs-CZ" sz="2000" dirty="0" smtClean="0">
                <a:latin typeface="Arial" pitchFamily="34" charset="0"/>
                <a:cs typeface="Arial" pitchFamily="34" charset="0"/>
              </a:rPr>
              <a:t>  Co </a:t>
            </a:r>
            <a:r>
              <a:rPr lang="cs-CZ" sz="2000" dirty="0">
                <a:latin typeface="Arial" pitchFamily="34" charset="0"/>
                <a:cs typeface="Arial" pitchFamily="34" charset="0"/>
              </a:rPr>
              <a:t>je clona fotoaparátu?</a:t>
            </a:r>
          </a:p>
          <a:p>
            <a:r>
              <a:rPr lang="cs-CZ" sz="2000" dirty="0" smtClean="0">
                <a:latin typeface="Arial" pitchFamily="34" charset="0"/>
                <a:cs typeface="Arial" pitchFamily="34" charset="0"/>
              </a:rPr>
              <a:t>3     Co znamená nastavení ISO?</a:t>
            </a:r>
          </a:p>
          <a:p>
            <a:pPr marL="457200" indent="-457200">
              <a:buAutoNum type="arabicPeriod" startAt="4"/>
            </a:pPr>
            <a:r>
              <a:rPr lang="cs-CZ" sz="2000" dirty="0" smtClean="0">
                <a:latin typeface="Arial" pitchFamily="34" charset="0"/>
                <a:cs typeface="Arial" pitchFamily="34" charset="0"/>
              </a:rPr>
              <a:t>Co je hloubka ostrosti snímku?</a:t>
            </a:r>
          </a:p>
        </p:txBody>
      </p:sp>
      <p:sp>
        <p:nvSpPr>
          <p:cNvPr id="9" name="TextovéPole 8"/>
          <p:cNvSpPr txBox="1"/>
          <p:nvPr/>
        </p:nvSpPr>
        <p:spPr>
          <a:xfrm>
            <a:off x="357158" y="1785926"/>
            <a:ext cx="1697901" cy="369332"/>
          </a:xfrm>
          <a:prstGeom prst="rect">
            <a:avLst/>
          </a:prstGeom>
          <a:ln/>
        </p:spPr>
        <p:style>
          <a:lnRef idx="1">
            <a:schemeClr val="accent1"/>
          </a:lnRef>
          <a:fillRef idx="2">
            <a:schemeClr val="accent1"/>
          </a:fillRef>
          <a:effectRef idx="1">
            <a:schemeClr val="accent1"/>
          </a:effectRef>
          <a:fontRef idx="minor">
            <a:schemeClr val="dk1"/>
          </a:fontRef>
        </p:style>
        <p:txBody>
          <a:bodyPr wrap="none" rtlCol="0">
            <a:spAutoFit/>
          </a:bodyPr>
          <a:lstStyle/>
          <a:p>
            <a:r>
              <a:rPr lang="cs-CZ" dirty="0" smtClean="0">
                <a:latin typeface="Arial" pitchFamily="34" charset="0"/>
                <a:cs typeface="Arial" pitchFamily="34" charset="0"/>
              </a:rPr>
              <a:t>Závěrečný test</a:t>
            </a:r>
            <a:endParaRPr lang="cs-CZ" dirty="0">
              <a:latin typeface="Arial" pitchFamily="34" charset="0"/>
              <a:cs typeface="Arial" pitchFamily="34" charset="0"/>
            </a:endParaRPr>
          </a:p>
        </p:txBody>
      </p:sp>
      <p:pic>
        <p:nvPicPr>
          <p:cNvPr id="1031" name="Picture 7" descr="C:\Users\Palmexman\AppData\Local\Microsoft\Windows\Temporary Internet Files\Content.IE5\MP72EBGR\MC900441726[1].png"/>
          <p:cNvPicPr>
            <a:picLocks noChangeAspect="1" noChangeArrowheads="1"/>
          </p:cNvPicPr>
          <p:nvPr/>
        </p:nvPicPr>
        <p:blipFill>
          <a:blip r:embed="rId3" cstate="print"/>
          <a:srcRect/>
          <a:stretch>
            <a:fillRect/>
          </a:stretch>
        </p:blipFill>
        <p:spPr bwMode="auto">
          <a:xfrm>
            <a:off x="6929454" y="1643050"/>
            <a:ext cx="1857388" cy="1857388"/>
          </a:xfrm>
          <a:prstGeom prst="rect">
            <a:avLst/>
          </a:prstGeom>
          <a:noFill/>
        </p:spPr>
      </p:pic>
      <p:sp>
        <p:nvSpPr>
          <p:cNvPr id="16" name="Zástupný symbol pro zápatí 3"/>
          <p:cNvSpPr>
            <a:spLocks noGrp="1"/>
          </p:cNvSpPr>
          <p:nvPr>
            <p:ph type="ftr" sz="quarter" idx="11"/>
          </p:nvPr>
        </p:nvSpPr>
        <p:spPr>
          <a:xfrm>
            <a:off x="1357290" y="6000768"/>
            <a:ext cx="6408712" cy="720080"/>
          </a:xfrm>
        </p:spPr>
        <p:txBody>
          <a:bodyPr/>
          <a:lstStyle/>
          <a:p>
            <a:pPr algn="just"/>
            <a:r>
              <a:rPr lang="cs-CZ" dirty="0" smtClean="0">
                <a:latin typeface="Arial" pitchFamily="34" charset="0"/>
                <a:cs typeface="Arial" pitchFamily="34" charset="0"/>
              </a:rPr>
              <a:t>Autorem materiálu a všech jeho částí, není-li uvedeno jinak, je Radek </a:t>
            </a:r>
            <a:r>
              <a:rPr lang="cs-CZ" dirty="0" err="1" smtClean="0">
                <a:latin typeface="Arial" pitchFamily="34" charset="0"/>
                <a:cs typeface="Arial" pitchFamily="34" charset="0"/>
              </a:rPr>
              <a:t>Mareška</a:t>
            </a:r>
            <a:r>
              <a:rPr lang="cs-CZ" smtClean="0">
                <a:latin typeface="Arial" pitchFamily="34" charset="0"/>
                <a:cs typeface="Arial" pitchFamily="34" charset="0"/>
              </a:rPr>
              <a:t>. </a:t>
            </a:r>
            <a:endParaRPr lang="cs-CZ" dirty="0">
              <a:latin typeface="Arial" pitchFamily="34" charset="0"/>
              <a:cs typeface="Arial" pitchFamily="34" charset="0"/>
            </a:endParaRPr>
          </a:p>
        </p:txBody>
      </p:sp>
      <p:sp>
        <p:nvSpPr>
          <p:cNvPr id="10" name="Nadpis 1"/>
          <p:cNvSpPr txBox="1">
            <a:spLocks/>
          </p:cNvSpPr>
          <p:nvPr/>
        </p:nvSpPr>
        <p:spPr>
          <a:xfrm>
            <a:off x="251520" y="260648"/>
            <a:ext cx="5357850" cy="4286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cs-CZ" sz="2800" dirty="0" smtClean="0">
                <a:ln w="18415" cmpd="sng">
                  <a:solidFill>
                    <a:srgbClr val="FFFFFF"/>
                  </a:solidFill>
                  <a:prstDash val="solid"/>
                </a:ln>
                <a:effectLst>
                  <a:outerShdw blurRad="63500" dir="3600000" algn="tl" rotWithShape="0">
                    <a:srgbClr val="000000">
                      <a:alpha val="70000"/>
                    </a:srgbClr>
                  </a:outerShdw>
                </a:effectLst>
              </a:rPr>
              <a:t>ZÁKLADNÍ POJMY FOTOGRAFA</a:t>
            </a:r>
            <a:endParaRPr lang="cs-CZ" sz="2800" dirty="0">
              <a:ln w="18415" cmpd="sng">
                <a:solidFill>
                  <a:srgbClr val="FFFFFF"/>
                </a:solidFill>
                <a:prstDash val="solid"/>
              </a:ln>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xmlns="" val="680595405"/>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1444</TotalTime>
  <Words>424</Words>
  <Application>Microsoft Office PowerPoint</Application>
  <PresentationFormat>Předvádění na obrazovce (4:3)</PresentationFormat>
  <Paragraphs>37</Paragraphs>
  <Slides>4</Slides>
  <Notes>2</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Vlnění</vt:lpstr>
      <vt:lpstr>Snímek 1</vt:lpstr>
      <vt:lpstr>ZÁKLADNÍ POJMY FOTOGRAFA</vt:lpstr>
      <vt:lpstr>Snímek 3</vt:lpstr>
      <vt:lpstr>Snímek 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Délka</dc:title>
  <dc:creator>Kejkrt</dc:creator>
  <cp:lastModifiedBy>Dum</cp:lastModifiedBy>
  <cp:revision>192</cp:revision>
  <dcterms:created xsi:type="dcterms:W3CDTF">2013-01-16T20:09:48Z</dcterms:created>
  <dcterms:modified xsi:type="dcterms:W3CDTF">2015-07-16T20:20:54Z</dcterms:modified>
</cp:coreProperties>
</file>