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6"/>
  </p:notesMasterIdLst>
  <p:sldIdLst>
    <p:sldId id="276" r:id="rId2"/>
    <p:sldId id="256" r:id="rId3"/>
    <p:sldId id="257" r:id="rId4"/>
    <p:sldId id="275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3" autoAdjust="0"/>
    <p:restoredTop sz="94631" autoAdjust="0"/>
  </p:normalViewPr>
  <p:slideViewPr>
    <p:cSldViewPr>
      <p:cViewPr varScale="1">
        <p:scale>
          <a:sx n="96" d="100"/>
          <a:sy n="96" d="100"/>
        </p:scale>
        <p:origin x="-32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C04FF-F2AD-4D03-B083-525C695CD0FE}" type="datetimeFigureOut">
              <a:rPr lang="cs-CZ" smtClean="0"/>
              <a:pPr/>
              <a:t>16.7.2015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EDA8B-DF92-454E-951C-CBC509FC4B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7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9EDA8B-DF92-454E-951C-CBC509FC4BB3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643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227ED4-B38A-47D9-A7A2-2CA5706A54A5}" type="slidenum">
              <a:rPr lang="sk-SK"/>
              <a:pPr/>
              <a:t>4</a:t>
            </a:fld>
            <a:endParaRPr lang="sk-SK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134"/>
            <a:ext cx="5029200" cy="4115028"/>
          </a:xfrm>
          <a:ln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16B86-A335-4EE1-B3D4-E8B3B7A3E8E1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85F6A-ABA3-42A7-ADDE-4B15A1B022AE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21BE3-76AA-490E-BD07-1860B29E1202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B5AB-66F4-4942-825D-0E4F786F30E3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E86D2-7E3C-4742-A6D9-1C3EB0B0481D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99FDB-668D-42B0-A81C-2B7813F61846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BB2E-28D2-4AF5-B87E-89C2CC66AAC7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A915-7E57-4723-8FEF-337C90021233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9015A-28E9-4EC2-B69B-9F122839CCBF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C022B-96D2-47DC-B609-F553001CA3DF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0E71A-3D8A-48A5-8747-860C47D8EF8B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A6A416D-4E2C-46CB-917A-F821D03A4C80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ransition/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011" b="9899"/>
          <a:stretch>
            <a:fillRect/>
          </a:stretch>
        </p:blipFill>
        <p:spPr bwMode="auto">
          <a:xfrm>
            <a:off x="1571604" y="1571612"/>
            <a:ext cx="5773737" cy="1143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16110" y="6021288"/>
            <a:ext cx="4737100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071670" y="3071810"/>
            <a:ext cx="5143536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Číslo projektu: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CZ.1.07/1.4.00/21.3811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Název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Historie fotografie</a:t>
            </a:r>
            <a:endParaRPr lang="cs-CZ" sz="1200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Číslo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III/2/VT/2/3/42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Vzdělávací </a:t>
            </a:r>
            <a:r>
              <a:rPr lang="cs-CZ" sz="1200" dirty="0">
                <a:latin typeface="Calibri" pitchFamily="34" charset="0"/>
                <a:cs typeface="Calibri" pitchFamily="34" charset="0"/>
              </a:rPr>
              <a:t>předmět: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Výpočetní technika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Tematická oblast: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Počítačová fotografie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Radek </a:t>
            </a:r>
            <a:r>
              <a:rPr lang="cs-CZ" sz="1200" b="1" dirty="0" err="1" smtClean="0">
                <a:latin typeface="Calibri" pitchFamily="34" charset="0"/>
                <a:cs typeface="Calibri" pitchFamily="34" charset="0"/>
              </a:rPr>
              <a:t>Mareška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Anotace: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Žák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se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seznámí s historií fotografie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Klíčová slova</a:t>
            </a:r>
            <a:r>
              <a:rPr lang="cs-CZ" sz="1200" dirty="0" smtClean="0">
                <a:latin typeface="Calibri" pitchFamily="34" charset="0"/>
                <a:cs typeface="Calibri" pitchFamily="34" charset="0"/>
              </a:rPr>
              <a:t>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Fotografie, polaroid, irisová clona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Metodické pokyny: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PC, DTP, metodické pokyny jsou součástí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materiálu.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Druh učebního materiálu: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Prezentace doplněná fotografiemi a úkoly.</a:t>
            </a: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Druh interaktivity: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Kombinovaná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Cílová skupina: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Žák 5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. – 8. ročníku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Datum vzniku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14.4.2013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4863945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358677" y="260648"/>
            <a:ext cx="5357813" cy="428625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HISTORIE FOTOGRAFIE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391886" y="2060848"/>
            <a:ext cx="4500594" cy="4401205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>
                <a:latin typeface="Arial" pitchFamily="34" charset="0"/>
                <a:cs typeface="Arial" pitchFamily="34" charset="0"/>
              </a:rPr>
              <a:t>Základem dnešní fotografie jsou objevy prvních průkopníků v 18.století, kdy byla zjištěna citlivost některých sloučenin na světlo. Jednalo se o </a:t>
            </a:r>
            <a:r>
              <a:rPr lang="cs-CZ" sz="1400" b="1" dirty="0">
                <a:latin typeface="Arial" pitchFamily="34" charset="0"/>
                <a:cs typeface="Arial" pitchFamily="34" charset="0"/>
              </a:rPr>
              <a:t>sloučeniny chromu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 nebo o </a:t>
            </a:r>
            <a:r>
              <a:rPr lang="cs-CZ" sz="1400" b="1" dirty="0">
                <a:latin typeface="Arial" pitchFamily="34" charset="0"/>
                <a:cs typeface="Arial" pitchFamily="34" charset="0"/>
              </a:rPr>
              <a:t>chlorid stříbrný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. 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Mezi 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známé patenty této průkopnické doby patřily: </a:t>
            </a:r>
            <a:r>
              <a:rPr lang="cs-CZ" sz="1400" b="1" dirty="0">
                <a:latin typeface="Arial" pitchFamily="34" charset="0"/>
                <a:cs typeface="Arial" pitchFamily="34" charset="0"/>
              </a:rPr>
              <a:t>Celuloidový svitkový 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film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a </a:t>
            </a:r>
            <a:r>
              <a:rPr lang="cs-CZ" sz="1400" b="1" dirty="0">
                <a:latin typeface="Arial" pitchFamily="34" charset="0"/>
                <a:cs typeface="Arial" pitchFamily="34" charset="0"/>
              </a:rPr>
              <a:t>irisová clona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. Byly položeny základy barevné fotografie. 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Opravdový rozmach fotografie a fotografování začal ve 20.století. V tomto období byla foto technika již dostupná širší veřejnosti. V roce 1948 Edwin Herbert Land uvedl na trh první 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Polaroid a okamžitou fotografii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V druhé 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polovině 20.století byla důležitá pro vývoj integrace měření v těle fotoaparátu, měření světla přes objektiv. V té době již začal významně růst prodej zrcadlovek a tímto okamžikem odstartoval triumf </a:t>
            </a:r>
            <a:r>
              <a:rPr lang="cs-CZ" sz="1400" dirty="0" err="1">
                <a:latin typeface="Arial" pitchFamily="34" charset="0"/>
                <a:cs typeface="Arial" pitchFamily="34" charset="0"/>
              </a:rPr>
              <a:t>zoomových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objektivů. </a:t>
            </a:r>
            <a:endParaRPr lang="cs-CZ" sz="1400" dirty="0">
              <a:latin typeface="Arial" pitchFamily="34" charset="0"/>
              <a:cs typeface="Arial" pitchFamily="34" charset="0"/>
            </a:endParaRP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Konec 20.století se odehrává ve znamení digitální fotografie a digitální fotoaparát se stává běžnou výbavou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domácnosti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. </a:t>
            </a:r>
          </a:p>
        </p:txBody>
      </p:sp>
      <p:grpSp>
        <p:nvGrpSpPr>
          <p:cNvPr id="20" name="Skupina 19"/>
          <p:cNvGrpSpPr/>
          <p:nvPr/>
        </p:nvGrpSpPr>
        <p:grpSpPr>
          <a:xfrm>
            <a:off x="3059832" y="1483655"/>
            <a:ext cx="357190" cy="461665"/>
            <a:chOff x="4143372" y="2610145"/>
            <a:chExt cx="357190" cy="461665"/>
          </a:xfrm>
        </p:grpSpPr>
        <p:sp>
          <p:nvSpPr>
            <p:cNvPr id="22" name="Elipsa 21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5" name="Elipsa 24"/>
          <p:cNvSpPr/>
          <p:nvPr/>
        </p:nvSpPr>
        <p:spPr>
          <a:xfrm>
            <a:off x="467544" y="3647874"/>
            <a:ext cx="357190" cy="35719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/>
          <p:cNvSpPr txBox="1"/>
          <p:nvPr/>
        </p:nvSpPr>
        <p:spPr>
          <a:xfrm>
            <a:off x="469254" y="3573016"/>
            <a:ext cx="2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Land, Edwin Herbe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9066" y="908720"/>
            <a:ext cx="2076750" cy="2814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824734" y="3723592"/>
            <a:ext cx="207675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1000" dirty="0">
                <a:latin typeface="Arial" pitchFamily="34" charset="0"/>
                <a:cs typeface="Arial" pitchFamily="34" charset="0"/>
              </a:rPr>
              <a:t>Edwin Herbert Land.</a:t>
            </a:r>
          </a:p>
          <a:p>
            <a:pPr fontAlgn="base"/>
            <a:r>
              <a:rPr lang="cs-CZ" sz="1000" i="1" dirty="0" smtClean="0">
                <a:latin typeface="Arial" pitchFamily="34" charset="0"/>
                <a:cs typeface="Arial" pitchFamily="34" charset="0"/>
              </a:rPr>
              <a:t>Autor: </a:t>
            </a:r>
            <a:r>
              <a:rPr lang="en-US" sz="1000" i="1" dirty="0" smtClean="0">
                <a:latin typeface="Arial" pitchFamily="34" charset="0"/>
                <a:cs typeface="Arial" pitchFamily="34" charset="0"/>
              </a:rPr>
              <a:t>Alfred </a:t>
            </a:r>
            <a:r>
              <a:rPr lang="en-US" sz="1000" i="1" dirty="0">
                <a:latin typeface="Arial" pitchFamily="34" charset="0"/>
                <a:cs typeface="Arial" pitchFamily="34" charset="0"/>
              </a:rPr>
              <a:t>Eisenstaedt—Time Life Pictures/Getty Images</a:t>
            </a:r>
          </a:p>
        </p:txBody>
      </p:sp>
      <p:sp>
        <p:nvSpPr>
          <p:cNvPr id="6" name="Obdélník 5"/>
          <p:cNvSpPr/>
          <p:nvPr/>
        </p:nvSpPr>
        <p:spPr>
          <a:xfrm>
            <a:off x="2232248" y="5323274"/>
            <a:ext cx="190770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>
                <a:latin typeface="Arial" pitchFamily="34" charset="0"/>
                <a:cs typeface="Arial" pitchFamily="34" charset="0"/>
              </a:rPr>
              <a:t>http://upload.wikimedia.org/wikipedia/commons/6/69/Polaroid_SX-70.jpg</a:t>
            </a:r>
          </a:p>
        </p:txBody>
      </p:sp>
      <p:pic>
        <p:nvPicPr>
          <p:cNvPr id="7" name="Picture 3" descr="\\ADMIN-TOSH\Users\Public\501px-Polaroid_SX-7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4298496"/>
            <a:ext cx="1739164" cy="2082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285418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\\ADMIN-TOSH\Users\Public\800px-EllenVonUnwerth_-_FilipNaudt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6464" y="3933056"/>
            <a:ext cx="2885006" cy="1868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4174304" y="2265253"/>
            <a:ext cx="4500594" cy="3323987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>
                <a:latin typeface="Arial" pitchFamily="34" charset="0"/>
                <a:cs typeface="Arial" pitchFamily="34" charset="0"/>
              </a:rPr>
              <a:t>Historické mezníky a zajímavosti fotografie 20.století: </a:t>
            </a: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- 1980 – Sonda </a:t>
            </a:r>
            <a:r>
              <a:rPr lang="cs-CZ" sz="1400" dirty="0" err="1">
                <a:latin typeface="Arial" pitchFamily="34" charset="0"/>
                <a:cs typeface="Arial" pitchFamily="34" charset="0"/>
              </a:rPr>
              <a:t>Voyager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 1 poslala na Zemi fotografie Saturnu, které pořídila ze vzdálenosti 300 000 000 km (obrázek 5).</a:t>
            </a: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- 1985 – Byla předvedena Minolta 7000 (obrázek 6), první </a:t>
            </a:r>
            <a:r>
              <a:rPr lang="cs-CZ" sz="1400" dirty="0" err="1">
                <a:latin typeface="Arial" pitchFamily="34" charset="0"/>
                <a:cs typeface="Arial" pitchFamily="34" charset="0"/>
              </a:rPr>
              <a:t>samozaostřovací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 zrcadlovka s jednoduchou čočkou.</a:t>
            </a: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- 1987 – Německá fotografka Ellen von </a:t>
            </a:r>
            <a:r>
              <a:rPr lang="cs-CZ" sz="1400" dirty="0" err="1">
                <a:latin typeface="Arial" pitchFamily="34" charset="0"/>
                <a:cs typeface="Arial" pitchFamily="34" charset="0"/>
              </a:rPr>
              <a:t>Unwerth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 dostala reklamní zakázku od magazínu Elle na džíny. Vybrala si tehdy neznámou sedmnáctiletou dívku Claudii </a:t>
            </a:r>
            <a:r>
              <a:rPr lang="cs-CZ" sz="1400" dirty="0" err="1">
                <a:latin typeface="Arial" pitchFamily="34" charset="0"/>
                <a:cs typeface="Arial" pitchFamily="34" charset="0"/>
              </a:rPr>
              <a:t>Schiffer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. Výsledek obě proslavil a Ellen von </a:t>
            </a:r>
            <a:r>
              <a:rPr lang="cs-CZ" sz="1400" dirty="0" err="1">
                <a:latin typeface="Arial" pitchFamily="34" charset="0"/>
                <a:cs typeface="Arial" pitchFamily="34" charset="0"/>
              </a:rPr>
              <a:t>Unwerth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 se vypracovala mezi nejslavnější reklamní fotografy a její portrét Schifferové se stal jednou z nejslavnějších módních fotografií osmdesátých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let.</a:t>
            </a:r>
          </a:p>
        </p:txBody>
      </p:sp>
      <p:grpSp>
        <p:nvGrpSpPr>
          <p:cNvPr id="27" name="Skupina 26"/>
          <p:cNvGrpSpPr/>
          <p:nvPr/>
        </p:nvGrpSpPr>
        <p:grpSpPr>
          <a:xfrm>
            <a:off x="2987824" y="1438865"/>
            <a:ext cx="357190" cy="461665"/>
            <a:chOff x="4143372" y="2610145"/>
            <a:chExt cx="357190" cy="461665"/>
          </a:xfrm>
        </p:grpSpPr>
        <p:sp>
          <p:nvSpPr>
            <p:cNvPr id="28" name="Elipsa 27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TextovéPole 28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3134690" y="4077072"/>
            <a:ext cx="357190" cy="461665"/>
            <a:chOff x="4143372" y="2610145"/>
            <a:chExt cx="357190" cy="461665"/>
          </a:xfrm>
        </p:grpSpPr>
        <p:sp>
          <p:nvSpPr>
            <p:cNvPr id="31" name="Elipsa 30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TextovéPole 31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2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6" name="Nadpis 1"/>
          <p:cNvSpPr txBox="1">
            <a:spLocks/>
          </p:cNvSpPr>
          <p:nvPr/>
        </p:nvSpPr>
        <p:spPr>
          <a:xfrm>
            <a:off x="271301" y="290775"/>
            <a:ext cx="535785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HISTORIE FOTOGRAFIE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" name="Picture 2" descr="\\ADMIN-TOSH\Users\Public\766px-Voyage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9895" y="1340768"/>
            <a:ext cx="2670426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99895" y="3429000"/>
            <a:ext cx="26704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>
                <a:latin typeface="Arial" pitchFamily="34" charset="0"/>
                <a:cs typeface="Arial" pitchFamily="34" charset="0"/>
              </a:rPr>
              <a:t>http://upload.wikimedia.org/wikipedia/commons/d/d2/Voyager.jpg</a:t>
            </a:r>
          </a:p>
        </p:txBody>
      </p:sp>
      <p:sp>
        <p:nvSpPr>
          <p:cNvPr id="5" name="Obdélník 4"/>
          <p:cNvSpPr/>
          <p:nvPr/>
        </p:nvSpPr>
        <p:spPr>
          <a:xfrm>
            <a:off x="306464" y="5810806"/>
            <a:ext cx="288500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>
                <a:latin typeface="Arial" pitchFamily="34" charset="0"/>
                <a:cs typeface="Arial" pitchFamily="34" charset="0"/>
              </a:rPr>
              <a:t>http://upload.wikimedia.org/wikipedia/commons/6/68/EllenVonUnwerth_-_FilipNaudts.jpg</a:t>
            </a:r>
          </a:p>
        </p:txBody>
      </p:sp>
      <p:grpSp>
        <p:nvGrpSpPr>
          <p:cNvPr id="17" name="Skupina 16"/>
          <p:cNvGrpSpPr/>
          <p:nvPr/>
        </p:nvGrpSpPr>
        <p:grpSpPr>
          <a:xfrm>
            <a:off x="3851920" y="2702799"/>
            <a:ext cx="357190" cy="461665"/>
            <a:chOff x="4143372" y="2610145"/>
            <a:chExt cx="357190" cy="461665"/>
          </a:xfrm>
        </p:grpSpPr>
        <p:sp>
          <p:nvSpPr>
            <p:cNvPr id="18" name="Elipsa 27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3851920" y="3999240"/>
            <a:ext cx="357190" cy="461665"/>
            <a:chOff x="4143372" y="2610145"/>
            <a:chExt cx="357190" cy="461665"/>
          </a:xfrm>
        </p:grpSpPr>
        <p:sp>
          <p:nvSpPr>
            <p:cNvPr id="21" name="Elipsa 30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2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9646242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Line 2"/>
          <p:cNvSpPr>
            <a:spLocks noChangeShapeType="1"/>
          </p:cNvSpPr>
          <p:nvPr/>
        </p:nvSpPr>
        <p:spPr bwMode="auto">
          <a:xfrm flipH="1">
            <a:off x="0" y="19716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3" name="Line 3"/>
          <p:cNvSpPr>
            <a:spLocks noChangeShapeType="1"/>
          </p:cNvSpPr>
          <p:nvPr/>
        </p:nvSpPr>
        <p:spPr bwMode="auto">
          <a:xfrm>
            <a:off x="771525" y="2120900"/>
            <a:ext cx="7618413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4" name="Line 4"/>
          <p:cNvSpPr>
            <a:spLocks noChangeShapeType="1"/>
          </p:cNvSpPr>
          <p:nvPr/>
        </p:nvSpPr>
        <p:spPr bwMode="auto">
          <a:xfrm flipH="1">
            <a:off x="9525" y="21113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44642" y="2498120"/>
            <a:ext cx="8429684" cy="1323439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1.    Jaké jsou nejznámější fotografické patenty?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2.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Čím se liší fotoaparát polaroid od ostatních fotoaparátů?</a:t>
            </a:r>
            <a:endParaRPr lang="cs-CZ" sz="2000" dirty="0">
              <a:latin typeface="Arial" pitchFamily="34" charset="0"/>
              <a:cs typeface="Arial" pitchFamily="34" charset="0"/>
            </a:endParaRP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3     Jaké chemické sloučeniny jsou citlivé na světlo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?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 startAt="4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Která planeta je na známé fotografii sondy Voyager1?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57158" y="1785926"/>
            <a:ext cx="1697901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Závěrečný test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1" name="Picture 7" descr="C:\Users\Palmexman\AppData\Local\Microsoft\Windows\Temporary Internet Files\Content.IE5\MP72EBGR\MC90044172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1643050"/>
            <a:ext cx="1857388" cy="1857388"/>
          </a:xfrm>
          <a:prstGeom prst="rect">
            <a:avLst/>
          </a:prstGeom>
          <a:noFill/>
        </p:spPr>
      </p:pic>
      <p:sp>
        <p:nvSpPr>
          <p:cNvPr id="16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357290" y="6000768"/>
            <a:ext cx="6408712" cy="720080"/>
          </a:xfrm>
        </p:spPr>
        <p:txBody>
          <a:bodyPr/>
          <a:lstStyle/>
          <a:p>
            <a:pPr algn="just"/>
            <a:r>
              <a:rPr lang="cs-CZ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Radek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Mareška</a:t>
            </a:r>
            <a:r>
              <a:rPr lang="cs-CZ" smtClean="0">
                <a:latin typeface="Arial" pitchFamily="34" charset="0"/>
                <a:cs typeface="Arial" pitchFamily="34" charset="0"/>
              </a:rPr>
              <a:t>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251520" y="260648"/>
            <a:ext cx="535785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HISTORIE FOTOGRAFIE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05954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1406</TotalTime>
  <Words>416</Words>
  <Application>Microsoft Office PowerPoint</Application>
  <PresentationFormat>Předvádění na obrazovce (4:3)</PresentationFormat>
  <Paragraphs>44</Paragraphs>
  <Slides>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Vlnění</vt:lpstr>
      <vt:lpstr>Snímek 1</vt:lpstr>
      <vt:lpstr>HISTORIE FOTOGRAFIE</vt:lpstr>
      <vt:lpstr>Snímek 3</vt:lpstr>
      <vt:lpstr>Snímek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Kejkrt</dc:creator>
  <cp:lastModifiedBy>Dum</cp:lastModifiedBy>
  <cp:revision>187</cp:revision>
  <dcterms:created xsi:type="dcterms:W3CDTF">2013-01-16T20:09:48Z</dcterms:created>
  <dcterms:modified xsi:type="dcterms:W3CDTF">2015-07-16T20:17:22Z</dcterms:modified>
</cp:coreProperties>
</file>