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96" r:id="rId2"/>
    <p:sldId id="388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7" r:id="rId11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60" d="100"/>
          <a:sy n="60" d="100"/>
        </p:scale>
        <p:origin x="-80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8FC8D37-D0F2-4489-A475-8099934DF3A4}" type="datetimeFigureOut">
              <a:rPr lang="cs-CZ"/>
              <a:pPr>
                <a:defRPr/>
              </a:pPr>
              <a:t>19.7.2015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DD24C8-571A-4009-88F2-50EC0805B3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3E5BFB-CAB0-4B8A-BB69-22165E619E6C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FD3EC-B1B3-4FFA-94A9-E6C267B1AC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9B862-E40A-424F-91A1-0735221779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37393-0F10-4154-9B07-42AD31A1CB9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EC0E464-B66A-44D1-A5CC-40186E3269FA}" type="datetimeFigureOut">
              <a:rPr lang="cs-CZ"/>
              <a:pPr>
                <a:defRPr/>
              </a:pPr>
              <a:t>19.7.2015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CF9DE-DD5A-4BA0-8FD3-D168776FDF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91A0-C48B-4069-A8B4-1E2F68357E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6"/>
          <p:cNvSpPr>
            <a:spLocks noGrp="1"/>
          </p:cNvSpPr>
          <p:nvPr>
            <p:ph type="dt" sz="half" idx="10"/>
          </p:nvPr>
        </p:nvSpPr>
        <p:spPr>
          <a:xfrm rot="5400000">
            <a:off x="7840663" y="763588"/>
            <a:ext cx="1508125" cy="384175"/>
          </a:xfrm>
          <a:prstGeom prst="rect">
            <a:avLst/>
          </a:prstGeom>
        </p:spPr>
        <p:txBody>
          <a:bodyPr rtlCol="0"/>
          <a:lstStyle>
            <a:lvl1pPr algn="r">
              <a:defRPr/>
            </a:lvl1pPr>
          </a:lstStyle>
          <a:p>
            <a:pPr>
              <a:defRPr/>
            </a:pPr>
            <a:fld id="{0C5C724F-F3C2-43BB-88E6-FF0D709C6F8F}" type="datetimeFigureOut">
              <a:rPr lang="en-US"/>
              <a:pPr>
                <a:defRPr/>
              </a:pPr>
              <a:t>7/19/2015</a:t>
            </a:fld>
            <a:endParaRPr lang="en-US"/>
          </a:p>
        </p:txBody>
      </p:sp>
      <p:sp>
        <p:nvSpPr>
          <p:cNvPr id="5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A4CFA0-978D-4ACA-A1AC-3FF17DFC06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9"/>
          <p:cNvSpPr>
            <a:spLocks noGrp="1"/>
          </p:cNvSpPr>
          <p:nvPr>
            <p:ph type="ftr" sz="quarter" idx="12"/>
          </p:nvPr>
        </p:nvSpPr>
        <p:spPr>
          <a:xfrm rot="5400000">
            <a:off x="7389813" y="2757487"/>
            <a:ext cx="24003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EBD22-B834-4AF4-B922-8C583B43AC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3B61-BF65-4ED7-92F7-E7702FA6A0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9FD5-7FB3-4AC1-86A6-47A6980D9E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27AE1-01AD-4719-9AF3-44F2EFF88C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434B3-4132-46E8-9CC1-84CA356051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06028-24FE-4069-9A01-38A95B4683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163D1-0C35-4AA4-AFC3-631A75B3AC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63922-4BBE-4A1D-ACFE-916F83DBE3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761557-831B-431A-86BA-17FAF66DF4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63" r:id="rId12"/>
    <p:sldLayoutId id="2147483651" r:id="rId13"/>
    <p:sldLayoutId id="214748366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Nadpis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cs-CZ" sz="5400" smtClean="0"/>
              <a:t>Dopis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endParaRPr lang="cs-CZ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276600" y="700088"/>
            <a:ext cx="25844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1790700" algn="l"/>
              </a:tabLst>
            </a:pPr>
            <a:r>
              <a:rPr lang="cs-CZ"/>
              <a:t>Dotkněte se inovací</a:t>
            </a:r>
            <a:br>
              <a:rPr lang="cs-CZ"/>
            </a:br>
            <a:r>
              <a:rPr lang="cs-CZ"/>
              <a:t>CZ.1.07/1.3.00/51.0024</a:t>
            </a:r>
            <a:br>
              <a:rPr lang="cs-CZ"/>
            </a:br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cs-CZ" smtClean="0"/>
          </a:p>
        </p:txBody>
      </p:sp>
      <p:sp>
        <p:nvSpPr>
          <p:cNvPr id="2969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cs-CZ" sz="1400" smtClean="0"/>
              <a:t>www.office.microsoft.com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755650" y="735013"/>
            <a:ext cx="7848600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 dirty="0">
                <a:solidFill>
                  <a:prstClr val="black"/>
                </a:solidFill>
                <a:ea typeface="+mj-ea"/>
                <a:cs typeface="+mj-cs"/>
              </a:rPr>
              <a:t>Speciální základní škola </a:t>
            </a:r>
            <a:r>
              <a:rPr lang="cs-CZ" b="1" dirty="0">
                <a:solidFill>
                  <a:prstClr val="black"/>
                </a:solidFill>
                <a:ea typeface="+mj-ea"/>
                <a:cs typeface="+mj-cs"/>
              </a:rPr>
              <a:t>Chrudim</a:t>
            </a:r>
          </a:p>
          <a:p>
            <a:pPr algn="ctr">
              <a:defRPr/>
            </a:pPr>
            <a:r>
              <a:rPr lang="cs-CZ" b="1" dirty="0">
                <a:solidFill>
                  <a:prstClr val="black"/>
                </a:solidFill>
                <a:ea typeface="+mj-ea"/>
                <a:cs typeface="+mj-cs"/>
              </a:rPr>
              <a:t>Školní náměstí 228, 537 01 C</a:t>
            </a:r>
            <a:r>
              <a:rPr lang="cs-CZ" b="1" dirty="0"/>
              <a:t>hrudim </a:t>
            </a:r>
          </a:p>
          <a:p>
            <a:pPr algn="ctr">
              <a:defRPr/>
            </a:pPr>
            <a:endParaRPr lang="cs-CZ" b="1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r>
              <a:rPr lang="cs-CZ" dirty="0">
                <a:solidFill>
                  <a:prstClr val="black"/>
                </a:solidFill>
                <a:ea typeface="+mj-ea"/>
                <a:cs typeface="+mj-cs"/>
              </a:rPr>
              <a:t>Autor: Mgr. </a:t>
            </a:r>
            <a:r>
              <a:rPr lang="cs-CZ" dirty="0"/>
              <a:t>Kateřina </a:t>
            </a:r>
            <a:r>
              <a:rPr lang="cs-CZ" dirty="0" err="1"/>
              <a:t>Hurská</a:t>
            </a:r>
            <a:endParaRPr lang="cs-CZ" dirty="0"/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r>
              <a:rPr lang="cs-CZ" dirty="0">
                <a:solidFill>
                  <a:srgbClr val="FF0000"/>
                </a:solidFill>
                <a:ea typeface="+mj-ea"/>
                <a:cs typeface="+mj-cs"/>
              </a:rPr>
              <a:t>SLOH. Dopis</a:t>
            </a:r>
          </a:p>
          <a:p>
            <a:pPr>
              <a:defRPr/>
            </a:pPr>
            <a:endParaRPr lang="cs-CZ" dirty="0">
              <a:solidFill>
                <a:srgbClr val="FF0000"/>
              </a:solidFill>
              <a:ea typeface="+mj-ea"/>
              <a:cs typeface="+mj-cs"/>
            </a:endParaRPr>
          </a:p>
          <a:p>
            <a:pPr>
              <a:defRPr/>
            </a:pPr>
            <a:r>
              <a:rPr lang="cs-CZ" dirty="0">
                <a:solidFill>
                  <a:prstClr val="black"/>
                </a:solidFill>
                <a:ea typeface="+mj-ea"/>
                <a:cs typeface="+mj-cs"/>
              </a:rPr>
              <a:t>Třída: VII.</a:t>
            </a:r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r>
              <a:rPr lang="cs-CZ" dirty="0">
                <a:solidFill>
                  <a:prstClr val="black"/>
                </a:solidFill>
                <a:ea typeface="+mj-ea"/>
                <a:cs typeface="+mj-cs"/>
              </a:rPr>
              <a:t>Téma dle ŠVP: Jazyk a jazyková komunikace</a:t>
            </a:r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cs-CZ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Podnadpis 2"/>
          <p:cNvSpPr>
            <a:spLocks noGrp="1"/>
          </p:cNvSpPr>
          <p:nvPr>
            <p:ph type="subTitle" idx="1"/>
          </p:nvPr>
        </p:nvSpPr>
        <p:spPr>
          <a:xfrm>
            <a:off x="395288" y="3759200"/>
            <a:ext cx="8458200" cy="1008063"/>
          </a:xfrm>
        </p:spPr>
        <p:txBody>
          <a:bodyPr/>
          <a:lstStyle/>
          <a:p>
            <a:r>
              <a:rPr lang="cs-CZ" b="1" smtClean="0"/>
              <a:t>Anotace:</a:t>
            </a:r>
            <a:r>
              <a:rPr lang="cs-CZ" smtClean="0"/>
              <a:t> Prezentace má za úkol žáky seznámit se základní formou dopisu, žáci se naučí vyplňovat adresu a napíší vlastní dopis.</a:t>
            </a:r>
          </a:p>
          <a:p>
            <a:endParaRPr lang="cs-CZ" smtClean="0"/>
          </a:p>
        </p:txBody>
      </p:sp>
      <p:pic>
        <p:nvPicPr>
          <p:cNvPr id="4" name="Obrázek 3" descr="milostny-dopis-stx1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276350"/>
            <a:ext cx="2984500" cy="2114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cs-CZ" dirty="0" smtClean="0"/>
              <a:t>Dopis</a:t>
            </a:r>
            <a:br>
              <a:rPr lang="cs-CZ" dirty="0" smtClean="0"/>
            </a:br>
            <a:r>
              <a:rPr lang="cs-CZ" dirty="0" smtClean="0"/>
              <a:t>(forma dopisu)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0150"/>
            <a:ext cx="7467600" cy="3656013"/>
          </a:xfrm>
        </p:spPr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  <a:defRPr/>
            </a:pPr>
            <a:endParaRPr lang="cs-CZ" dirty="0" smtClean="0"/>
          </a:p>
          <a:p>
            <a:pPr>
              <a:buFont typeface="Arial" charset="0"/>
              <a:buNone/>
              <a:defRPr/>
            </a:pPr>
            <a:r>
              <a:rPr lang="cs-CZ" dirty="0" smtClean="0"/>
              <a:t>Při psaní dopisu dodržujeme určitá pravidla.</a:t>
            </a:r>
          </a:p>
          <a:p>
            <a:pPr>
              <a:buFont typeface="Arial" charset="0"/>
              <a:buNone/>
              <a:defRPr/>
            </a:pPr>
            <a:r>
              <a:rPr lang="cs-CZ" b="1" dirty="0" smtClean="0"/>
              <a:t>PÍŠEME</a:t>
            </a:r>
            <a:r>
              <a:rPr lang="cs-CZ" dirty="0" smtClean="0"/>
              <a:t>:         -  datum,</a:t>
            </a:r>
          </a:p>
          <a:p>
            <a:pPr>
              <a:buFont typeface="Arial" charset="0"/>
              <a:buNone/>
              <a:defRPr/>
            </a:pPr>
            <a:r>
              <a:rPr lang="cs-CZ" dirty="0" smtClean="0"/>
              <a:t>			     -  oslovení.</a:t>
            </a:r>
          </a:p>
          <a:p>
            <a:pPr>
              <a:buFont typeface="Arial" charset="0"/>
              <a:buNone/>
              <a:defRPr/>
            </a:pPr>
            <a:endParaRPr lang="cs-CZ" dirty="0" smtClean="0"/>
          </a:p>
          <a:p>
            <a:pPr>
              <a:buFont typeface="Arial" charset="0"/>
              <a:buNone/>
              <a:defRPr/>
            </a:pPr>
            <a:r>
              <a:rPr lang="cs-CZ" dirty="0" smtClean="0"/>
              <a:t>          </a:t>
            </a:r>
            <a:r>
              <a:rPr lang="cs-CZ" b="1" dirty="0" smtClean="0"/>
              <a:t> Úvod </a:t>
            </a:r>
            <a:r>
              <a:rPr lang="cs-CZ" dirty="0" smtClean="0"/>
              <a:t>:    pozdrav,</a:t>
            </a:r>
          </a:p>
          <a:p>
            <a:pPr>
              <a:buFont typeface="Arial" charset="0"/>
              <a:buNone/>
              <a:defRPr/>
            </a:pPr>
            <a:r>
              <a:rPr lang="cs-CZ" dirty="0" smtClean="0"/>
              <a:t> </a:t>
            </a:r>
            <a:r>
              <a:rPr lang="cs-CZ" b="1" dirty="0" smtClean="0"/>
              <a:t>Hlavní část </a:t>
            </a:r>
            <a:r>
              <a:rPr lang="cs-CZ" dirty="0" smtClean="0"/>
              <a:t>:    sdělení, přání, pozvání,</a:t>
            </a:r>
          </a:p>
          <a:p>
            <a:pPr>
              <a:buFont typeface="Arial" charset="0"/>
              <a:buNone/>
              <a:defRPr/>
            </a:pPr>
            <a:r>
              <a:rPr lang="cs-CZ" dirty="0" smtClean="0"/>
              <a:t>          </a:t>
            </a:r>
            <a:r>
              <a:rPr lang="cs-CZ" b="1" dirty="0" smtClean="0"/>
              <a:t>Závěr</a:t>
            </a:r>
            <a:r>
              <a:rPr lang="cs-CZ" dirty="0" smtClean="0"/>
              <a:t> :    poděkování, pozdrav, podpis.</a:t>
            </a:r>
            <a:endParaRPr lang="cs-CZ" dirty="0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cs-CZ" dirty="0" smtClean="0"/>
              <a:t>Dopis</a:t>
            </a:r>
            <a:br>
              <a:rPr lang="cs-CZ" dirty="0" smtClean="0"/>
            </a:br>
            <a:r>
              <a:rPr lang="cs-CZ" sz="2700" dirty="0" smtClean="0"/>
              <a:t>(typy dopisů)</a:t>
            </a:r>
            <a:endParaRPr lang="cs-CZ" sz="2700" dirty="0"/>
          </a:p>
        </p:txBody>
      </p:sp>
      <p:sp>
        <p:nvSpPr>
          <p:cNvPr id="22530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0150"/>
            <a:ext cx="7467600" cy="365601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cs-CZ" smtClean="0"/>
          </a:p>
          <a:p>
            <a:pPr>
              <a:buFont typeface="Wingdings" pitchFamily="2" charset="2"/>
              <a:buChar char="Ø"/>
            </a:pPr>
            <a:r>
              <a:rPr lang="cs-CZ" b="1" smtClean="0"/>
              <a:t>OSOBNÍ</a:t>
            </a:r>
            <a:r>
              <a:rPr lang="cs-CZ" smtClean="0"/>
              <a:t> (soukromý) – můžeme psát hovorově, použít i nespisovné tvary slov, ale ne VULGARISMY.</a:t>
            </a:r>
          </a:p>
          <a:p>
            <a:pPr>
              <a:buFont typeface="Wingdings" pitchFamily="2" charset="2"/>
              <a:buChar char="Ø"/>
            </a:pPr>
            <a:r>
              <a:rPr lang="cs-CZ" b="1" smtClean="0"/>
              <a:t>ÚŘEDNÍ</a:t>
            </a:r>
            <a:r>
              <a:rPr lang="cs-CZ" smtClean="0"/>
              <a:t> (doporučené) – musí být psané spisovným jazykem.</a:t>
            </a:r>
          </a:p>
          <a:p>
            <a:pPr>
              <a:buFont typeface="Wingdings" pitchFamily="2" charset="2"/>
              <a:buChar char="Ø"/>
            </a:pPr>
            <a:r>
              <a:rPr lang="cs-CZ" b="1" smtClean="0"/>
              <a:t>MILOSTNÉ</a:t>
            </a:r>
            <a:r>
              <a:rPr lang="cs-CZ" smtClean="0"/>
              <a:t> (psaníčko) – píšeme pěkné věci, které druhého potěší.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cs-CZ" dirty="0" smtClean="0"/>
              <a:t>DOPIS </a:t>
            </a:r>
            <a:r>
              <a:rPr lang="cs-CZ" sz="2700" dirty="0" smtClean="0"/>
              <a:t>(ADRESA)</a:t>
            </a:r>
            <a:endParaRPr lang="cs-CZ" sz="2700" dirty="0"/>
          </a:p>
        </p:txBody>
      </p:sp>
      <p:sp>
        <p:nvSpPr>
          <p:cNvPr id="23554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0150"/>
            <a:ext cx="7467600" cy="365601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cs-CZ" smtClean="0"/>
              <a:t>Přesná, úplná, čitelně napsaná.</a:t>
            </a:r>
          </a:p>
          <a:p>
            <a:pPr>
              <a:buFont typeface="Arial" charset="0"/>
              <a:buNone/>
            </a:pPr>
            <a:endParaRPr lang="cs-CZ" smtClean="0"/>
          </a:p>
        </p:txBody>
      </p:sp>
      <p:sp>
        <p:nvSpPr>
          <p:cNvPr id="4" name="Obdélník 3"/>
          <p:cNvSpPr/>
          <p:nvPr/>
        </p:nvSpPr>
        <p:spPr>
          <a:xfrm>
            <a:off x="611188" y="1816100"/>
            <a:ext cx="7921625" cy="25384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23556" name="Obrázek 4" descr="38723CZ1_1_10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1924050"/>
            <a:ext cx="792163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čára 6"/>
          <p:cNvCxnSpPr/>
          <p:nvPr/>
        </p:nvCxnSpPr>
        <p:spPr>
          <a:xfrm rot="10800000">
            <a:off x="5651500" y="3219450"/>
            <a:ext cx="21605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>
            <a:off x="5651500" y="2895600"/>
            <a:ext cx="12969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>
            <a:off x="5651500" y="3597275"/>
            <a:ext cx="21605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>
            <a:off x="5651500" y="3976688"/>
            <a:ext cx="22336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1" name="TextovéPole 16"/>
          <p:cNvSpPr txBox="1">
            <a:spLocks noChangeArrowheads="1"/>
          </p:cNvSpPr>
          <p:nvPr/>
        </p:nvSpPr>
        <p:spPr bwMode="auto">
          <a:xfrm>
            <a:off x="5651500" y="2625725"/>
            <a:ext cx="122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 Paní</a:t>
            </a:r>
          </a:p>
        </p:txBody>
      </p:sp>
      <p:sp>
        <p:nvSpPr>
          <p:cNvPr id="23562" name="TextovéPole 17"/>
          <p:cNvSpPr txBox="1">
            <a:spLocks noChangeArrowheads="1"/>
          </p:cNvSpPr>
          <p:nvPr/>
        </p:nvSpPr>
        <p:spPr bwMode="auto">
          <a:xfrm>
            <a:off x="5651500" y="2949575"/>
            <a:ext cx="2089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Jana Nováková</a:t>
            </a:r>
          </a:p>
        </p:txBody>
      </p:sp>
      <p:sp>
        <p:nvSpPr>
          <p:cNvPr id="23563" name="TextovéPole 18"/>
          <p:cNvSpPr txBox="1">
            <a:spLocks noChangeArrowheads="1"/>
          </p:cNvSpPr>
          <p:nvPr/>
        </p:nvSpPr>
        <p:spPr bwMode="auto">
          <a:xfrm>
            <a:off x="5724525" y="3327400"/>
            <a:ext cx="201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Karlova 11</a:t>
            </a:r>
          </a:p>
        </p:txBody>
      </p:sp>
      <p:sp>
        <p:nvSpPr>
          <p:cNvPr id="23564" name="TextovéPole 19"/>
          <p:cNvSpPr txBox="1">
            <a:spLocks noChangeArrowheads="1"/>
          </p:cNvSpPr>
          <p:nvPr/>
        </p:nvSpPr>
        <p:spPr bwMode="auto">
          <a:xfrm>
            <a:off x="5724525" y="3705225"/>
            <a:ext cx="201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Praha 1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5651500" y="4030663"/>
            <a:ext cx="2305050" cy="269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25" name="Přímá spojovací čára 24"/>
          <p:cNvCxnSpPr/>
          <p:nvPr/>
        </p:nvCxnSpPr>
        <p:spPr>
          <a:xfrm rot="5400000">
            <a:off x="59499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3817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68135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/>
          <p:nvPr/>
        </p:nvCxnSpPr>
        <p:spPr>
          <a:xfrm rot="5400000">
            <a:off x="7316787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0" name="TextovéPole 31"/>
          <p:cNvSpPr txBox="1">
            <a:spLocks noChangeArrowheads="1"/>
          </p:cNvSpPr>
          <p:nvPr/>
        </p:nvSpPr>
        <p:spPr bwMode="auto">
          <a:xfrm>
            <a:off x="5724525" y="4030663"/>
            <a:ext cx="287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1</a:t>
            </a:r>
          </a:p>
        </p:txBody>
      </p:sp>
      <p:sp>
        <p:nvSpPr>
          <p:cNvPr id="23571" name="TextovéPole 33"/>
          <p:cNvSpPr txBox="1">
            <a:spLocks noChangeArrowheads="1"/>
          </p:cNvSpPr>
          <p:nvPr/>
        </p:nvSpPr>
        <p:spPr bwMode="auto">
          <a:xfrm>
            <a:off x="6156325" y="4030663"/>
            <a:ext cx="287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4</a:t>
            </a:r>
          </a:p>
        </p:txBody>
      </p:sp>
      <p:sp>
        <p:nvSpPr>
          <p:cNvPr id="23572" name="TextovéPole 34"/>
          <p:cNvSpPr txBox="1">
            <a:spLocks noChangeArrowheads="1"/>
          </p:cNvSpPr>
          <p:nvPr/>
        </p:nvSpPr>
        <p:spPr bwMode="auto">
          <a:xfrm>
            <a:off x="6588125" y="4030663"/>
            <a:ext cx="287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0</a:t>
            </a:r>
          </a:p>
        </p:txBody>
      </p:sp>
      <p:sp>
        <p:nvSpPr>
          <p:cNvPr id="23573" name="TextovéPole 35"/>
          <p:cNvSpPr txBox="1">
            <a:spLocks noChangeArrowheads="1"/>
          </p:cNvSpPr>
          <p:nvPr/>
        </p:nvSpPr>
        <p:spPr bwMode="auto">
          <a:xfrm>
            <a:off x="7092950" y="4030663"/>
            <a:ext cx="358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0</a:t>
            </a:r>
          </a:p>
        </p:txBody>
      </p:sp>
      <p:sp>
        <p:nvSpPr>
          <p:cNvPr id="23574" name="TextovéPole 36"/>
          <p:cNvSpPr txBox="1">
            <a:spLocks noChangeArrowheads="1"/>
          </p:cNvSpPr>
          <p:nvPr/>
        </p:nvSpPr>
        <p:spPr bwMode="auto">
          <a:xfrm>
            <a:off x="7524750" y="4030663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1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cs-CZ" dirty="0" smtClean="0"/>
              <a:t>Dopis</a:t>
            </a:r>
            <a:br>
              <a:rPr lang="cs-CZ" dirty="0" smtClean="0"/>
            </a:br>
            <a:r>
              <a:rPr lang="cs-CZ" sz="2700" dirty="0" smtClean="0"/>
              <a:t>(pošta)</a:t>
            </a:r>
            <a:endParaRPr lang="cs-CZ" sz="2700" dirty="0"/>
          </a:p>
        </p:txBody>
      </p:sp>
      <p:sp>
        <p:nvSpPr>
          <p:cNvPr id="24578" name="Zástupný symbol pro obsah 2"/>
          <p:cNvSpPr>
            <a:spLocks noGrp="1"/>
          </p:cNvSpPr>
          <p:nvPr>
            <p:ph idx="1"/>
          </p:nvPr>
        </p:nvSpPr>
        <p:spPr>
          <a:xfrm>
            <a:off x="304800" y="1165225"/>
            <a:ext cx="8686800" cy="397827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cs-CZ" smtClean="0"/>
          </a:p>
          <a:p>
            <a:pPr>
              <a:buFont typeface="Wingdings" pitchFamily="2" charset="2"/>
              <a:buChar char="Ø"/>
            </a:pPr>
            <a:r>
              <a:rPr lang="cs-CZ" smtClean="0"/>
              <a:t>Víš, kde je v našem městě hlavní pošta? </a:t>
            </a:r>
          </a:p>
          <a:p>
            <a:pPr>
              <a:buFont typeface="Wingdings" pitchFamily="2" charset="2"/>
              <a:buChar char="Ø"/>
            </a:pPr>
            <a:r>
              <a:rPr lang="cs-CZ" smtClean="0"/>
              <a:t>Popiš cestu z naší školy na hlavní poštu (půjdeš pěšky).</a:t>
            </a:r>
          </a:p>
        </p:txBody>
      </p:sp>
      <p:pic>
        <p:nvPicPr>
          <p:cNvPr id="4" name="Obrázek 3" descr="test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2679700"/>
            <a:ext cx="2284413" cy="2263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Obrázek 4" descr="logo_pos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088" y="1058863"/>
            <a:ext cx="1077912" cy="606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cs-CZ" dirty="0" smtClean="0"/>
              <a:t>Dopis kamarádovi</a:t>
            </a: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0150"/>
            <a:ext cx="7467600" cy="365601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cs-CZ" smtClean="0"/>
          </a:p>
          <a:p>
            <a:pPr>
              <a:buFont typeface="Wingdings" pitchFamily="2" charset="2"/>
              <a:buChar char="Ø"/>
            </a:pPr>
            <a:r>
              <a:rPr lang="cs-CZ" smtClean="0"/>
              <a:t>Napiš krátký dopis kamarádovi, kterého chceš pozvat na oslavu svých narozenin.</a:t>
            </a:r>
          </a:p>
          <a:p>
            <a:pPr>
              <a:buFont typeface="Wingdings" pitchFamily="2" charset="2"/>
              <a:buChar char="Ø"/>
            </a:pPr>
            <a:r>
              <a:rPr lang="cs-CZ" smtClean="0"/>
              <a:t>Doplň správně adresu kamaráda na obálku.</a:t>
            </a:r>
          </a:p>
        </p:txBody>
      </p:sp>
      <p:pic>
        <p:nvPicPr>
          <p:cNvPr id="4" name="Obrázek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3111500"/>
            <a:ext cx="3168650" cy="1631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0088"/>
            <a:ext cx="8686800" cy="62071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cs-CZ" sz="2900" smtClean="0"/>
              <a:t>Příloha (obálka)</a:t>
            </a:r>
            <a:endParaRPr lang="cs-CZ" sz="2400" smtClean="0"/>
          </a:p>
        </p:txBody>
      </p:sp>
      <p:sp>
        <p:nvSpPr>
          <p:cNvPr id="26626" name="Zástupný symbol pro obsah 2"/>
          <p:cNvSpPr>
            <a:spLocks noGrp="1"/>
          </p:cNvSpPr>
          <p:nvPr>
            <p:ph idx="1"/>
          </p:nvPr>
        </p:nvSpPr>
        <p:spPr>
          <a:xfrm>
            <a:off x="323850" y="1131888"/>
            <a:ext cx="7467600" cy="343693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cs-CZ" smtClean="0"/>
              <a:t>Přesná, úplná, čitelně napsaná.</a:t>
            </a:r>
          </a:p>
          <a:p>
            <a:pPr>
              <a:buFont typeface="Arial" charset="0"/>
              <a:buNone/>
            </a:pPr>
            <a:endParaRPr lang="cs-CZ" smtClean="0"/>
          </a:p>
        </p:txBody>
      </p:sp>
      <p:sp>
        <p:nvSpPr>
          <p:cNvPr id="4" name="Obdélník 3"/>
          <p:cNvSpPr/>
          <p:nvPr/>
        </p:nvSpPr>
        <p:spPr>
          <a:xfrm>
            <a:off x="684213" y="1635125"/>
            <a:ext cx="7920037" cy="27193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26628" name="Obrázek 4" descr="38723CZ1_1_10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1924050"/>
            <a:ext cx="792163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čára 6"/>
          <p:cNvCxnSpPr/>
          <p:nvPr/>
        </p:nvCxnSpPr>
        <p:spPr>
          <a:xfrm rot="10800000">
            <a:off x="5651500" y="3219450"/>
            <a:ext cx="21605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>
            <a:off x="5651500" y="2895600"/>
            <a:ext cx="12969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>
            <a:off x="5651500" y="3597275"/>
            <a:ext cx="21605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>
            <a:off x="5651500" y="3976688"/>
            <a:ext cx="22336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3" name="TextovéPole 16"/>
          <p:cNvSpPr txBox="1">
            <a:spLocks noChangeArrowheads="1"/>
          </p:cNvSpPr>
          <p:nvPr/>
        </p:nvSpPr>
        <p:spPr bwMode="auto">
          <a:xfrm>
            <a:off x="5651500" y="2625725"/>
            <a:ext cx="122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 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5651500" y="4030663"/>
            <a:ext cx="2305050" cy="269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25" name="Přímá spojovací čára 24"/>
          <p:cNvCxnSpPr/>
          <p:nvPr/>
        </p:nvCxnSpPr>
        <p:spPr>
          <a:xfrm rot="5400000">
            <a:off x="59499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3817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6813550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čára 30"/>
          <p:cNvCxnSpPr/>
          <p:nvPr/>
        </p:nvCxnSpPr>
        <p:spPr>
          <a:xfrm rot="5400000">
            <a:off x="7316787" y="4165601"/>
            <a:ext cx="269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</TotalTime>
  <Words>169</Words>
  <Application>Microsoft Office PowerPoint</Application>
  <PresentationFormat>On-screen Show (16:9)</PresentationFormat>
  <Paragraphs>53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Šablona návrhu</vt:lpstr>
      </vt:variant>
      <vt:variant>
        <vt:i4>3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</vt:lpstr>
      <vt:lpstr>Calibri</vt:lpstr>
      <vt:lpstr>Wingdings</vt:lpstr>
      <vt:lpstr>boxed_powerpoint_16x9_2012-08</vt:lpstr>
      <vt:lpstr>boxed_powerpoint_16x9_2012-08</vt:lpstr>
      <vt:lpstr>boxed_powerpoint_16x9_2012-08</vt:lpstr>
      <vt:lpstr>Dopis</vt:lpstr>
      <vt:lpstr>Snímek 2</vt:lpstr>
      <vt:lpstr>Snímek 3</vt:lpstr>
      <vt:lpstr>Dopis (forma dopisu)</vt:lpstr>
      <vt:lpstr>Dopis (typy dopisů)</vt:lpstr>
      <vt:lpstr>DOPIS (ADRESA)</vt:lpstr>
      <vt:lpstr>Dopis (pošta)</vt:lpstr>
      <vt:lpstr>Dopis kamarádovi</vt:lpstr>
      <vt:lpstr>Příloha (obálka)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110</cp:revision>
  <dcterms:created xsi:type="dcterms:W3CDTF">2014-10-07T08:27:59Z</dcterms:created>
  <dcterms:modified xsi:type="dcterms:W3CDTF">2015-07-19T20:40:50Z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