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310" r:id="rId2"/>
    <p:sldId id="326" r:id="rId3"/>
    <p:sldId id="327" r:id="rId4"/>
    <p:sldId id="328" r:id="rId5"/>
    <p:sldId id="329" r:id="rId6"/>
    <p:sldId id="330" r:id="rId7"/>
    <p:sldId id="332" r:id="rId8"/>
    <p:sldId id="325" r:id="rId9"/>
    <p:sldId id="324" r:id="rId10"/>
  </p:sldIdLst>
  <p:sldSz cx="9144000" cy="5143500" type="screen16x9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Střední styl 1 – zvýraznění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6866" autoAdjust="0"/>
  </p:normalViewPr>
  <p:slideViewPr>
    <p:cSldViewPr>
      <p:cViewPr>
        <p:scale>
          <a:sx n="66" d="100"/>
          <a:sy n="66" d="100"/>
        </p:scale>
        <p:origin x="-654" y="-7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-1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01" d="100"/>
          <a:sy n="101" d="100"/>
        </p:scale>
        <p:origin x="2670" y="72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18945D3E-4D29-4EB6-8A07-339A45A49E01}" type="datetimeFigureOut">
              <a:rPr lang="cs-CZ"/>
              <a:pPr>
                <a:defRPr/>
              </a:pPr>
              <a:t>19.7.2015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cs-CZ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C477875E-F18A-4B16-B5D6-19B6EA4A2D0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6EAB5-1202-42AE-98B1-E020ED721E9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7F8F24-3CA4-4226-B873-6A1CC9D04DB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843557"/>
            <a:ext cx="2057400" cy="375106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843557"/>
            <a:ext cx="6019800" cy="375106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9EE8D7-23B6-4C6C-91BE-552EAC95E1A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AC9A9D77-F8A0-4811-A0F5-89FFB62B9CD8}" type="datetimeFigureOut">
              <a:rPr lang="cs-CZ"/>
              <a:pPr>
                <a:defRPr/>
              </a:pPr>
              <a:t>19.7.2015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E12423-558D-45F2-8E89-61F6B004058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3A0DE2-E7A4-472F-B8F5-ACEA9D1D333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3C49E0-EE5A-46ED-891F-6ECC1688DBF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347613"/>
            <a:ext cx="4038600" cy="32470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347613"/>
            <a:ext cx="4038600" cy="32470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167D5-A7CE-4D2A-B383-E981F0728BB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347614"/>
            <a:ext cx="4040188" cy="576064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1923678"/>
            <a:ext cx="4040188" cy="267094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6" y="1347614"/>
            <a:ext cx="4041775" cy="576064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6" y="1923678"/>
            <a:ext cx="4041775" cy="267094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10" name="Zástupný symbol pro text 7"/>
          <p:cNvSpPr>
            <a:spLocks noGrp="1"/>
          </p:cNvSpPr>
          <p:nvPr>
            <p:ph type="body" sz="quarter" idx="13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Zástupný symbol pro číslo snímku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4A83AD-899C-4D18-98E6-8856A92E8B2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6" name="Zástupný symbol pro text 7"/>
          <p:cNvSpPr>
            <a:spLocks noGrp="1"/>
          </p:cNvSpPr>
          <p:nvPr>
            <p:ph type="body" sz="quarter" idx="13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Zástupný symbol pro číslo snímku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FBB8D7-43F8-4F45-9C7E-59851AA7C36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ástupný symbol pro text 7"/>
          <p:cNvSpPr>
            <a:spLocks noGrp="1"/>
          </p:cNvSpPr>
          <p:nvPr>
            <p:ph type="body" sz="quarter" idx="13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Zástupný symbol pro číslo snímku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E993E6-6502-4479-974C-CE48D9E1C1A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1" y="843558"/>
            <a:ext cx="3008313" cy="57606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843557"/>
            <a:ext cx="5111750" cy="375106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1" y="1419621"/>
            <a:ext cx="3008313" cy="317500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EBE964-EE1A-4F91-A024-5521B6A6042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843558"/>
            <a:ext cx="5486400" cy="2702123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cs-CZ" noProof="0" smtClean="0"/>
              <a:t>Kliknutím na ikonu přidáte obrázek.</a:t>
            </a:r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BF46AE-3DB4-4B31-9870-57C547B6DCE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5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6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Skupina 3"/>
          <p:cNvGrpSpPr>
            <a:grpSpLocks/>
          </p:cNvGrpSpPr>
          <p:nvPr/>
        </p:nvGrpSpPr>
        <p:grpSpPr bwMode="auto">
          <a:xfrm>
            <a:off x="0" y="3284538"/>
            <a:ext cx="9144000" cy="1858962"/>
            <a:chOff x="0" y="3284537"/>
            <a:chExt cx="9144000" cy="1858963"/>
          </a:xfrm>
        </p:grpSpPr>
        <p:pic>
          <p:nvPicPr>
            <p:cNvPr id="1034" name="Picture 3"/>
            <p:cNvPicPr>
              <a:picLocks noChangeAspect="1" noChangeArrowheads="1"/>
            </p:cNvPicPr>
            <p:nvPr userDrawn="1"/>
          </p:nvPicPr>
          <p:blipFill>
            <a:blip r:embed="rId14"/>
            <a:srcRect/>
            <a:stretch>
              <a:fillRect/>
            </a:stretch>
          </p:blipFill>
          <p:spPr bwMode="auto">
            <a:xfrm>
              <a:off x="0" y="3284537"/>
              <a:ext cx="9144000" cy="1858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035" name="Skupina 10"/>
            <p:cNvGrpSpPr>
              <a:grpSpLocks noChangeAspect="1"/>
            </p:cNvGrpSpPr>
            <p:nvPr userDrawn="1"/>
          </p:nvGrpSpPr>
          <p:grpSpPr bwMode="auto">
            <a:xfrm>
              <a:off x="35536" y="4300030"/>
              <a:ext cx="720000" cy="792000"/>
              <a:chOff x="23056" y="6093296"/>
              <a:chExt cx="720000" cy="792000"/>
            </a:xfrm>
          </p:grpSpPr>
          <p:sp>
            <p:nvSpPr>
              <p:cNvPr id="15" name="Zaoblený obdélník 14"/>
              <p:cNvSpPr/>
              <p:nvPr userDrawn="1"/>
            </p:nvSpPr>
            <p:spPr>
              <a:xfrm>
                <a:off x="23056" y="6093296"/>
                <a:ext cx="720000" cy="792000"/>
              </a:xfrm>
              <a:prstGeom prst="roundRect">
                <a:avLst/>
              </a:prstGeom>
              <a:ln>
                <a:noFill/>
              </a:ln>
              <a:effectLst>
                <a:softEdge rad="31750"/>
              </a:effectLst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cs-CZ"/>
              </a:p>
            </p:txBody>
          </p:sp>
          <p:pic>
            <p:nvPicPr>
              <p:cNvPr id="1039" name="Picture 12"/>
              <p:cNvPicPr>
                <a:picLocks noChangeAspect="1" noChangeArrowheads="1"/>
              </p:cNvPicPr>
              <p:nvPr userDrawn="1"/>
            </p:nvPicPr>
            <p:blipFill>
              <a:blip r:embed="rId15"/>
              <a:srcRect/>
              <a:stretch>
                <a:fillRect/>
              </a:stretch>
            </p:blipFill>
            <p:spPr bwMode="auto">
              <a:xfrm>
                <a:off x="70861" y="6201296"/>
                <a:ext cx="624390" cy="576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pic>
        <p:nvPicPr>
          <p:cNvPr id="1027" name="Picture 2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0" y="0"/>
            <a:ext cx="9144000" cy="185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10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6689725" y="201613"/>
            <a:ext cx="1860550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9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457200" y="1419225"/>
            <a:ext cx="8229600" cy="317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1030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468313" y="842963"/>
            <a:ext cx="82296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Kliknutím lze upravit styl.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BD7A666-16A8-47B9-99C1-D4F0DB70301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pic>
        <p:nvPicPr>
          <p:cNvPr id="1032" name="Obrázek 11"/>
          <p:cNvPicPr>
            <a:picLocks noChangeAspect="1" noChangeArrowheads="1"/>
          </p:cNvPicPr>
          <p:nvPr userDrawn="1"/>
        </p:nvPicPr>
        <p:blipFill>
          <a:blip r:embed="rId18"/>
          <a:srcRect/>
          <a:stretch>
            <a:fillRect/>
          </a:stretch>
        </p:blipFill>
        <p:spPr bwMode="auto">
          <a:xfrm>
            <a:off x="179388" y="142875"/>
            <a:ext cx="2776537" cy="56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Obrázek 12"/>
          <p:cNvPicPr>
            <a:picLocks noChangeAspect="1"/>
          </p:cNvPicPr>
          <p:nvPr userDrawn="1"/>
        </p:nvPicPr>
        <p:blipFill>
          <a:blip r:embed="rId19"/>
          <a:srcRect/>
          <a:stretch>
            <a:fillRect/>
          </a:stretch>
        </p:blipFill>
        <p:spPr bwMode="auto">
          <a:xfrm>
            <a:off x="7885113" y="4418013"/>
            <a:ext cx="1077912" cy="566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  <p:sldLayoutId id="2147483661" r:id="rId12"/>
  </p:sldLayoutIdLst>
  <p:txStyles>
    <p:titleStyle>
      <a:lvl1pPr algn="ctr" rtl="0" fontAlgn="base">
        <a:spcBef>
          <a:spcPct val="0"/>
        </a:spcBef>
        <a:spcAft>
          <a:spcPct val="0"/>
        </a:spcAft>
        <a:tabLst>
          <a:tab pos="1790700" algn="l"/>
        </a:tabLst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tabLst>
          <a:tab pos="1790700" algn="l"/>
        </a:tabLst>
        <a:defRPr sz="32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tabLst>
          <a:tab pos="1790700" algn="l"/>
        </a:tabLst>
        <a:defRPr sz="32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tabLst>
          <a:tab pos="1790700" algn="l"/>
        </a:tabLst>
        <a:defRPr sz="32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tabLst>
          <a:tab pos="1790700" algn="l"/>
        </a:tabLst>
        <a:defRPr sz="32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tabLst>
          <a:tab pos="1790700" algn="l"/>
        </a:tabLst>
        <a:defRPr sz="32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tabLst>
          <a:tab pos="1790700" algn="l"/>
        </a:tabLst>
        <a:defRPr sz="32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tabLst>
          <a:tab pos="1790700" algn="l"/>
        </a:tabLst>
        <a:defRPr sz="32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tabLst>
          <a:tab pos="1790700" algn="l"/>
        </a:tabLst>
        <a:defRPr sz="32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office.microsoft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Nadpis 1"/>
          <p:cNvSpPr>
            <a:spLocks noGrp="1"/>
          </p:cNvSpPr>
          <p:nvPr>
            <p:ph type="ctrTitle"/>
          </p:nvPr>
        </p:nvSpPr>
        <p:spPr>
          <a:xfrm>
            <a:off x="1143000" y="1203325"/>
            <a:ext cx="6858000" cy="1428750"/>
          </a:xfrm>
        </p:spPr>
        <p:txBody>
          <a:bodyPr/>
          <a:lstStyle/>
          <a:p>
            <a:r>
              <a:rPr lang="cs-CZ" sz="1600" smtClean="0"/>
              <a:t/>
            </a:r>
            <a:br>
              <a:rPr lang="cs-CZ" sz="1600" smtClean="0"/>
            </a:br>
            <a:r>
              <a:rPr lang="cs-CZ" sz="1600" smtClean="0"/>
              <a:t/>
            </a:r>
            <a:br>
              <a:rPr lang="cs-CZ" sz="1600" smtClean="0"/>
            </a:br>
            <a:r>
              <a:rPr lang="cs-CZ" sz="1600" smtClean="0"/>
              <a:t>Dotkněte se inovací</a:t>
            </a:r>
            <a:br>
              <a:rPr lang="cs-CZ" sz="1600" smtClean="0"/>
            </a:br>
            <a:r>
              <a:rPr lang="cs-CZ" sz="1600" smtClean="0"/>
              <a:t>CZ.1.07/1.3.00/51.0024</a:t>
            </a:r>
            <a:r>
              <a:rPr lang="cs-CZ" sz="2000" smtClean="0"/>
              <a:t/>
            </a:r>
            <a:br>
              <a:rPr lang="cs-CZ" sz="2000" smtClean="0"/>
            </a:br>
            <a:r>
              <a:rPr lang="cs-CZ" smtClean="0"/>
              <a:t/>
            </a:r>
            <a:br>
              <a:rPr lang="cs-CZ" smtClean="0"/>
            </a:br>
            <a:endParaRPr lang="cs-CZ" smtClean="0"/>
          </a:p>
        </p:txBody>
      </p:sp>
      <p:sp>
        <p:nvSpPr>
          <p:cNvPr id="15362" name="Podnadpis 2"/>
          <p:cNvSpPr>
            <a:spLocks noGrp="1"/>
          </p:cNvSpPr>
          <p:nvPr>
            <p:ph type="subTitle" idx="1"/>
          </p:nvPr>
        </p:nvSpPr>
        <p:spPr>
          <a:xfrm>
            <a:off x="1143000" y="1708150"/>
            <a:ext cx="6858000" cy="2235200"/>
          </a:xfrm>
        </p:spPr>
        <p:txBody>
          <a:bodyPr/>
          <a:lstStyle/>
          <a:p>
            <a:endParaRPr lang="cs-CZ" sz="3600" b="1" smtClean="0"/>
          </a:p>
          <a:p>
            <a:r>
              <a:rPr lang="cs-CZ" sz="3600" b="1" smtClean="0"/>
              <a:t>BOTANIKA A ZOOLOGIE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684213" y="1303338"/>
            <a:ext cx="8208962" cy="3571875"/>
          </a:xfrm>
        </p:spPr>
        <p:txBody>
          <a:bodyPr>
            <a:normAutofit/>
          </a:bodyPr>
          <a:lstStyle/>
          <a:p>
            <a:pPr algn="l">
              <a:lnSpc>
                <a:spcPct val="80000"/>
              </a:lnSpc>
            </a:pPr>
            <a:r>
              <a:rPr lang="cs-CZ" sz="2400" smtClean="0"/>
              <a:t>Škola: Speciální základní škola Chrudim</a:t>
            </a:r>
          </a:p>
          <a:p>
            <a:pPr algn="l">
              <a:lnSpc>
                <a:spcPct val="80000"/>
              </a:lnSpc>
            </a:pPr>
            <a:r>
              <a:rPr lang="cs-CZ" sz="2400" smtClean="0"/>
              <a:t>Autor: Mgr. Kamila Kopecká</a:t>
            </a:r>
          </a:p>
          <a:p>
            <a:pPr algn="l">
              <a:lnSpc>
                <a:spcPct val="80000"/>
              </a:lnSpc>
            </a:pPr>
            <a:r>
              <a:rPr lang="cs-CZ" sz="2400" smtClean="0"/>
              <a:t>Předmět: Přírodopis</a:t>
            </a:r>
          </a:p>
          <a:p>
            <a:pPr algn="l">
              <a:lnSpc>
                <a:spcPct val="80000"/>
              </a:lnSpc>
            </a:pPr>
            <a:endParaRPr lang="cs-CZ" sz="2400" smtClean="0"/>
          </a:p>
          <a:p>
            <a:pPr algn="l">
              <a:lnSpc>
                <a:spcPct val="80000"/>
              </a:lnSpc>
            </a:pPr>
            <a:r>
              <a:rPr lang="cs-CZ" sz="2400" smtClean="0"/>
              <a:t>Anotace: Seznámení s pojmy botanika a zoologie, užitek a škodlivost rostlin a  živočichů, odpovědi na otázky. Určeno pro práci s interaktivní tabulí a s tablety.</a:t>
            </a:r>
          </a:p>
          <a:p>
            <a:pPr algn="l">
              <a:lnSpc>
                <a:spcPct val="80000"/>
              </a:lnSpc>
            </a:pPr>
            <a:endParaRPr lang="cs-CZ" sz="1700" smtClean="0"/>
          </a:p>
          <a:p>
            <a:pPr algn="l">
              <a:lnSpc>
                <a:spcPct val="80000"/>
              </a:lnSpc>
            </a:pPr>
            <a:endParaRPr lang="cs-CZ" sz="1700" smtClean="0"/>
          </a:p>
          <a:p>
            <a:pPr algn="l">
              <a:lnSpc>
                <a:spcPct val="80000"/>
              </a:lnSpc>
            </a:pPr>
            <a:endParaRPr lang="cs-CZ" sz="1700" smtClean="0"/>
          </a:p>
          <a:p>
            <a:pPr algn="l">
              <a:lnSpc>
                <a:spcPct val="80000"/>
              </a:lnSpc>
            </a:pPr>
            <a:r>
              <a:rPr lang="cs-CZ" sz="1600" smtClean="0"/>
              <a:t>Materiál je zpracován v rámci projektu Dotkněte se inovací CZ.1.07/1.3.00/51.0024 </a:t>
            </a:r>
          </a:p>
          <a:p>
            <a:pPr algn="l">
              <a:lnSpc>
                <a:spcPct val="80000"/>
              </a:lnSpc>
            </a:pPr>
            <a:endParaRPr lang="cs-CZ" sz="1600" smtClean="0"/>
          </a:p>
        </p:txBody>
      </p:sp>
      <p:sp>
        <p:nvSpPr>
          <p:cNvPr id="16386" name="Nadpis 1"/>
          <p:cNvSpPr txBox="1">
            <a:spLocks/>
          </p:cNvSpPr>
          <p:nvPr/>
        </p:nvSpPr>
        <p:spPr bwMode="auto">
          <a:xfrm>
            <a:off x="684213" y="842963"/>
            <a:ext cx="80137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tabLst>
                <a:tab pos="1790700" algn="l"/>
              </a:tabLst>
            </a:pPr>
            <a:r>
              <a:rPr lang="cs-CZ" sz="3200" b="1">
                <a:latin typeface="Calibri" pitchFamily="34" charset="0"/>
              </a:rPr>
              <a:t>Základní informace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042988" y="1058863"/>
            <a:ext cx="6858000" cy="720725"/>
          </a:xfrm>
          <a:solidFill>
            <a:schemeClr val="accent2">
              <a:lumMod val="60000"/>
              <a:lumOff val="40000"/>
            </a:schemeClr>
          </a:solidFill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BOTANIKA</a:t>
            </a:r>
            <a:endParaRPr lang="cs-CZ" dirty="0"/>
          </a:p>
        </p:txBody>
      </p:sp>
      <p:sp>
        <p:nvSpPr>
          <p:cNvPr id="17410" name="Podnadpis 2"/>
          <p:cNvSpPr>
            <a:spLocks noGrp="1"/>
          </p:cNvSpPr>
          <p:nvPr>
            <p:ph type="subTitle" idx="1"/>
          </p:nvPr>
        </p:nvSpPr>
        <p:spPr>
          <a:xfrm>
            <a:off x="1143000" y="2211388"/>
            <a:ext cx="6858000" cy="2089150"/>
          </a:xfrm>
        </p:spPr>
        <p:txBody>
          <a:bodyPr/>
          <a:lstStyle/>
          <a:p>
            <a:pPr marL="285750" indent="-285750" algn="l">
              <a:buFont typeface="Arial" charset="0"/>
              <a:buChar char="•"/>
            </a:pPr>
            <a:r>
              <a:rPr lang="cs-CZ" sz="2400" smtClean="0"/>
              <a:t>Nauka o rostlinách.</a:t>
            </a:r>
          </a:p>
          <a:p>
            <a:pPr marL="285750" indent="-285750" algn="l">
              <a:buFont typeface="Arial" charset="0"/>
              <a:buChar char="•"/>
            </a:pPr>
            <a:r>
              <a:rPr lang="cs-CZ" sz="2400" smtClean="0"/>
              <a:t>Význam rostlin pro člověka.</a:t>
            </a:r>
          </a:p>
          <a:p>
            <a:pPr marL="285750" indent="-285750" algn="l">
              <a:buFont typeface="Arial" charset="0"/>
              <a:buChar char="•"/>
            </a:pPr>
            <a:r>
              <a:rPr lang="cs-CZ" sz="2400" smtClean="0"/>
              <a:t>Pěstování rostlin.</a:t>
            </a:r>
          </a:p>
        </p:txBody>
      </p:sp>
      <p:pic>
        <p:nvPicPr>
          <p:cNvPr id="17411" name="Picture 2" descr="C:\Users\Tomáš\AppData\Local\Microsoft\Windows\Temporary Internet Files\Content.IE5\XUJ3BQX3\lavandula-angustifolia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80063" y="2211388"/>
            <a:ext cx="1868487" cy="167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87450" y="915988"/>
            <a:ext cx="6858000" cy="719137"/>
          </a:xfrm>
          <a:solidFill>
            <a:schemeClr val="accent2">
              <a:lumMod val="60000"/>
              <a:lumOff val="40000"/>
            </a:schemeClr>
          </a:solidFill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cs-CZ" dirty="0">
                <a:solidFill>
                  <a:prstClr val="black"/>
                </a:solidFill>
              </a:rPr>
              <a:t/>
            </a:r>
            <a:br>
              <a:rPr lang="cs-CZ" dirty="0">
                <a:solidFill>
                  <a:prstClr val="black"/>
                </a:solidFill>
              </a:rPr>
            </a:br>
            <a:r>
              <a:rPr lang="cs-CZ" dirty="0" smtClean="0">
                <a:solidFill>
                  <a:prstClr val="black"/>
                </a:solidFill>
              </a:rPr>
              <a:t>Užitek a škodlivost rostlin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611188" y="1924050"/>
            <a:ext cx="8064500" cy="2663825"/>
          </a:xfrm>
        </p:spPr>
        <p:txBody>
          <a:bodyPr rtlCol="0">
            <a:normAutofit/>
          </a:bodyPr>
          <a:lstStyle/>
          <a:p>
            <a:pPr marL="285750" indent="-285750" algn="l"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cs-CZ" sz="2400" dirty="0" smtClean="0"/>
              <a:t>Zdroj potravy pro člověka i živočichy (brambory, luštěniny).</a:t>
            </a:r>
          </a:p>
          <a:p>
            <a:pPr marL="285750" indent="-285750" algn="l"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cs-CZ" sz="2400" dirty="0" smtClean="0"/>
              <a:t>Zdroj surovin (léky).</a:t>
            </a:r>
          </a:p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cs-CZ" sz="2400" dirty="0"/>
          </a:p>
          <a:p>
            <a:pPr marL="285750" indent="-285750" algn="l"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cs-CZ" sz="2400" dirty="0" smtClean="0"/>
              <a:t>Škodí zdraví, otravy (jedovaté houby, plody rostlin).</a:t>
            </a:r>
          </a:p>
          <a:p>
            <a:pPr marL="285750" indent="-285750" algn="l"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cs-CZ" sz="2400" dirty="0" smtClean="0"/>
              <a:t>Surovina k výrobě drog (mák, tabák).</a:t>
            </a:r>
          </a:p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cs-CZ" dirty="0"/>
          </a:p>
        </p:txBody>
      </p:sp>
      <p:pic>
        <p:nvPicPr>
          <p:cNvPr id="18435" name="Picture 2" descr="C:\Users\Tomáš\AppData\Local\Microsoft\Windows\Temporary Internet Files\Content.IE5\CSZ629B0\csf0111120212216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80288" y="3148013"/>
            <a:ext cx="118745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650875"/>
          </a:xfrm>
          <a:solidFill>
            <a:schemeClr val="accent2">
              <a:lumMod val="60000"/>
              <a:lumOff val="40000"/>
            </a:schemeClr>
          </a:solidFill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ZOOLOGIE</a:t>
            </a:r>
            <a:endParaRPr lang="cs-CZ" dirty="0"/>
          </a:p>
        </p:txBody>
      </p:sp>
      <p:sp>
        <p:nvSpPr>
          <p:cNvPr id="19458" name="Podnadpis 2"/>
          <p:cNvSpPr>
            <a:spLocks noGrp="1"/>
          </p:cNvSpPr>
          <p:nvPr>
            <p:ph type="subTitle" idx="1"/>
          </p:nvPr>
        </p:nvSpPr>
        <p:spPr>
          <a:xfrm>
            <a:off x="1143000" y="2066925"/>
            <a:ext cx="6858000" cy="2017713"/>
          </a:xfrm>
        </p:spPr>
        <p:txBody>
          <a:bodyPr/>
          <a:lstStyle/>
          <a:p>
            <a:pPr marL="285750" indent="-285750" algn="l">
              <a:buFont typeface="Arial" charset="0"/>
              <a:buChar char="•"/>
            </a:pPr>
            <a:r>
              <a:rPr lang="cs-CZ" sz="2400" smtClean="0"/>
              <a:t>Nauka o životě zvířat.</a:t>
            </a:r>
          </a:p>
          <a:p>
            <a:pPr marL="285750" indent="-285750" algn="l">
              <a:buFont typeface="Arial" charset="0"/>
              <a:buChar char="•"/>
            </a:pPr>
            <a:r>
              <a:rPr lang="cs-CZ" sz="2400" smtClean="0"/>
              <a:t>Význam živočichů pro člověka.</a:t>
            </a:r>
          </a:p>
          <a:p>
            <a:pPr marL="285750" indent="-285750" algn="l">
              <a:buFont typeface="Arial" charset="0"/>
              <a:buChar char="•"/>
            </a:pPr>
            <a:r>
              <a:rPr lang="cs-CZ" sz="2400" smtClean="0"/>
              <a:t>Chov zvířat a jejich ochrana.</a:t>
            </a:r>
          </a:p>
        </p:txBody>
      </p:sp>
      <p:pic>
        <p:nvPicPr>
          <p:cNvPr id="19459" name="Picture 2" descr="C:\Users\Tomáš\AppData\Local\Microsoft\Windows\Temporary Internet Files\Content.IE5\9ZJAG63V\csf22111120212212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81725" y="2932113"/>
            <a:ext cx="1290638" cy="1290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700088"/>
            <a:ext cx="6858000" cy="719137"/>
          </a:xfrm>
          <a:solidFill>
            <a:schemeClr val="accent2">
              <a:lumMod val="60000"/>
              <a:lumOff val="40000"/>
            </a:schemeClr>
          </a:solidFill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Užitek a škůdci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1635125"/>
            <a:ext cx="6858000" cy="2308225"/>
          </a:xfrm>
        </p:spPr>
        <p:txBody>
          <a:bodyPr rtlCol="0">
            <a:normAutofit/>
          </a:bodyPr>
          <a:lstStyle/>
          <a:p>
            <a:pPr marL="285750" indent="-285750" algn="l"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cs-CZ" sz="2400" dirty="0" smtClean="0"/>
              <a:t>Zdroj potravy pro člověka (maso, vejce, mléko).</a:t>
            </a:r>
          </a:p>
          <a:p>
            <a:pPr marL="285750" indent="-285750" algn="l"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cs-CZ" sz="2400" dirty="0" smtClean="0"/>
              <a:t>Zdroj surovin (kůže, vlna, peří).</a:t>
            </a:r>
          </a:p>
          <a:p>
            <a:pPr marL="285750" indent="-285750" algn="l"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cs-CZ" sz="2400" dirty="0"/>
          </a:p>
          <a:p>
            <a:pPr marL="285750" indent="-285750" algn="l"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cs-CZ" sz="2400" dirty="0" smtClean="0"/>
              <a:t>Škůdci úrody (mandelinka, hraboš polní).</a:t>
            </a:r>
          </a:p>
          <a:p>
            <a:pPr marL="285750" indent="-285750" algn="l"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cs-CZ" sz="2400" dirty="0" smtClean="0"/>
              <a:t>Přenašeči chorob (hmyz).</a:t>
            </a:r>
          </a:p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cs-CZ" dirty="0"/>
          </a:p>
        </p:txBody>
      </p:sp>
      <p:pic>
        <p:nvPicPr>
          <p:cNvPr id="20483" name="Picture 2" descr="C:\Users\Tomáš\AppData\Local\Microsoft\Windows\Temporary Internet Files\Content.IE5\QV3M424H\290px-Melolontha_melolontha_MHNT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42100" y="2932113"/>
            <a:ext cx="1196975" cy="1262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650875"/>
          </a:xfrm>
          <a:solidFill>
            <a:schemeClr val="accent2">
              <a:lumMod val="60000"/>
              <a:lumOff val="40000"/>
            </a:schemeClr>
          </a:solidFill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cs-CZ" dirty="0" smtClean="0"/>
              <a:t>TEST</a:t>
            </a:r>
            <a:endParaRPr lang="cs-CZ" dirty="0"/>
          </a:p>
        </p:txBody>
      </p:sp>
      <p:sp>
        <p:nvSpPr>
          <p:cNvPr id="21506" name="Podnadpis 2"/>
          <p:cNvSpPr>
            <a:spLocks noGrp="1"/>
          </p:cNvSpPr>
          <p:nvPr>
            <p:ph type="subTitle" idx="1"/>
          </p:nvPr>
        </p:nvSpPr>
        <p:spPr>
          <a:xfrm>
            <a:off x="1116013" y="1924050"/>
            <a:ext cx="6858000" cy="2592388"/>
          </a:xfrm>
        </p:spPr>
        <p:txBody>
          <a:bodyPr/>
          <a:lstStyle/>
          <a:p>
            <a:pPr marL="342900" indent="-342900" algn="l">
              <a:buFont typeface="Calibri" pitchFamily="34" charset="0"/>
              <a:buAutoNum type="arabicPeriod"/>
            </a:pPr>
            <a:r>
              <a:rPr lang="cs-CZ" sz="2400" smtClean="0"/>
              <a:t>Botanika je nauka o ……………………………….</a:t>
            </a:r>
          </a:p>
          <a:p>
            <a:pPr marL="342900" indent="-342900" algn="l">
              <a:buFont typeface="Calibri" pitchFamily="34" charset="0"/>
              <a:buAutoNum type="arabicPeriod"/>
            </a:pPr>
            <a:r>
              <a:rPr lang="cs-CZ" sz="2400" smtClean="0"/>
              <a:t>Zoologie je nauka o ……………………………….</a:t>
            </a:r>
          </a:p>
          <a:p>
            <a:pPr marL="342900" indent="-342900" algn="l">
              <a:buFont typeface="Calibri" pitchFamily="34" charset="0"/>
              <a:buAutoNum type="arabicPeriod"/>
            </a:pPr>
            <a:r>
              <a:rPr lang="cs-CZ" sz="2400" smtClean="0"/>
              <a:t>Jaký mají rostliny užitek?</a:t>
            </a:r>
          </a:p>
          <a:p>
            <a:pPr marL="342900" indent="-342900" algn="l">
              <a:buFont typeface="Calibri" pitchFamily="34" charset="0"/>
              <a:buAutoNum type="arabicPeriod"/>
            </a:pPr>
            <a:r>
              <a:rPr lang="cs-CZ" sz="2400" smtClean="0"/>
              <a:t>Jak mohou rostliny škodit?</a:t>
            </a:r>
          </a:p>
          <a:p>
            <a:pPr marL="342900" indent="-342900" algn="l">
              <a:buFont typeface="Calibri" pitchFamily="34" charset="0"/>
              <a:buAutoNum type="arabicPeriod"/>
            </a:pPr>
            <a:r>
              <a:rPr lang="cs-CZ" sz="2400" smtClean="0"/>
              <a:t>Proč je třeba některá zvířata chránit?</a:t>
            </a:r>
          </a:p>
          <a:p>
            <a:pPr marL="342900" indent="-342900" algn="l">
              <a:buFont typeface="Calibri" pitchFamily="34" charset="0"/>
              <a:buAutoNum type="arabicPeriod"/>
            </a:pPr>
            <a:r>
              <a:rPr lang="cs-CZ" sz="2400" smtClean="0"/>
              <a:t>Která zvířata patří mezi škůdce?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cs-CZ" b="1" smtClean="0"/>
              <a:t>Metodický pokyn</a:t>
            </a:r>
          </a:p>
        </p:txBody>
      </p:sp>
      <p:sp>
        <p:nvSpPr>
          <p:cNvPr id="22530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1800" smtClean="0"/>
              <a:t>Popis práce s materiálem</a:t>
            </a:r>
          </a:p>
          <a:p>
            <a:pPr>
              <a:buFont typeface="Wingdings" pitchFamily="2" charset="2"/>
              <a:buChar char="Ø"/>
            </a:pPr>
            <a:r>
              <a:rPr lang="cs-CZ" sz="1800" i="1" smtClean="0"/>
              <a:t>Materiál je určen pro práci s interaktivní tabulí a tablety</a:t>
            </a:r>
          </a:p>
          <a:p>
            <a:r>
              <a:rPr lang="cs-CZ" sz="1800" smtClean="0"/>
              <a:t>Přílohy</a:t>
            </a:r>
          </a:p>
          <a:p>
            <a:pPr>
              <a:buFont typeface="Wingdings" pitchFamily="2" charset="2"/>
              <a:buChar char="Ø"/>
            </a:pPr>
            <a:r>
              <a:rPr lang="cs-CZ" sz="1800" i="1" smtClean="0"/>
              <a:t>Didaktická příprava </a:t>
            </a:r>
          </a:p>
          <a:p>
            <a:r>
              <a:rPr lang="cs-CZ" sz="1800" smtClean="0"/>
              <a:t>Očekávání a cíle</a:t>
            </a:r>
          </a:p>
          <a:p>
            <a:pPr>
              <a:buFont typeface="Wingdings" pitchFamily="2" charset="2"/>
              <a:buChar char="Ø"/>
            </a:pPr>
            <a:r>
              <a:rPr lang="cs-CZ" sz="1800" i="1" smtClean="0"/>
              <a:t>Dle didaktické přípravy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>
          <a:xfrm>
            <a:off x="4572000" y="195263"/>
            <a:ext cx="4103688" cy="288925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Nadpis 1"/>
          <p:cNvSpPr>
            <a:spLocks noGrp="1"/>
          </p:cNvSpPr>
          <p:nvPr>
            <p:ph type="title"/>
          </p:nvPr>
        </p:nvSpPr>
        <p:spPr>
          <a:xfrm>
            <a:off x="684213" y="842963"/>
            <a:ext cx="8013700" cy="460375"/>
          </a:xfrm>
        </p:spPr>
        <p:txBody>
          <a:bodyPr/>
          <a:lstStyle/>
          <a:p>
            <a:pPr algn="l"/>
            <a:r>
              <a:rPr lang="cs-CZ" b="1" smtClean="0"/>
              <a:t>Zdroje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84213" y="1419225"/>
            <a:ext cx="8002587" cy="3175000"/>
          </a:xfrm>
        </p:spPr>
        <p:txBody>
          <a:bodyPr>
            <a:normAutofit/>
          </a:bodyPr>
          <a:lstStyle/>
          <a:p>
            <a:r>
              <a:rPr lang="cs-CZ" sz="2400" smtClean="0"/>
              <a:t>Ilustrace: </a:t>
            </a:r>
            <a:r>
              <a:rPr lang="cs-CZ" sz="2400" smtClean="0">
                <a:latin typeface="Arial" charset="0"/>
                <a:hlinkClick r:id="rId2"/>
              </a:rPr>
              <a:t>www.office.microsoft.com</a:t>
            </a:r>
            <a:r>
              <a:rPr lang="cs-CZ" sz="2400" smtClean="0">
                <a:latin typeface="Arial" charset="0"/>
              </a:rPr>
              <a:t> </a:t>
            </a:r>
            <a:r>
              <a:rPr lang="cs-CZ" sz="2400" smtClean="0"/>
              <a:t>: kliparty [online]. 2015 [ cit. 2015-6-7].</a:t>
            </a:r>
          </a:p>
          <a:p>
            <a:pPr>
              <a:buFont typeface="Arial" charset="0"/>
              <a:buNone/>
            </a:pPr>
            <a:endParaRPr lang="cs-CZ" smtClean="0"/>
          </a:p>
          <a:p>
            <a:pPr>
              <a:buFont typeface="Arial" charset="0"/>
              <a:buNone/>
            </a:pPr>
            <a:endParaRPr lang="cs-CZ" smtClean="0"/>
          </a:p>
          <a:p>
            <a:endParaRPr lang="cs-CZ" smtClean="0"/>
          </a:p>
          <a:p>
            <a:pPr>
              <a:buFont typeface="Arial" charset="0"/>
              <a:buNone/>
            </a:pPr>
            <a:endParaRPr lang="cs-CZ" smtClean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>
          <a:xfrm>
            <a:off x="4572000" y="195263"/>
            <a:ext cx="4103688" cy="288925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oxed_powerpoint_16x9_2012-08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Prezentace4" id="{FA648B46-5DFB-4817-A984-0EDF8C590859}" vid="{9C3AC370-3180-4625-AB9F-69495A826E3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134</TotalTime>
  <Words>191</Words>
  <Application>Microsoft Office PowerPoint</Application>
  <PresentationFormat>On-screen Show (16:9)</PresentationFormat>
  <Paragraphs>51</Paragraphs>
  <Slides>9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Šablona návrhu</vt:lpstr>
      </vt:variant>
      <vt:variant>
        <vt:i4>2</vt:i4>
      </vt:variant>
      <vt:variant>
        <vt:lpstr>Nadpisy snímků</vt:lpstr>
      </vt:variant>
      <vt:variant>
        <vt:i4>9</vt:i4>
      </vt:variant>
    </vt:vector>
  </HeadingPairs>
  <TitlesOfParts>
    <vt:vector size="14" baseType="lpstr">
      <vt:lpstr>Calibri</vt:lpstr>
      <vt:lpstr>Arial</vt:lpstr>
      <vt:lpstr>Wingdings</vt:lpstr>
      <vt:lpstr>boxed_powerpoint_16x9_2012-08</vt:lpstr>
      <vt:lpstr>boxed_powerpoint_16x9_2012-08</vt:lpstr>
      <vt:lpstr>  Dotkněte se inovací CZ.1.07/1.3.00/51.0024  </vt:lpstr>
      <vt:lpstr>Snímek 2</vt:lpstr>
      <vt:lpstr> BOTANIKA</vt:lpstr>
      <vt:lpstr> Užitek a škodlivost rostlin</vt:lpstr>
      <vt:lpstr> ZOOLOGIE</vt:lpstr>
      <vt:lpstr> Užitek a škůdci</vt:lpstr>
      <vt:lpstr>TEST</vt:lpstr>
      <vt:lpstr>Metodický pokyn</vt:lpstr>
      <vt:lpstr>Zdroje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Účet Microsoft</dc:creator>
  <cp:lastModifiedBy>DUM</cp:lastModifiedBy>
  <cp:revision>23</cp:revision>
  <dcterms:created xsi:type="dcterms:W3CDTF">2014-10-07T08:27:59Z</dcterms:created>
  <dcterms:modified xsi:type="dcterms:W3CDTF">2015-07-19T20:22:06Z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0x0101009CE513F370EBC24DB3058E48E01F3A2B</vt:lpwstr>
  </property>
  <property fmtid="{D5CDD505-2E9C-101B-9397-08002B2CF9AE}" pid="3" name="IsMyDocuments">
    <vt:bool>true</vt:bool>
  </property>
</Properties>
</file>