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310" r:id="rId5"/>
    <p:sldId id="326" r:id="rId6"/>
    <p:sldId id="325" r:id="rId7"/>
    <p:sldId id="328" r:id="rId8"/>
    <p:sldId id="329" r:id="rId9"/>
    <p:sldId id="330" r:id="rId10"/>
    <p:sldId id="331" r:id="rId11"/>
    <p:sldId id="332" r:id="rId12"/>
    <p:sldId id="333" r:id="rId13"/>
    <p:sldId id="334" r:id="rId14"/>
    <p:sldId id="335" r:id="rId15"/>
    <p:sldId id="336" r:id="rId16"/>
    <p:sldId id="337" r:id="rId17"/>
    <p:sldId id="338" r:id="rId18"/>
    <p:sldId id="339" r:id="rId19"/>
    <p:sldId id="340" r:id="rId20"/>
    <p:sldId id="341" r:id="rId21"/>
    <p:sldId id="343" r:id="rId2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1_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/>
          <a:lstStyle/>
          <a:p>
            <a:fld id="{F993B340-43B8-49A6-87EE-658C9AA2EFB9}" type="datetimeFigureOut">
              <a:rPr lang="cs-CZ" smtClean="0"/>
              <a:pPr/>
              <a:t>4.8.2015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73DA9-417B-4D4F-A10F-122672E1E4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3295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Vr%C3%A1na_%C4%8Dern%C3%A1" TargetMode="External"/><Relationship Id="rId3" Type="http://schemas.openxmlformats.org/officeDocument/2006/relationships/hyperlink" Target="https://en.wikipedia.org/wiki/Grey_partridge" TargetMode="External"/><Relationship Id="rId7" Type="http://schemas.openxmlformats.org/officeDocument/2006/relationships/hyperlink" Target="https://cs.wikipedia.org/wiki/Havran_poln%C3%AD" TargetMode="External"/><Relationship Id="rId2" Type="http://schemas.openxmlformats.org/officeDocument/2006/relationships/hyperlink" Target="https://cs.wikipedia.org/wiki/Ba%C5%BEant_obecn%C3%BD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ru.wikipedia.org/wiki/%D0%92%D1%80%D0%B0%D0%BD%D0%BE%D0%B2%D1%8B%D0%B5" TargetMode="External"/><Relationship Id="rId5" Type="http://schemas.openxmlformats.org/officeDocument/2006/relationships/hyperlink" Target="https://cs.wikipedia.org/wiki/Konipas_lu%C4%8Dn%C3%AD" TargetMode="External"/><Relationship Id="rId10" Type="http://schemas.openxmlformats.org/officeDocument/2006/relationships/hyperlink" Target="https://commons.wikimedia.org/wiki/Galerida_cristata" TargetMode="External"/><Relationship Id="rId4" Type="http://schemas.openxmlformats.org/officeDocument/2006/relationships/hyperlink" Target="https://cs.wikipedia.org/wiki/K%C5%99epelka_poln%C3%AD" TargetMode="External"/><Relationship Id="rId9" Type="http://schemas.openxmlformats.org/officeDocument/2006/relationships/hyperlink" Target="https://cs.wikipedia.org/wiki/Vr%C3%A1na_%C5%A1ed%C3%A1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Strnad_obecn%C3%BD" TargetMode="External"/><Relationship Id="rId2" Type="http://schemas.openxmlformats.org/officeDocument/2006/relationships/hyperlink" Target="https://commons.wikimedia.org/wiki/Alauda_arvensis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cs.wikipedia.org/wiki/Po%C5%A1tolka_obecn%C3%A1" TargetMode="External"/><Relationship Id="rId5" Type="http://schemas.openxmlformats.org/officeDocument/2006/relationships/hyperlink" Target="https://cs.wikipedia.org/wiki/Vrabec_poln%C3%AD" TargetMode="External"/><Relationship Id="rId4" Type="http://schemas.openxmlformats.org/officeDocument/2006/relationships/hyperlink" Target="https://cs.wikipedia.org/wiki/Stehl%C3%ADk_obecn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Název materiálu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19622"/>
            <a:ext cx="504056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ZŠ, Nádražní 683, Horní Slavkov</a:t>
            </a:r>
          </a:p>
          <a:p>
            <a:pPr algn="l"/>
            <a:r>
              <a:rPr lang="cs-CZ" dirty="0" smtClean="0"/>
              <a:t>IČ: 75 00 54 76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Věnceslava Svobodová</a:t>
            </a:r>
          </a:p>
          <a:p>
            <a:pPr algn="l"/>
            <a:r>
              <a:rPr lang="cs-CZ" dirty="0" smtClean="0"/>
              <a:t>Předmět: Přírodopis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</a:t>
            </a:r>
          </a:p>
          <a:p>
            <a:pPr algn="l"/>
            <a:r>
              <a:rPr lang="cs-CZ" dirty="0" smtClean="0"/>
              <a:t>Žáci se učí rozpoznávat ptáky podle fotografií. Jedná se o nejběžnější druhy ptáků, kteří žijí  na loukách a polích.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 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Bažant obecný, obojkový - hrabaví</a:t>
            </a:r>
            <a:endParaRPr lang="cs-CZ" sz="2400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75607"/>
            <a:ext cx="5256584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4674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Koroptev polní, křepelka polní</a:t>
            </a:r>
            <a:endParaRPr lang="cs-CZ" sz="2400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8455" y="1275606"/>
            <a:ext cx="3291497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47614"/>
            <a:ext cx="4392488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74801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Konipas luční - pěvci</a:t>
            </a:r>
            <a:endParaRPr lang="cs-CZ" sz="2400" u="sng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47615"/>
            <a:ext cx="525658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669127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Straka obecná - pěvci</a:t>
            </a:r>
            <a:endParaRPr lang="cs-CZ" sz="2400" u="sng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47614"/>
            <a:ext cx="5328592" cy="3577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058050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Havran polní - pěvci</a:t>
            </a:r>
            <a:endParaRPr lang="cs-CZ" sz="2400" u="sng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47614"/>
            <a:ext cx="5112568" cy="3629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33095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Vrána obecná, černá - pěvci</a:t>
            </a:r>
            <a:endParaRPr lang="cs-CZ" sz="2400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347615"/>
            <a:ext cx="504056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988886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Vrána obecná, šedá - pěvci</a:t>
            </a:r>
            <a:endParaRPr lang="cs-CZ" sz="2400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347614"/>
            <a:ext cx="5544616" cy="369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55664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Chocholouš obecný - pěvci</a:t>
            </a:r>
            <a:endParaRPr lang="cs-CZ" sz="2400" u="sng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349" y="1347614"/>
            <a:ext cx="5184576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69478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Skřivan polní - pěvci</a:t>
            </a:r>
            <a:endParaRPr lang="cs-CZ" sz="2400" u="sng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75606"/>
            <a:ext cx="4968552" cy="3348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064966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Strnad obecný - pěvci</a:t>
            </a:r>
            <a:endParaRPr lang="cs-CZ" sz="2400" u="sng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329612"/>
            <a:ext cx="5040560" cy="3402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9672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Stehlík obecný - pěvci</a:t>
            </a:r>
            <a:endParaRPr lang="cs-CZ" sz="2400" u="sng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47614"/>
            <a:ext cx="4320480" cy="3637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9436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Vrabec polní - pěvci</a:t>
            </a:r>
            <a:endParaRPr lang="cs-CZ" sz="2400" u="sng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19622"/>
            <a:ext cx="4896544" cy="36100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56852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Poštolka obecná – dravci</a:t>
            </a:r>
            <a:endParaRPr lang="cs-CZ" sz="2400" u="sng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563638"/>
            <a:ext cx="2992973" cy="30063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00685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Zdroje</a:t>
            </a:r>
            <a:endParaRPr lang="cs-CZ" sz="2400" u="sng" dirty="0"/>
          </a:p>
        </p:txBody>
      </p:sp>
      <p:sp>
        <p:nvSpPr>
          <p:cNvPr id="3" name="Obdélník 2"/>
          <p:cNvSpPr/>
          <p:nvPr/>
        </p:nvSpPr>
        <p:spPr>
          <a:xfrm>
            <a:off x="395536" y="1347614"/>
            <a:ext cx="828092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2"/>
              </a:rPr>
              <a:t>https://cs.wikipedia.org/wiki/Ba%C5%BEant_obecn%C3%BD#/media/File:Phasianus_colchicus_2_tom_%</a:t>
            </a:r>
            <a:r>
              <a:rPr lang="cs-CZ" sz="1400" dirty="0" smtClean="0">
                <a:hlinkClick r:id="rId2"/>
              </a:rPr>
              <a:t>28Lukasz_Lukasik%29.jpg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https://en.wikipedia.org/wiki/Grey_partridge#/</a:t>
            </a:r>
            <a:r>
              <a:rPr lang="cs-CZ" sz="1400" dirty="0" smtClean="0">
                <a:hlinkClick r:id="rId3"/>
              </a:rPr>
              <a:t>media/File:Perdix_perdix_Sri_Mesh.jpg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https://cs.wikipedia.org/wiki/K%C5%99epelka_poln%C3%AD#/</a:t>
            </a:r>
            <a:r>
              <a:rPr lang="cs-CZ" sz="1400" dirty="0" smtClean="0">
                <a:hlinkClick r:id="rId4"/>
              </a:rPr>
              <a:t>media/File:Wachtel_in_Haltung_clipped.jpg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https://cs.wikipedia.org/wiki/Konipas_lu%C4%8Dn%C3%AD#/media/File:Pliszka_%</a:t>
            </a:r>
            <a:r>
              <a:rPr lang="cs-CZ" sz="1400" dirty="0" smtClean="0">
                <a:hlinkClick r:id="rId5"/>
              </a:rPr>
              <a:t>C5%BC%C3%B3%C5%82ta_by_mmolek.jpg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https://ru.wikipedia.org/wiki/%D0%92%D1%80%D0%B0%D0%BD%D0%BE%D0%B2%D1%8B%D0%B5#/</a:t>
            </a:r>
            <a:r>
              <a:rPr lang="cs-CZ" sz="1400" dirty="0" smtClean="0">
                <a:hlinkClick r:id="rId6"/>
              </a:rPr>
              <a:t>media/File:Sroka_Pica_Pica_II.jpg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https://cs.wikipedia.org/wiki/Havran_poln%C3%AD#/</a:t>
            </a:r>
            <a:r>
              <a:rPr lang="cs-CZ" sz="1400" dirty="0" smtClean="0">
                <a:hlinkClick r:id="rId7"/>
              </a:rPr>
              <a:t>media/File:Corvus_frugilegus_2.jpg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https://cs.wikipedia.org/wiki/Vr%C3%A1na_%C4%8Dern%C3%A1#/media/File:Corvus_corone_1_%</a:t>
            </a:r>
            <a:r>
              <a:rPr lang="cs-CZ" sz="1400" dirty="0" smtClean="0">
                <a:hlinkClick r:id="rId8"/>
              </a:rPr>
              <a:t>28Marek_Szczepanek%29.jpg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https://cs.wikipedia.org/wiki/Vr%C3%A1na_%C5%A1ed%C3%A1#/</a:t>
            </a:r>
            <a:r>
              <a:rPr lang="cs-CZ" sz="1400" dirty="0" smtClean="0">
                <a:hlinkClick r:id="rId9"/>
              </a:rPr>
              <a:t>media/File:Hooded_Crow-Mindaugas_Urbonas-9.jpg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https://commons.wikimedia.org/wiki/Galerida_cristata#/</a:t>
            </a:r>
            <a:r>
              <a:rPr lang="cs-CZ" sz="1400" dirty="0" smtClean="0">
                <a:hlinkClick r:id="rId10"/>
              </a:rPr>
              <a:t>media/File:Cotovia-de-poupa.jpg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69997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u="sng" dirty="0" smtClean="0"/>
              <a:t>Zdroje</a:t>
            </a:r>
            <a:endParaRPr lang="cs-CZ" sz="2400" u="sng" dirty="0"/>
          </a:p>
        </p:txBody>
      </p:sp>
      <p:sp>
        <p:nvSpPr>
          <p:cNvPr id="14" name="Obdélník 13"/>
          <p:cNvSpPr/>
          <p:nvPr/>
        </p:nvSpPr>
        <p:spPr>
          <a:xfrm>
            <a:off x="539552" y="1275606"/>
            <a:ext cx="774035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hlinkClick r:id="rId2"/>
              </a:rPr>
              <a:t>https://commons.wikimedia.org/wiki/Alauda_arvensis#/</a:t>
            </a:r>
            <a:r>
              <a:rPr lang="cs-CZ" sz="1400" dirty="0" smtClean="0">
                <a:hlinkClick r:id="rId2"/>
              </a:rPr>
              <a:t>media/File:Alauda_arvensis_2.jpg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https://cs.wikipedia.org/wiki/Strnad_obecn%C3%BD#/media/File:Emberiza_citrinella_1_%</a:t>
            </a:r>
            <a:r>
              <a:rPr lang="cs-CZ" sz="1400" dirty="0" smtClean="0">
                <a:hlinkClick r:id="rId3"/>
              </a:rPr>
              <a:t>28Marek_Szczepanek%29.jpg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https://cs.wikipedia.org/wiki/Stehl%C3%ADk_obecn%C3%BD#/</a:t>
            </a:r>
            <a:r>
              <a:rPr lang="cs-CZ" sz="1400" dirty="0" smtClean="0">
                <a:hlinkClick r:id="rId4"/>
              </a:rPr>
              <a:t>media/File:European_Goldfinch_on_Spear_Thistle.jpg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https://cs.wikipedia.org/wiki/Vrabec_poln%C3%AD#/</a:t>
            </a:r>
            <a:r>
              <a:rPr lang="cs-CZ" sz="1400" dirty="0" smtClean="0">
                <a:hlinkClick r:id="rId5"/>
              </a:rPr>
              <a:t>media/File:Tree-Sparrow-2009-16-02.jpg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https://cs.wikipedia.org/wiki/Po%C5%A1tolka_obecn%C3%A1#/</a:t>
            </a:r>
            <a:r>
              <a:rPr lang="cs-CZ" sz="1400" dirty="0" smtClean="0">
                <a:hlinkClick r:id="rId6"/>
              </a:rPr>
              <a:t>media/File:Common_kestrel_falco_tinnunculus.jpg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001627791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09817a5c2e743fd2df9e98b0e3665536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ada4439b1a6c469911ceee3971aaae4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2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A170D6-C20B-4647-BB57-BB98F1B0DE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</TotalTime>
  <Words>232</Words>
  <Application>Microsoft Office PowerPoint</Application>
  <PresentationFormat>Předvádění na obrazovce (16:9)</PresentationFormat>
  <Paragraphs>50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boxed_powerpoint_16x9_2012-08</vt:lpstr>
      <vt:lpstr>  Dotkněte se inovací CZ.1.07/1.3.00/51.0024  </vt:lpstr>
      <vt:lpstr>Snímek 2</vt:lpstr>
      <vt:lpstr>Metodický pokyn</vt:lpstr>
      <vt:lpstr>Bažant obecný, obojkový - hrabaví</vt:lpstr>
      <vt:lpstr>Koroptev polní, křepelka polní</vt:lpstr>
      <vt:lpstr>Konipas luční - pěvci</vt:lpstr>
      <vt:lpstr>Straka obecná - pěvci</vt:lpstr>
      <vt:lpstr>Havran polní - pěvci</vt:lpstr>
      <vt:lpstr>Vrána obecná, černá - pěvci</vt:lpstr>
      <vt:lpstr>Vrána obecná, šedá - pěvci</vt:lpstr>
      <vt:lpstr>Chocholouš obecný - pěvci</vt:lpstr>
      <vt:lpstr>Skřivan polní - pěvci</vt:lpstr>
      <vt:lpstr>Strnad obecný - pěvci</vt:lpstr>
      <vt:lpstr>Stehlík obecný - pěvci</vt:lpstr>
      <vt:lpstr>Vrabec polní - pěvci</vt:lpstr>
      <vt:lpstr>Poštolka obecná – dravci</vt:lpstr>
      <vt:lpstr>Zdroje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26</cp:revision>
  <dcterms:created xsi:type="dcterms:W3CDTF">2014-10-07T08:27:59Z</dcterms:created>
  <dcterms:modified xsi:type="dcterms:W3CDTF">2015-08-04T18:17:50Z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