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docProps/custom.xml" ContentType="application/vnd.openxmlformats-officedocument.custom-properties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slideLayouts/slideLayout5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  <p:sldMasterId id="2147483673" r:id="rId6"/>
    <p:sldMasterId id="2147483686" r:id="rId7"/>
    <p:sldMasterId id="2147483699" r:id="rId8"/>
  </p:sldMasterIdLst>
  <p:handoutMasterIdLst>
    <p:handoutMasterId r:id="rId20"/>
  </p:handoutMasterIdLst>
  <p:sldIdLst>
    <p:sldId id="266" r:id="rId9"/>
    <p:sldId id="267" r:id="rId10"/>
    <p:sldId id="268" r:id="rId11"/>
    <p:sldId id="261" r:id="rId12"/>
    <p:sldId id="258" r:id="rId13"/>
    <p:sldId id="259" r:id="rId14"/>
    <p:sldId id="260" r:id="rId15"/>
    <p:sldId id="262" r:id="rId16"/>
    <p:sldId id="263" r:id="rId17"/>
    <p:sldId id="264" r:id="rId18"/>
    <p:sldId id="26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904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BB5180-827E-4CDD-9E3A-55D808AAFAD4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37E6F-636F-41AC-8A42-E85FCB75D4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31541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3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4EF11-C4A8-4F5E-9E7C-736C902DBC8E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EA8F-97F3-46A3-B6EA-745A90B37B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804388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4EF11-C4A8-4F5E-9E7C-736C902DBC8E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EA8F-97F3-46A3-B6EA-745A90B37B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593523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4EF11-C4A8-4F5E-9E7C-736C902DBC8E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EA8F-97F3-46A3-B6EA-745A90B37B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7416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4EF11-C4A8-4F5E-9E7C-736C902DBC8E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EA8F-97F3-46A3-B6EA-745A90B37B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65415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3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3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4EF11-C4A8-4F5E-9E7C-736C902DBC8E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EA8F-97F3-46A3-B6EA-745A90B37B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3472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4EF11-C4A8-4F5E-9E7C-736C902DBC8E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EA8F-97F3-46A3-B6EA-745A90B37B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0176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4EF11-C4A8-4F5E-9E7C-736C902DBC8E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EA8F-97F3-46A3-B6EA-745A90B37B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003898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16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61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16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4EF11-C4A8-4F5E-9E7C-736C902DBC8E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EA8F-97F3-46A3-B6EA-745A90B37B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411659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47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4EF11-C4A8-4F5E-9E7C-736C902DBC8E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EA8F-97F3-46A3-B6EA-745A90B37B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619259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4EF11-C4A8-4F5E-9E7C-736C902DBC8E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EA8F-97F3-46A3-B6EA-745A90B37B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81084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4EF11-C4A8-4F5E-9E7C-736C902DBC8E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EEA8F-97F3-46A3-B6EA-745A90B37B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32559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37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48791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760152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86603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96829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96829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729555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96820"/>
            <a:ext cx="4040188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564905"/>
            <a:ext cx="4040188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3" y="1796820"/>
            <a:ext cx="4041775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3" y="2564905"/>
            <a:ext cx="4041775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756136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931838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375822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18" y="1124744"/>
            <a:ext cx="3008313" cy="76808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124743"/>
            <a:ext cx="5111750" cy="50014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18" y="1892839"/>
            <a:ext cx="3008313" cy="423333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344651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124755"/>
            <a:ext cx="5486400" cy="360283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49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618965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930379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124743"/>
            <a:ext cx="20574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24743"/>
            <a:ext cx="60198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850335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7"/>
            <a:ext cx="6858000" cy="165576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>
                <a:solidFill>
                  <a:prstClr val="black"/>
                </a:solidFill>
              </a:rPr>
              <a:pPr/>
              <a:t>4.8.2015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8583188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34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829210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76807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572231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96826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96826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821880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96820"/>
            <a:ext cx="4040188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564905"/>
            <a:ext cx="4040188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3" y="1796820"/>
            <a:ext cx="4041775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3" y="2564905"/>
            <a:ext cx="4041775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600467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2050382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4336943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14" y="1124744"/>
            <a:ext cx="3008313" cy="76808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124743"/>
            <a:ext cx="5111750" cy="50014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14" y="1892837"/>
            <a:ext cx="3008313" cy="423333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431308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124753"/>
            <a:ext cx="5486400" cy="360283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46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514521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947643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124743"/>
            <a:ext cx="20574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24743"/>
            <a:ext cx="60198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5714432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7"/>
            <a:ext cx="6858000" cy="165576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>
                <a:solidFill>
                  <a:prstClr val="black"/>
                </a:solidFill>
              </a:rPr>
              <a:pPr/>
              <a:t>4.8.2015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0465166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30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6760789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648295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9594880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96822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96822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172026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96820"/>
            <a:ext cx="4040188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564905"/>
            <a:ext cx="4040188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3" y="1796820"/>
            <a:ext cx="4041775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3" y="2564905"/>
            <a:ext cx="4041775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3337662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7882388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8797303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8" y="1124744"/>
            <a:ext cx="3008313" cy="76808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124743"/>
            <a:ext cx="5111750" cy="50014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8" y="1892832"/>
            <a:ext cx="3008313" cy="423333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4908758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124749"/>
            <a:ext cx="5486400" cy="360283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42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681393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583825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124743"/>
            <a:ext cx="20574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24743"/>
            <a:ext cx="60198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8923368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7"/>
            <a:ext cx="6858000" cy="165576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>
                <a:solidFill>
                  <a:prstClr val="black"/>
                </a:solidFill>
              </a:rPr>
              <a:pPr/>
              <a:t>4.8.2015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312955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813470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7841115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1313473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96818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96818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950952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96819"/>
            <a:ext cx="4040188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564904"/>
            <a:ext cx="4040188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796819"/>
            <a:ext cx="4041775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564904"/>
            <a:ext cx="4041775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9970124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828906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124551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1124744"/>
            <a:ext cx="3008313" cy="76808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124743"/>
            <a:ext cx="5111750" cy="50014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892829"/>
            <a:ext cx="3008313" cy="423333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8101095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124745"/>
            <a:ext cx="5486400" cy="360283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2895343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8253770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124743"/>
            <a:ext cx="20574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24743"/>
            <a:ext cx="60198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4615616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7"/>
            <a:ext cx="6858000" cy="165576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>
                <a:solidFill>
                  <a:prstClr val="black"/>
                </a:solidFill>
              </a:rPr>
              <a:pPr/>
              <a:t>4.8.2015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7861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5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33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4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37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45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4" Type="http://schemas.openxmlformats.org/officeDocument/2006/relationships/image" Target="../media/image1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theme" Target="../theme/theme5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49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57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4EF11-C4A8-4F5E-9E7C-736C902DBC8E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9EEA8F-97F3-46A3-B6EA-745A90B37B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46142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4379394"/>
            <a:ext cx="9144000" cy="2478617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black"/>
                  </a:solidFill>
                </a:endParaRPr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"/>
            <a:ext cx="9144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82" y="268220"/>
            <a:ext cx="186206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92832"/>
            <a:ext cx="8229600" cy="4233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61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91228"/>
            <a:ext cx="2776686" cy="751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5889898"/>
            <a:ext cx="1078260" cy="755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53943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4379392"/>
            <a:ext cx="9144000" cy="2478617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black"/>
                  </a:solidFill>
                </a:endParaRPr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"/>
            <a:ext cx="9144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78" y="268220"/>
            <a:ext cx="186206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92832"/>
            <a:ext cx="8229600" cy="4233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61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91228"/>
            <a:ext cx="2776686" cy="751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5889895"/>
            <a:ext cx="1078260" cy="755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37162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4379388"/>
            <a:ext cx="9144000" cy="2478617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black"/>
                  </a:solidFill>
                </a:endParaRPr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"/>
            <a:ext cx="9144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72" y="268220"/>
            <a:ext cx="186206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92832"/>
            <a:ext cx="8229600" cy="4233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61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91228"/>
            <a:ext cx="2776686" cy="751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5889891"/>
            <a:ext cx="1078260" cy="755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96072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4379384"/>
            <a:ext cx="9144000" cy="2478617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black"/>
                  </a:solidFill>
                </a:endParaRPr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6" y="268220"/>
            <a:ext cx="186206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92831"/>
            <a:ext cx="8229600" cy="4233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61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91227"/>
            <a:ext cx="2776686" cy="751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5889887"/>
            <a:ext cx="1078260" cy="755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72263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604800"/>
            <a:ext cx="6858000" cy="1905165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276872"/>
            <a:ext cx="6858000" cy="298092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SLOVA OHEBNÁ</a:t>
            </a:r>
          </a:p>
        </p:txBody>
      </p:sp>
      <p:pic>
        <p:nvPicPr>
          <p:cNvPr id="4" name="Obrázek 3" descr="loga s boxed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16632"/>
            <a:ext cx="8856984" cy="12241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149856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36744"/>
            <a:ext cx="8208912" cy="4764597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 Horní  Slavkov, Nádražní ulice 683</a:t>
            </a:r>
          </a:p>
          <a:p>
            <a:pPr algn="l"/>
            <a:r>
              <a:rPr lang="cs-CZ" dirty="0" smtClean="0"/>
              <a:t>IČ: 75005476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Jarmila Jablečníková</a:t>
            </a:r>
          </a:p>
          <a:p>
            <a:pPr algn="l"/>
            <a:r>
              <a:rPr lang="cs-CZ" dirty="0" smtClean="0"/>
              <a:t>Předmět: Český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</a:p>
          <a:p>
            <a:pPr algn="l"/>
            <a:r>
              <a:rPr lang="cs-CZ" dirty="0" smtClean="0"/>
              <a:t>ohebné slovní druhy -  podstatná jména, přídavná jména, zájmena, číslovky, slovesa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</p:txBody>
      </p:sp>
      <p:pic>
        <p:nvPicPr>
          <p:cNvPr id="5" name="Obrázek 4" descr="loga s boxed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16632"/>
            <a:ext cx="8784976" cy="1224136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683568" y="1124744"/>
            <a:ext cx="8013576" cy="612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>
                <a:solidFill>
                  <a:prstClr val="black"/>
                </a:solidFill>
              </a:rPr>
              <a:t>Základní informace</a:t>
            </a:r>
            <a:endParaRPr lang="cs-CZ" sz="3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9922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u="sng" dirty="0" smtClean="0"/>
              <a:t>Popis práce s materiálem: </a:t>
            </a:r>
          </a:p>
          <a:p>
            <a:pPr indent="0">
              <a:buNone/>
            </a:pPr>
            <a:r>
              <a:rPr lang="cs-CZ" sz="1800" dirty="0"/>
              <a:t>P</a:t>
            </a:r>
            <a:r>
              <a:rPr lang="cs-CZ" sz="1800" dirty="0" smtClean="0"/>
              <a:t>rezentace – seznámení se slovními druhy ohebnými</a:t>
            </a:r>
          </a:p>
          <a:p>
            <a:pPr marL="354013" indent="0">
              <a:buNone/>
            </a:pPr>
            <a:r>
              <a:rPr lang="cs-CZ" sz="1800" dirty="0" smtClean="0"/>
              <a:t>Materiál je určen pro práci s interaktivní tabulí a tablety</a:t>
            </a:r>
          </a:p>
          <a:p>
            <a:pPr marL="354013" indent="0">
              <a:buNone/>
            </a:pPr>
            <a:endParaRPr lang="cs-CZ" sz="1800" dirty="0"/>
          </a:p>
          <a:p>
            <a:r>
              <a:rPr lang="cs-CZ" sz="1800" u="sng" dirty="0" smtClean="0"/>
              <a:t>Očekávání a cíle: </a:t>
            </a:r>
          </a:p>
          <a:p>
            <a:pPr indent="0">
              <a:buNone/>
            </a:pPr>
            <a:r>
              <a:rPr lang="cs-CZ" sz="1800" dirty="0" smtClean="0"/>
              <a:t>žáci pochopí, které slovní druhy se skloňují a které časují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5" name="Obrázek 4" descr="loga s boxed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16632"/>
            <a:ext cx="8784976" cy="122413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849114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3960440"/>
          </a:xfrm>
          <a:ln>
            <a:noFill/>
          </a:ln>
          <a:effectLst>
            <a:glow rad="101600">
              <a:schemeClr val="accent2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600" i="1" dirty="0" smtClean="0">
                <a:solidFill>
                  <a:schemeClr val="accent2">
                    <a:lumMod val="75000"/>
                  </a:schemeClr>
                </a:solidFill>
              </a:rPr>
              <a:t>SLOVA OHEBNÁ</a:t>
            </a:r>
            <a:endParaRPr lang="cs-CZ" sz="6600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428246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>
                <a:solidFill>
                  <a:schemeClr val="bg2">
                    <a:lumMod val="90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ění svůj tvar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19256" cy="4525963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  </a:t>
            </a: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skloňují se: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podstatná jména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přídavná jména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zájmena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číslovky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b="1" u="sng" dirty="0" smtClean="0">
                <a:solidFill>
                  <a:srgbClr val="FF0000"/>
                </a:solidFill>
              </a:rPr>
              <a:t>časují se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slovesa</a:t>
            </a:r>
          </a:p>
          <a:p>
            <a:pPr>
              <a:buFont typeface="Wingdings" pitchFamily="2" charset="2"/>
              <a:buChar char="q"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122458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i="1" dirty="0" smtClean="0"/>
              <a:t>PODSTATNÁ  JMÉNA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názvy osob         -           člověk</a:t>
            </a:r>
          </a:p>
          <a:p>
            <a:r>
              <a:rPr lang="cs-CZ" dirty="0" smtClean="0"/>
              <a:t>     názvy zvířat        -           pes</a:t>
            </a:r>
          </a:p>
          <a:p>
            <a:r>
              <a:rPr lang="cs-CZ" dirty="0" smtClean="0"/>
              <a:t>     názvy věcí           -           židle</a:t>
            </a:r>
          </a:p>
          <a:p>
            <a:r>
              <a:rPr lang="cs-CZ" dirty="0" smtClean="0"/>
              <a:t>     názvy vlastností -           laskavost</a:t>
            </a:r>
          </a:p>
          <a:p>
            <a:r>
              <a:rPr lang="cs-CZ" dirty="0" smtClean="0"/>
              <a:t>     názvy dějů          -           běh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900506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br>
              <a:rPr lang="cs-CZ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sz="67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PŘÍDAVNÁ JMÉNA</a:t>
            </a:r>
            <a:endParaRPr lang="cs-CZ" sz="67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195736" y="1844825"/>
            <a:ext cx="4040188" cy="639763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vlastnosti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  osob         -</a:t>
            </a:r>
          </a:p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  zvířat        -</a:t>
            </a:r>
          </a:p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  věcí           -</a:t>
            </a:r>
          </a:p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  jevů           -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milý </a:t>
            </a:r>
            <a:r>
              <a:rPr lang="cs-CZ" sz="4000" dirty="0" smtClean="0"/>
              <a:t>člověk</a:t>
            </a:r>
          </a:p>
          <a:p>
            <a:pPr marL="0" indent="0">
              <a:buNone/>
            </a:pP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alý</a:t>
            </a:r>
            <a:r>
              <a:rPr lang="cs-CZ" sz="4000" dirty="0" smtClean="0"/>
              <a:t> pes</a:t>
            </a:r>
          </a:p>
          <a:p>
            <a:pPr marL="0" indent="0">
              <a:buNone/>
            </a:pP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d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řevěná</a:t>
            </a:r>
            <a:r>
              <a:rPr lang="cs-CZ" sz="4000" dirty="0" smtClean="0"/>
              <a:t> židle</a:t>
            </a:r>
          </a:p>
          <a:p>
            <a:pPr marL="0" indent="0">
              <a:buNone/>
            </a:pPr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ilná</a:t>
            </a:r>
            <a:r>
              <a:rPr lang="cs-CZ" sz="4000" dirty="0" smtClean="0"/>
              <a:t> vůle</a:t>
            </a:r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37174713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lt1">
                  <a:shade val="30000"/>
                  <a:satMod val="115000"/>
                </a:schemeClr>
              </a:gs>
              <a:gs pos="50000">
                <a:schemeClr val="lt1">
                  <a:shade val="67500"/>
                  <a:satMod val="115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     zastupují  jména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     ukazují na jména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     odkazují na jména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( já, ona, kdosi, ten, naše, váš, kdo?)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40632" y="303039"/>
            <a:ext cx="29914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ZÁJMENA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519820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  <a:effectLst>
            <a:innerShdw blurRad="114300">
              <a:prstClr val="black"/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očet, pořadí a další číselné významy</a:t>
            </a:r>
          </a:p>
          <a:p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         devět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         druhý</a:t>
            </a: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šestery</a:t>
            </a: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mnohokrát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61735" y="404664"/>
            <a:ext cx="29979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ČÍSLOVKY</a:t>
            </a:r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835107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prstTxWarp prst="textCanUp">
              <a:avLst/>
            </a:prstTxWarp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vyjadřují děj, činnost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plakat</a:t>
            </a: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skákat</a:t>
            </a: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ležet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60492" y="404664"/>
            <a:ext cx="27727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82608228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268760"/>
            <a:ext cx="8013576" cy="612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92832"/>
            <a:ext cx="8003232" cy="4233333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5" name="Obrázek 4" descr="loga s boxed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16632"/>
            <a:ext cx="8784976" cy="12241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237349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3.xml><?xml version="1.0" encoding="utf-8"?>
<a:theme xmlns:a="http://schemas.openxmlformats.org/drawingml/2006/main" name="1_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4.xml><?xml version="1.0" encoding="utf-8"?>
<a:theme xmlns:a="http://schemas.openxmlformats.org/drawingml/2006/main" name="2_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5.xml><?xml version="1.0" encoding="utf-8"?>
<a:theme xmlns:a="http://schemas.openxmlformats.org/drawingml/2006/main" name="3_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09817a5c2e743fd2df9e98b0e3665536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ada4439b1a6c469911ceee3971aaae4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238F447-3559-4311-842F-35BBBE527A5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CB63DFE-4B98-4D80-B93A-408CF51B4B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467A4C6-41E4-4649-8D2D-0F36A1547A88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225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Motiv systému Office</vt:lpstr>
      <vt:lpstr>boxed_powerpoint_16x9_2012-08</vt:lpstr>
      <vt:lpstr>1_boxed_powerpoint_16x9_2012-08</vt:lpstr>
      <vt:lpstr>2_boxed_powerpoint_16x9_2012-08</vt:lpstr>
      <vt:lpstr>3_boxed_powerpoint_16x9_2012-08</vt:lpstr>
      <vt:lpstr>  Dotkněte se inovací CZ.1.07/1.3.00/51.0024  </vt:lpstr>
      <vt:lpstr>Snímek 2</vt:lpstr>
      <vt:lpstr>Metodický pokyn</vt:lpstr>
      <vt:lpstr>SLOVA OHEBNÁ</vt:lpstr>
      <vt:lpstr>mění svůj tvar</vt:lpstr>
      <vt:lpstr>PODSTATNÁ  JMÉNA</vt:lpstr>
      <vt:lpstr>. PŘÍDAVNÁ JMÉNA</vt:lpstr>
      <vt:lpstr>Snímek 8</vt:lpstr>
      <vt:lpstr>Snímek 9</vt:lpstr>
      <vt:lpstr>Snímek 10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Jablečníková Jarmila</dc:creator>
  <cp:lastModifiedBy>Dum</cp:lastModifiedBy>
  <cp:revision>13</cp:revision>
  <dcterms:created xsi:type="dcterms:W3CDTF">2015-05-25T17:15:37Z</dcterms:created>
  <dcterms:modified xsi:type="dcterms:W3CDTF">2015-08-04T16:14:44Z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</Properties>
</file>