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9"/>
  </p:notesMasterIdLst>
  <p:sldIdLst>
    <p:sldId id="310" r:id="rId5"/>
    <p:sldId id="326" r:id="rId6"/>
    <p:sldId id="328" r:id="rId7"/>
    <p:sldId id="325" r:id="rId8"/>
    <p:sldId id="329" r:id="rId9"/>
    <p:sldId id="330" r:id="rId10"/>
    <p:sldId id="331" r:id="rId11"/>
    <p:sldId id="333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3" r:id="rId31"/>
    <p:sldId id="354" r:id="rId32"/>
    <p:sldId id="355" r:id="rId33"/>
    <p:sldId id="356" r:id="rId34"/>
    <p:sldId id="357" r:id="rId35"/>
    <p:sldId id="358" r:id="rId36"/>
    <p:sldId id="359" r:id="rId37"/>
    <p:sldId id="324" r:id="rId38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8" d="100"/>
          <a:sy n="108" d="100"/>
        </p:scale>
        <p:origin x="-72" y="-48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22.9.2015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22.9.2015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B2194-751B-4CFC-9629-16FE2F00E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0809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images.google.cz/imgres?imgurl=http://alik.idnes.cz/dome/poz/slabikar/o/hlemyzd.gif&amp;imgrefurl=http://alik.idnes.cz/dome/poz/slabikar/d-.htm&amp;h=125&amp;w=180&amp;sz=5&amp;hl=cs&amp;start=26&amp;tbnid=8-5wN6Dz-XrZUM:&amp;tbnh=70&amp;tbnw=101&amp;prev=/images?q=hlem%C3%BD%C5%BE%C4%8F&amp;start=18&amp;gbv=2&amp;ndsp=18&amp;svnum=10&amp;hl=cs&amp;sa=N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PLŽI</a:t>
            </a:r>
          </a:p>
        </p:txBody>
      </p:sp>
    </p:spTree>
    <p:extLst>
      <p:ext uri="{BB962C8B-B14F-4D97-AF65-F5344CB8AC3E}">
        <p14:creationId xmlns=""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Krátká 676, Klášterec nad Ohří 43151</a:t>
            </a:r>
          </a:p>
          <a:p>
            <a:pPr algn="l"/>
            <a:r>
              <a:rPr lang="cs-CZ" dirty="0" smtClean="0"/>
              <a:t>IČ: 46787488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Bc. Ivana Kalová</a:t>
            </a:r>
          </a:p>
          <a:p>
            <a:pPr algn="l"/>
            <a:r>
              <a:rPr lang="cs-CZ" dirty="0" smtClean="0"/>
              <a:t>Předmět: Přírodopis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Výuková prezentace, výklad třídy </a:t>
            </a:r>
            <a:r>
              <a:rPr lang="cs-CZ" dirty="0" smtClean="0"/>
              <a:t>plžů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Klíčová slova: </a:t>
            </a:r>
          </a:p>
          <a:p>
            <a:pPr algn="l"/>
            <a:r>
              <a:rPr lang="cs-CZ" dirty="0" smtClean="0"/>
              <a:t>P08_dotkin, přírodopis, měkkýši, plži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3467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materiálem: výuková prezentace určená k výkladu tématu </a:t>
            </a:r>
            <a:r>
              <a:rPr lang="cs-CZ" sz="1800" dirty="0" smtClean="0"/>
              <a:t>plži, další fotografie na </a:t>
            </a:r>
            <a:r>
              <a:rPr lang="cs-CZ" sz="1800" smtClean="0"/>
              <a:t>uvedených odkazech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Zařazení do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Říše:  </a:t>
            </a:r>
            <a:r>
              <a:rPr lang="cs-CZ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Animalia</a:t>
            </a:r>
            <a:r>
              <a:rPr lang="cs-CZ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živočichové</a:t>
            </a: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</a:t>
            </a:r>
            <a:r>
              <a:rPr lang="cs-CZ" sz="32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Kmen: </a:t>
            </a:r>
            <a:r>
              <a:rPr lang="cs-CZ" sz="3200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Mollusca</a:t>
            </a:r>
            <a:r>
              <a:rPr lang="cs-CZ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sz="32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měkkýši</a:t>
            </a:r>
            <a:endParaRPr lang="cs-CZ" b="1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    </a:t>
            </a:r>
            <a:r>
              <a:rPr lang="cs-CZ" sz="32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Třída: </a:t>
            </a:r>
            <a:r>
              <a:rPr lang="cs-CZ" sz="3200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Gastropoda</a:t>
            </a:r>
            <a:r>
              <a:rPr lang="cs-CZ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sz="32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plži</a:t>
            </a:r>
            <a:endParaRPr lang="cs-CZ" b="1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        Podtřída: </a:t>
            </a:r>
            <a:r>
              <a:rPr lang="cs-CZ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Prosobranchiata</a:t>
            </a:r>
            <a:r>
              <a:rPr lang="cs-CZ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předožábří</a:t>
            </a: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            Podtřída: </a:t>
            </a:r>
            <a:r>
              <a:rPr lang="cs-CZ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Opistobrachiata</a:t>
            </a:r>
            <a:r>
              <a:rPr lang="cs-CZ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zadožábří</a:t>
            </a: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            Podtřída: </a:t>
            </a:r>
            <a:r>
              <a:rPr lang="cs-CZ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Pulmonata</a:t>
            </a:r>
            <a:r>
              <a:rPr lang="cs-CZ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plicnatí</a:t>
            </a: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                    Řád: </a:t>
            </a:r>
            <a:r>
              <a:rPr lang="cs-CZ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Basommatophora</a:t>
            </a:r>
            <a:r>
              <a:rPr lang="cs-CZ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</a:t>
            </a:r>
            <a:r>
              <a:rPr lang="cs-CZ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spodnoocí</a:t>
            </a:r>
            <a:endParaRPr lang="cs-CZ" b="1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pPr>
              <a:buNone/>
              <a:defRPr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                       Řád: </a:t>
            </a:r>
            <a:r>
              <a:rPr lang="cs-CZ" b="1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Stylommatophora</a:t>
            </a:r>
            <a:r>
              <a:rPr lang="cs-CZ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-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 </a:t>
            </a:r>
            <a:r>
              <a:rPr lang="cs-CZ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itchFamily="34" charset="0"/>
              </a:rPr>
              <a:t>stopkoocí</a:t>
            </a:r>
            <a:endParaRPr lang="cs-CZ" b="1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3120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Základní charakteristika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b="1" dirty="0" smtClean="0">
                <a:solidFill>
                  <a:srgbClr val="660066"/>
                </a:solidFill>
                <a:latin typeface="Comic Sans MS" pitchFamily="66" charset="0"/>
              </a:rPr>
              <a:t>Obsadili téměř všechny ekologické niky</a:t>
            </a:r>
          </a:p>
          <a:p>
            <a:pPr eaLnBrk="1" hangingPunct="1"/>
            <a:r>
              <a:rPr lang="cs-CZ" altLang="cs-CZ" b="1" dirty="0" smtClean="0">
                <a:solidFill>
                  <a:srgbClr val="660066"/>
                </a:solidFill>
                <a:latin typeface="Comic Sans MS" pitchFamily="66" charset="0"/>
              </a:rPr>
              <a:t>Moře, sladké vody, suchozemští</a:t>
            </a:r>
          </a:p>
          <a:p>
            <a:pPr eaLnBrk="1" hangingPunct="1"/>
            <a:r>
              <a:rPr lang="cs-CZ" altLang="cs-CZ" b="1" dirty="0" smtClean="0">
                <a:solidFill>
                  <a:srgbClr val="660066"/>
                </a:solidFill>
                <a:latin typeface="Comic Sans MS" pitchFamily="66" charset="0"/>
              </a:rPr>
              <a:t>Druhově nejpočetnější měkkýši</a:t>
            </a:r>
          </a:p>
          <a:p>
            <a:pPr eaLnBrk="1" hangingPunct="1"/>
            <a:r>
              <a:rPr lang="cs-CZ" altLang="cs-CZ" b="1" dirty="0" smtClean="0">
                <a:solidFill>
                  <a:srgbClr val="660066"/>
                </a:solidFill>
                <a:latin typeface="Comic Sans MS" pitchFamily="66" charset="0"/>
              </a:rPr>
              <a:t>Hlava s tykadly a očima</a:t>
            </a:r>
          </a:p>
          <a:p>
            <a:pPr eaLnBrk="1" hangingPunct="1"/>
            <a:r>
              <a:rPr lang="cs-CZ" altLang="cs-CZ" b="1" dirty="0" smtClean="0">
                <a:solidFill>
                  <a:srgbClr val="660066"/>
                </a:solidFill>
                <a:latin typeface="Comic Sans MS" pitchFamily="66" charset="0"/>
              </a:rPr>
              <a:t>Dobře vyvinutá svalnatá noha přizpůsobená k lezení- svalové stahy + sliz</a:t>
            </a:r>
          </a:p>
          <a:p>
            <a:pPr eaLnBrk="1" hangingPunct="1"/>
            <a:endParaRPr lang="cs-CZ" altLang="cs-CZ" b="1" dirty="0" smtClean="0">
              <a:solidFill>
                <a:srgbClr val="660066"/>
              </a:solidFill>
              <a:latin typeface="Gungsuh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4176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Útrobní vak je asymetrický- stočený vpravo či vlevo</a:t>
            </a:r>
          </a:p>
          <a:p>
            <a:pPr>
              <a:defRPr/>
            </a:pPr>
            <a:r>
              <a:rPr lang="cs-CZ" b="1" i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Ulita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(schránka) též stočená vpravo či vlevo</a:t>
            </a:r>
          </a:p>
          <a:p>
            <a:pPr>
              <a:defRPr/>
            </a:pP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TS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: v ústech tzv. </a:t>
            </a:r>
            <a:r>
              <a:rPr lang="cs-CZ" b="1" i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radula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– 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chitinózní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páska se zoubky, slouží ke strouhání potravy</a:t>
            </a:r>
            <a:endParaRPr lang="cs-CZ" b="1" i="1" u="sng" dirty="0" smtClean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  -do žaludku ústí </a:t>
            </a:r>
            <a:r>
              <a:rPr lang="cs-CZ" b="1" i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hepatopankreas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-                                                             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    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slinivkojaterní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žláza (největší 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    žláza TS) </a:t>
            </a:r>
            <a:endParaRPr lang="cs-CZ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75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800" dirty="0" smtClean="0"/>
              <a:t>Obr. Radula hlemýždě (</a:t>
            </a:r>
            <a:r>
              <a:rPr lang="cs-CZ" altLang="cs-CZ" sz="2800" i="1" dirty="0" err="1" smtClean="0"/>
              <a:t>Helix</a:t>
            </a:r>
            <a:r>
              <a:rPr lang="cs-CZ" altLang="cs-CZ" sz="2800" i="1" dirty="0" smtClean="0"/>
              <a:t> </a:t>
            </a:r>
            <a:r>
              <a:rPr lang="cs-CZ" altLang="cs-CZ" sz="2800" i="1" dirty="0" err="1" smtClean="0"/>
              <a:t>pomatia</a:t>
            </a:r>
            <a:r>
              <a:rPr lang="cs-CZ" altLang="cs-CZ" sz="2800" dirty="0" smtClean="0"/>
              <a:t>)</a:t>
            </a:r>
            <a:br>
              <a:rPr lang="cs-CZ" altLang="cs-CZ" sz="2800" dirty="0" smtClean="0"/>
            </a:br>
            <a:r>
              <a:rPr lang="cs-CZ" altLang="cs-CZ" sz="2000" dirty="0" smtClean="0"/>
              <a:t>(http://mikro.jaknahmyz.cz/zivocichove_mekkysi)</a:t>
            </a:r>
            <a:endParaRPr lang="cs-CZ" altLang="cs-CZ" sz="3200" dirty="0" smtClean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="" xmlns:p14="http://schemas.microsoft.com/office/powerpoint/2010/main" val="19230945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71550"/>
            <a:ext cx="8229600" cy="4129088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None/>
              <a:defRPr/>
            </a:pP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DS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: </a:t>
            </a: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žábry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(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ktenidie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) nebo v </a:t>
            </a: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plíce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přeměněná stěna plášťové dutiny</a:t>
            </a:r>
          </a:p>
          <a:p>
            <a:pPr>
              <a:buFontTx/>
              <a:buNone/>
              <a:defRPr/>
            </a:pP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CS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: otevřená, srdce v 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perikardiu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, 1 komora+ 1 předsíň, </a:t>
            </a:r>
            <a:r>
              <a:rPr lang="cs-CZ" b="1" i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hemolymfa </a:t>
            </a:r>
            <a:endParaRPr lang="cs-CZ" b="1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pPr>
              <a:buFontTx/>
              <a:buNone/>
              <a:defRPr/>
            </a:pP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VS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:</a:t>
            </a:r>
            <a:r>
              <a:rPr lang="cs-CZ" b="1" i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1 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metanefridium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(stáčením útrobního vaku se zachovalo pouze 1 z původně párového), vyúsťuje v plášťové dutině</a:t>
            </a:r>
          </a:p>
          <a:p>
            <a:pPr>
              <a:buFontTx/>
              <a:buNone/>
              <a:defRPr/>
            </a:pP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NS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: mozková zauzlina, nervový prstenec kolem trávicí trubice a čtyřmi pruhy vybíhajícími do těla</a:t>
            </a:r>
            <a:endParaRPr lang="cs-CZ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65594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9498" y="784126"/>
            <a:ext cx="8229600" cy="4237435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Smyslové orgány: pohárkové oči,  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               statocysty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               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osfradia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</a:t>
            </a:r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(chemoreceptory)</a:t>
            </a:r>
            <a:endParaRPr lang="cs-CZ" b="1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pPr>
              <a:buFontTx/>
              <a:buNone/>
              <a:defRPr/>
            </a:pPr>
            <a:r>
              <a:rPr lang="cs-CZ" b="1" u="sng" dirty="0" smtClean="0">
                <a:solidFill>
                  <a:srgbClr val="660066"/>
                </a:solidFill>
                <a:latin typeface="Comic Sans MS" pitchFamily="66" charset="0"/>
              </a:rPr>
              <a:t>RS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: 	pohlavní rozmnožování, 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hermafroditi (plicnatí, zadožábří)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</a:t>
            </a:r>
            <a:r>
              <a:rPr lang="cs-CZ" b="1" dirty="0" err="1" smtClean="0">
                <a:solidFill>
                  <a:srgbClr val="660066"/>
                </a:solidFill>
                <a:latin typeface="Comic Sans MS" pitchFamily="66" charset="0"/>
              </a:rPr>
              <a:t>gonochoristé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(většina předožábrých)</a:t>
            </a:r>
          </a:p>
          <a:p>
            <a:pPr>
              <a:buFontTx/>
              <a:buNone/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    vývoj přímý nebo přes larvu </a:t>
            </a:r>
            <a:r>
              <a:rPr lang="cs-CZ" b="1" i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veliger</a:t>
            </a: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 </a:t>
            </a:r>
          </a:p>
          <a:p>
            <a:pPr>
              <a:defRPr/>
            </a:pPr>
            <a:r>
              <a:rPr lang="cs-CZ" b="1" dirty="0" smtClean="0">
                <a:solidFill>
                  <a:srgbClr val="660066"/>
                </a:solidFill>
                <a:latin typeface="Comic Sans MS" pitchFamily="66" charset="0"/>
              </a:rPr>
              <a:t>Celkem popsáno přes 33 tisíc druhů, u nás 212 druhů</a:t>
            </a:r>
          </a:p>
        </p:txBody>
      </p:sp>
    </p:spTree>
    <p:extLst>
      <p:ext uri="{BB962C8B-B14F-4D97-AF65-F5344CB8AC3E}">
        <p14:creationId xmlns="" xmlns:p14="http://schemas.microsoft.com/office/powerpoint/2010/main" val="44740670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-5678" y="555526"/>
            <a:ext cx="8244407" cy="517748"/>
          </a:xfrm>
        </p:spPr>
        <p:txBody>
          <a:bodyPr/>
          <a:lstStyle/>
          <a:p>
            <a:pPr algn="l" eaLnBrk="1" hangingPunct="1">
              <a:defRPr/>
            </a:pPr>
            <a:r>
              <a:rPr lang="cs-CZ" sz="5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Gungsuh" pitchFamily="18" charset="-127"/>
              </a:rPr>
              <a:t>	</a:t>
            </a:r>
            <a:r>
              <a:rPr lang="cs-CZ" sz="4000" b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HLEMÝŽĎ ZAHRADNÍ</a:t>
            </a:r>
            <a:endParaRPr lang="cs-CZ" sz="4000" b="1" u="sng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ungsuh" pitchFamily="18" charset="-127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918" y="1275160"/>
            <a:ext cx="8075240" cy="2857797"/>
          </a:xfrm>
        </p:spPr>
        <p:txBody>
          <a:bodyPr/>
          <a:lstStyle/>
          <a:p>
            <a:pPr eaLnBrk="1" hangingPunct="1">
              <a:defRPr/>
            </a:pPr>
            <a:r>
              <a:rPr lang="cs-CZ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STAVBA TĚLA:</a:t>
            </a:r>
          </a:p>
        </p:txBody>
      </p:sp>
      <p:pic>
        <p:nvPicPr>
          <p:cNvPr id="9220" name="Picture 5" descr="hlemyz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1006079"/>
            <a:ext cx="1476375" cy="76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Hlemýž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00166"/>
            <a:ext cx="4806335" cy="265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Line 7"/>
          <p:cNvSpPr>
            <a:spLocks noChangeShapeType="1"/>
          </p:cNvSpPr>
          <p:nvPr/>
        </p:nvSpPr>
        <p:spPr bwMode="auto">
          <a:xfrm flipV="1">
            <a:off x="2843213" y="1545432"/>
            <a:ext cx="1873250" cy="1188244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4716463" y="1275160"/>
            <a:ext cx="1295400" cy="461665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ULITA</a:t>
            </a:r>
          </a:p>
        </p:txBody>
      </p:sp>
      <p:sp>
        <p:nvSpPr>
          <p:cNvPr id="9224" name="Line 9"/>
          <p:cNvSpPr>
            <a:spLocks noChangeShapeType="1"/>
          </p:cNvSpPr>
          <p:nvPr/>
        </p:nvSpPr>
        <p:spPr bwMode="auto">
          <a:xfrm>
            <a:off x="5003801" y="3598069"/>
            <a:ext cx="2016125" cy="108347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7134780" y="2997904"/>
            <a:ext cx="1728788" cy="1200329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TYKADLA S PÁREM OČÍ</a:t>
            </a:r>
          </a:p>
        </p:txBody>
      </p:sp>
      <p:sp>
        <p:nvSpPr>
          <p:cNvPr id="9226" name="Line 11"/>
          <p:cNvSpPr>
            <a:spLocks noChangeShapeType="1"/>
          </p:cNvSpPr>
          <p:nvPr/>
        </p:nvSpPr>
        <p:spPr bwMode="auto">
          <a:xfrm>
            <a:off x="5148263" y="3274219"/>
            <a:ext cx="1871662" cy="432197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227" name="Line 12"/>
          <p:cNvSpPr>
            <a:spLocks noChangeShapeType="1"/>
          </p:cNvSpPr>
          <p:nvPr/>
        </p:nvSpPr>
        <p:spPr bwMode="auto">
          <a:xfrm>
            <a:off x="4427538" y="4245769"/>
            <a:ext cx="1873250" cy="54769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6443663" y="4192191"/>
            <a:ext cx="2305050" cy="830997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PŘÍÚSTNÍ TYKADLA</a:t>
            </a:r>
          </a:p>
        </p:txBody>
      </p:sp>
      <p:sp>
        <p:nvSpPr>
          <p:cNvPr id="9229" name="Line 14"/>
          <p:cNvSpPr>
            <a:spLocks noChangeShapeType="1"/>
          </p:cNvSpPr>
          <p:nvPr/>
        </p:nvSpPr>
        <p:spPr bwMode="auto">
          <a:xfrm>
            <a:off x="2268539" y="3706416"/>
            <a:ext cx="287337" cy="1241822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2700339" y="4731544"/>
            <a:ext cx="3527425" cy="461665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SVALNATÁ NOHA</a:t>
            </a:r>
          </a:p>
        </p:txBody>
      </p:sp>
      <p:sp>
        <p:nvSpPr>
          <p:cNvPr id="9231" name="Line 16"/>
          <p:cNvSpPr>
            <a:spLocks noChangeShapeType="1"/>
          </p:cNvSpPr>
          <p:nvPr/>
        </p:nvSpPr>
        <p:spPr bwMode="auto">
          <a:xfrm flipV="1">
            <a:off x="2390503" y="2723198"/>
            <a:ext cx="4391025" cy="756047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6731794" y="2256005"/>
            <a:ext cx="2305050" cy="830997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4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ungsuh" pitchFamily="18" charset="-127"/>
              </a:rPr>
              <a:t> DÝCHACÍ  OTVOR</a:t>
            </a:r>
          </a:p>
        </p:txBody>
      </p:sp>
    </p:spTree>
    <p:extLst>
      <p:ext uri="{BB962C8B-B14F-4D97-AF65-F5344CB8AC3E}">
        <p14:creationId xmlns="" xmlns:p14="http://schemas.microsoft.com/office/powerpoint/2010/main" val="362656732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660066"/>
                </a:solidFill>
              </a:rPr>
              <a:t>Podtřída: </a:t>
            </a:r>
            <a:r>
              <a:rPr lang="cs-CZ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Prosobranchiata</a:t>
            </a:r>
            <a:r>
              <a:rPr lang="cs-CZ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b="1" i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660066"/>
                </a:solidFill>
              </a:rPr>
              <a:t>předožábří</a:t>
            </a:r>
            <a:endParaRPr lang="cs-CZ" b="1" dirty="0">
              <a:solidFill>
                <a:srgbClr val="6600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275160"/>
            <a:ext cx="8229600" cy="374808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sz="2800" dirty="0" smtClean="0"/>
              <a:t>Mořští i sladkovodní (vzácně suchozemští)</a:t>
            </a:r>
          </a:p>
          <a:p>
            <a:pPr>
              <a:defRPr/>
            </a:pPr>
            <a:r>
              <a:rPr lang="cs-CZ" sz="2800" dirty="0" smtClean="0"/>
              <a:t>Žábry umístěny v přední části plášťové dutiny (tzv. před srdcem)</a:t>
            </a:r>
          </a:p>
          <a:p>
            <a:pPr>
              <a:defRPr/>
            </a:pPr>
            <a:r>
              <a:rPr lang="cs-CZ" sz="2800" dirty="0" smtClean="0"/>
              <a:t>Nervové </a:t>
            </a:r>
            <a:r>
              <a:rPr lang="cs-CZ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chiasma-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smtClean="0"/>
              <a:t>vzniklo překřížením nervových konektiv při stáčení útrobního vaku</a:t>
            </a:r>
          </a:p>
          <a:p>
            <a:pPr>
              <a:defRPr/>
            </a:pPr>
            <a:r>
              <a:rPr lang="cs-CZ" sz="2800" dirty="0" smtClean="0"/>
              <a:t>Trvalé víčko- </a:t>
            </a:r>
            <a:r>
              <a:rPr lang="cs-CZ" sz="28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operculum</a:t>
            </a:r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smtClean="0"/>
              <a:t>(při zatažení tělo do ulity uzavírá její ústí)</a:t>
            </a:r>
          </a:p>
          <a:p>
            <a:pPr>
              <a:defRPr/>
            </a:pPr>
            <a:r>
              <a:rPr lang="cs-CZ" sz="2800" dirty="0" smtClean="0"/>
              <a:t>Většina </a:t>
            </a:r>
            <a:r>
              <a:rPr lang="cs-CZ" sz="2800" dirty="0" err="1" smtClean="0"/>
              <a:t>gonochoristi</a:t>
            </a:r>
            <a:r>
              <a:rPr lang="cs-CZ" sz="2800" dirty="0" smtClean="0"/>
              <a:t> bez výrazného pohlavního dimorfismu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11459176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>
                <a:solidFill>
                  <a:srgbClr val="660066"/>
                </a:solidFill>
                <a:latin typeface="Comic Sans MS" pitchFamily="66" charset="0"/>
              </a:rPr>
              <a:t>Zástupci 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67544" y="1241599"/>
            <a:ext cx="7848997" cy="365187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altLang="cs-CZ" dirty="0" smtClean="0"/>
              <a:t>(2 řády: </a:t>
            </a:r>
            <a:r>
              <a:rPr lang="cs-CZ" altLang="cs-CZ" i="1" dirty="0" err="1" smtClean="0"/>
              <a:t>Monotocardia</a:t>
            </a:r>
            <a:r>
              <a:rPr lang="cs-CZ" altLang="cs-CZ" dirty="0" smtClean="0"/>
              <a:t>, </a:t>
            </a:r>
            <a:r>
              <a:rPr lang="cs-CZ" altLang="cs-CZ" i="1" dirty="0" err="1" smtClean="0"/>
              <a:t>Diotocardia</a:t>
            </a:r>
            <a:r>
              <a:rPr lang="cs-CZ" altLang="cs-CZ" dirty="0" smtClean="0"/>
              <a:t>)</a:t>
            </a:r>
          </a:p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Patella</a:t>
            </a:r>
            <a:r>
              <a:rPr lang="cs-CZ" altLang="cs-CZ" b="1" i="1" u="sng" dirty="0" smtClean="0">
                <a:latin typeface="Comic Sans MS" pitchFamily="66" charset="0"/>
              </a:rPr>
              <a:t>-</a:t>
            </a:r>
            <a:r>
              <a:rPr lang="cs-CZ" altLang="cs-CZ" b="1" u="sng" dirty="0" smtClean="0">
                <a:latin typeface="Comic Sans MS" pitchFamily="66" charset="0"/>
              </a:rPr>
              <a:t> přílipka</a:t>
            </a:r>
            <a:endParaRPr lang="cs-CZ" altLang="cs-CZ" b="1" dirty="0" smtClean="0">
              <a:latin typeface="Comic Sans MS" pitchFamily="66" charset="0"/>
            </a:endParaRP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Miskovitá ulita, na skalách v příbojové zóně moře, evropská moře</a:t>
            </a: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cs-CZ" altLang="cs-CZ" sz="2800" dirty="0" smtClean="0">
                <a:latin typeface="Comic Sans MS" pitchFamily="66" charset="0"/>
              </a:rPr>
              <a:t>Obr. </a:t>
            </a:r>
            <a:r>
              <a:rPr lang="cs-CZ" altLang="cs-CZ" sz="2800" i="1" dirty="0" err="1" smtClean="0">
                <a:latin typeface="Comic Sans MS" pitchFamily="66" charset="0"/>
              </a:rPr>
              <a:t>Patella</a:t>
            </a:r>
            <a:r>
              <a:rPr lang="cs-CZ" altLang="cs-CZ" sz="2800" i="1" dirty="0" smtClean="0">
                <a:latin typeface="Comic Sans MS" pitchFamily="66" charset="0"/>
              </a:rPr>
              <a:t> </a:t>
            </a:r>
          </a:p>
          <a:p>
            <a:pPr>
              <a:buFontTx/>
              <a:buNone/>
            </a:pPr>
            <a:r>
              <a:rPr lang="cs-CZ" altLang="cs-CZ" sz="2000" dirty="0" smtClean="0">
                <a:latin typeface="Comic Sans MS" pitchFamily="66" charset="0"/>
              </a:rPr>
              <a:t>(http://www.biolib.cz/</a:t>
            </a:r>
            <a:r>
              <a:rPr lang="cs-CZ" altLang="cs-CZ" sz="2000" dirty="0" err="1" smtClean="0">
                <a:latin typeface="Comic Sans MS" pitchFamily="66" charset="0"/>
              </a:rPr>
              <a:t>cz</a:t>
            </a:r>
            <a:r>
              <a:rPr lang="cs-CZ" altLang="cs-CZ" sz="2000" dirty="0" smtClean="0">
                <a:latin typeface="Comic Sans MS" pitchFamily="66" charset="0"/>
              </a:rPr>
              <a:t>/image/id40923/)</a:t>
            </a:r>
          </a:p>
        </p:txBody>
      </p:sp>
    </p:spTree>
    <p:extLst>
      <p:ext uri="{BB962C8B-B14F-4D97-AF65-F5344CB8AC3E}">
        <p14:creationId xmlns="" xmlns:p14="http://schemas.microsoft.com/office/powerpoint/2010/main" val="294824092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2"/>
          <p:cNvSpPr>
            <a:spLocks noGrp="1"/>
          </p:cNvSpPr>
          <p:nvPr>
            <p:ph idx="1"/>
          </p:nvPr>
        </p:nvSpPr>
        <p:spPr>
          <a:xfrm>
            <a:off x="1043608" y="843558"/>
            <a:ext cx="8229600" cy="4182666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Haliotis</a:t>
            </a:r>
            <a:r>
              <a:rPr lang="cs-CZ" altLang="cs-CZ" b="1" i="1" u="sng" dirty="0" smtClean="0">
                <a:latin typeface="Comic Sans MS" pitchFamily="66" charset="0"/>
              </a:rPr>
              <a:t> </a:t>
            </a:r>
            <a:r>
              <a:rPr lang="cs-CZ" altLang="cs-CZ" b="1" i="1" u="sng" dirty="0" err="1" smtClean="0">
                <a:latin typeface="Comic Sans MS" pitchFamily="66" charset="0"/>
              </a:rPr>
              <a:t>tuberculata</a:t>
            </a:r>
            <a:r>
              <a:rPr lang="cs-CZ" altLang="cs-CZ" b="1" u="sng" dirty="0" smtClean="0">
                <a:latin typeface="Comic Sans MS" pitchFamily="66" charset="0"/>
              </a:rPr>
              <a:t>- ušeň mořská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Bez </a:t>
            </a:r>
            <a:r>
              <a:rPr lang="cs-CZ" altLang="cs-CZ" dirty="0" err="1" smtClean="0">
                <a:solidFill>
                  <a:srgbClr val="660066"/>
                </a:solidFill>
                <a:latin typeface="Comic Sans MS" pitchFamily="66" charset="0"/>
              </a:rPr>
              <a:t>opercula</a:t>
            </a:r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, evropská moře</a:t>
            </a: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cs-CZ" altLang="cs-CZ" sz="2800" dirty="0" smtClean="0">
                <a:latin typeface="Comic Sans MS" pitchFamily="66" charset="0"/>
              </a:rPr>
              <a:t>Obr. </a:t>
            </a:r>
            <a:r>
              <a:rPr lang="cs-CZ" altLang="cs-CZ" sz="2800" i="1" dirty="0" err="1" smtClean="0">
                <a:latin typeface="Comic Sans MS" pitchFamily="66" charset="0"/>
              </a:rPr>
              <a:t>Haliotis</a:t>
            </a:r>
            <a:r>
              <a:rPr lang="cs-CZ" altLang="cs-CZ" sz="2800" i="1" dirty="0" smtClean="0">
                <a:latin typeface="Comic Sans MS" pitchFamily="66" charset="0"/>
              </a:rPr>
              <a:t> </a:t>
            </a:r>
            <a:r>
              <a:rPr lang="cs-CZ" altLang="cs-CZ" sz="2800" i="1" dirty="0" err="1" smtClean="0">
                <a:latin typeface="Comic Sans MS" pitchFamily="66" charset="0"/>
              </a:rPr>
              <a:t>tuberculata</a:t>
            </a:r>
            <a:r>
              <a:rPr lang="cs-CZ" altLang="cs-CZ" sz="2800" i="1" dirty="0" smtClean="0">
                <a:latin typeface="Comic Sans MS" pitchFamily="66" charset="0"/>
              </a:rPr>
              <a:t> </a:t>
            </a:r>
            <a:r>
              <a:rPr lang="cs-CZ" altLang="cs-CZ" sz="2400" dirty="0" smtClean="0">
                <a:latin typeface="Comic Sans MS" pitchFamily="66" charset="0"/>
              </a:rPr>
              <a:t>(http://www.biolib.cz/</a:t>
            </a:r>
            <a:r>
              <a:rPr lang="cs-CZ" altLang="cs-CZ" sz="2400" dirty="0" err="1" smtClean="0">
                <a:latin typeface="Comic Sans MS" pitchFamily="66" charset="0"/>
              </a:rPr>
              <a:t>cz</a:t>
            </a:r>
            <a:r>
              <a:rPr lang="cs-CZ" altLang="cs-CZ" sz="2400" dirty="0" smtClean="0">
                <a:latin typeface="Comic Sans MS" pitchFamily="66" charset="0"/>
              </a:rPr>
              <a:t>/image/id98964/)</a:t>
            </a:r>
            <a:endParaRPr lang="cs-CZ" altLang="cs-CZ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643287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179512" y="699542"/>
            <a:ext cx="8507413" cy="4291013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Murex</a:t>
            </a:r>
            <a:r>
              <a:rPr lang="cs-CZ" altLang="cs-CZ" b="1" i="1" u="sng" dirty="0" smtClean="0">
                <a:latin typeface="Comic Sans MS" pitchFamily="66" charset="0"/>
              </a:rPr>
              <a:t>- ostranka</a:t>
            </a:r>
            <a:endParaRPr lang="cs-CZ" altLang="cs-CZ" dirty="0" smtClean="0">
              <a:latin typeface="Comic Sans MS" pitchFamily="66" charset="0"/>
            </a:endParaRP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Hrbolatá věžovitá ulita, evropská moře, ve starověku získávali z výměšku purpurové barvivo</a:t>
            </a:r>
          </a:p>
          <a:p>
            <a:pPr>
              <a:buFontTx/>
              <a:buNone/>
            </a:pPr>
            <a:r>
              <a:rPr lang="cs-CZ" altLang="cs-CZ" dirty="0" smtClean="0"/>
              <a:t>Obr. </a:t>
            </a:r>
            <a:r>
              <a:rPr lang="cs-CZ" altLang="cs-CZ" i="1" dirty="0" err="1" smtClean="0"/>
              <a:t>Murex</a:t>
            </a:r>
            <a:r>
              <a:rPr lang="cs-CZ" altLang="cs-CZ" dirty="0" smtClean="0"/>
              <a:t> </a:t>
            </a:r>
            <a:r>
              <a:rPr lang="cs-CZ" altLang="cs-CZ" sz="1800" dirty="0" smtClean="0"/>
              <a:t>(http://www.naturephoto-cz.com/purple-dye-murex-photo-9956.html</a:t>
            </a:r>
            <a:r>
              <a:rPr lang="cs-CZ" altLang="cs-CZ" sz="2000" dirty="0" smtClean="0"/>
              <a:t>)</a:t>
            </a:r>
            <a:endParaRPr lang="cs-CZ" altLang="cs-CZ" sz="2400" dirty="0" smtClean="0"/>
          </a:p>
        </p:txBody>
      </p:sp>
      <p:pic>
        <p:nvPicPr>
          <p:cNvPr id="13316" name="Picture 4" descr="http://loasiditammuz.altervista.org/wp-content/uploads/2013/05/murice-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53861"/>
            <a:ext cx="3168155" cy="17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ovéPole 5"/>
          <p:cNvSpPr txBox="1">
            <a:spLocks noChangeArrowheads="1"/>
          </p:cNvSpPr>
          <p:nvPr/>
        </p:nvSpPr>
        <p:spPr bwMode="auto">
          <a:xfrm>
            <a:off x="4932040" y="2716336"/>
            <a:ext cx="39608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1600" dirty="0"/>
              <a:t>Obr. </a:t>
            </a:r>
            <a:r>
              <a:rPr lang="cs-CZ" altLang="cs-CZ" sz="1600" i="1" dirty="0" err="1"/>
              <a:t>Murex</a:t>
            </a:r>
            <a:r>
              <a:rPr lang="cs-CZ" altLang="cs-CZ" sz="1600" i="1" dirty="0"/>
              <a:t> </a:t>
            </a:r>
            <a:r>
              <a:rPr lang="cs-CZ" altLang="cs-CZ" sz="1600" i="1" dirty="0" smtClean="0"/>
              <a:t>(</a:t>
            </a:r>
            <a:r>
              <a:rPr lang="cs-CZ" altLang="cs-CZ" sz="1600" dirty="0" smtClean="0"/>
              <a:t>http</a:t>
            </a:r>
            <a:r>
              <a:rPr lang="cs-CZ" altLang="cs-CZ" sz="1600" dirty="0"/>
              <a:t>://loasiditammuz.altervista.org/gli-hyksos-sono-gli-antenati-degli-ebrei/)</a:t>
            </a:r>
            <a:endParaRPr lang="cs-CZ" altLang="cs-CZ" sz="1600" i="1" dirty="0"/>
          </a:p>
        </p:txBody>
      </p:sp>
    </p:spTree>
    <p:extLst>
      <p:ext uri="{BB962C8B-B14F-4D97-AF65-F5344CB8AC3E}">
        <p14:creationId xmlns="" xmlns:p14="http://schemas.microsoft.com/office/powerpoint/2010/main" val="69208664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903158" y="627534"/>
            <a:ext cx="8229600" cy="4237434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Viviparus</a:t>
            </a:r>
            <a:r>
              <a:rPr lang="cs-CZ" altLang="cs-CZ" b="1" i="1" u="sng" dirty="0" smtClean="0">
                <a:latin typeface="Comic Sans MS" pitchFamily="66" charset="0"/>
              </a:rPr>
              <a:t> </a:t>
            </a:r>
            <a:r>
              <a:rPr lang="cs-CZ" altLang="cs-CZ" b="1" i="1" u="sng" dirty="0" err="1" smtClean="0">
                <a:latin typeface="Comic Sans MS" pitchFamily="66" charset="0"/>
              </a:rPr>
              <a:t>contectus</a:t>
            </a:r>
            <a:r>
              <a:rPr lang="cs-CZ" altLang="cs-CZ" u="sng" dirty="0" smtClean="0">
                <a:latin typeface="Comic Sans MS" pitchFamily="66" charset="0"/>
              </a:rPr>
              <a:t>- </a:t>
            </a:r>
            <a:r>
              <a:rPr lang="cs-CZ" altLang="cs-CZ" b="1" u="sng" dirty="0" smtClean="0">
                <a:latin typeface="Comic Sans MS" pitchFamily="66" charset="0"/>
              </a:rPr>
              <a:t>bahenka živorodá</a:t>
            </a:r>
          </a:p>
          <a:p>
            <a:r>
              <a:rPr lang="cs-CZ" altLang="cs-CZ" sz="2400" dirty="0" smtClean="0">
                <a:solidFill>
                  <a:srgbClr val="660066"/>
                </a:solidFill>
                <a:latin typeface="Comic Sans MS" pitchFamily="66" charset="0"/>
              </a:rPr>
              <a:t>3-5 cm velká zavalitě kuželovitá a tenkostěnná ulita</a:t>
            </a:r>
          </a:p>
          <a:p>
            <a:r>
              <a:rPr lang="cs-CZ" altLang="cs-CZ" sz="2400" dirty="0" smtClean="0">
                <a:solidFill>
                  <a:srgbClr val="660066"/>
                </a:solidFill>
                <a:latin typeface="Comic Sans MS" pitchFamily="66" charset="0"/>
              </a:rPr>
              <a:t>Ve stojatých vodách</a:t>
            </a:r>
          </a:p>
        </p:txBody>
      </p:sp>
      <p:sp>
        <p:nvSpPr>
          <p:cNvPr id="14340" name="TextovéPole 4"/>
          <p:cNvSpPr txBox="1">
            <a:spLocks noChangeArrowheads="1"/>
          </p:cNvSpPr>
          <p:nvPr/>
        </p:nvSpPr>
        <p:spPr bwMode="auto">
          <a:xfrm>
            <a:off x="4427984" y="2931790"/>
            <a:ext cx="45005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1600" dirty="0"/>
              <a:t>Obr. </a:t>
            </a:r>
            <a:r>
              <a:rPr lang="cs-CZ" altLang="cs-CZ" sz="1600" i="1" dirty="0" err="1"/>
              <a:t>Viviparus</a:t>
            </a:r>
            <a:r>
              <a:rPr lang="cs-CZ" altLang="cs-CZ" sz="1600" i="1" dirty="0"/>
              <a:t> </a:t>
            </a:r>
            <a:r>
              <a:rPr lang="cs-CZ" altLang="cs-CZ" sz="1600" i="1" dirty="0" err="1" smtClean="0"/>
              <a:t>contectus</a:t>
            </a:r>
            <a:r>
              <a:rPr lang="cs-CZ" altLang="cs-CZ" sz="1600" i="1" dirty="0" smtClean="0"/>
              <a:t> </a:t>
            </a:r>
            <a:r>
              <a:rPr lang="cs-CZ" altLang="cs-CZ" sz="1600" dirty="0" smtClean="0"/>
              <a:t>(http</a:t>
            </a:r>
            <a:r>
              <a:rPr lang="cs-CZ" altLang="cs-CZ" sz="1600" dirty="0"/>
              <a:t>://www.naturabohemica.cz/</a:t>
            </a:r>
            <a:r>
              <a:rPr lang="cs-CZ" altLang="cs-CZ" sz="1600" dirty="0" err="1"/>
              <a:t>viviparus</a:t>
            </a:r>
            <a:r>
              <a:rPr lang="cs-CZ" altLang="cs-CZ" sz="1600" dirty="0"/>
              <a:t>-</a:t>
            </a:r>
            <a:r>
              <a:rPr lang="cs-CZ" altLang="cs-CZ" sz="1600" dirty="0" err="1"/>
              <a:t>contectus</a:t>
            </a:r>
            <a:r>
              <a:rPr lang="cs-CZ" altLang="cs-CZ" sz="1600" dirty="0"/>
              <a:t>/)</a:t>
            </a:r>
          </a:p>
        </p:txBody>
      </p:sp>
      <p:sp>
        <p:nvSpPr>
          <p:cNvPr id="14342" name="TextovéPole 6"/>
          <p:cNvSpPr txBox="1">
            <a:spLocks noChangeArrowheads="1"/>
          </p:cNvSpPr>
          <p:nvPr/>
        </p:nvSpPr>
        <p:spPr bwMode="auto">
          <a:xfrm>
            <a:off x="251520" y="3003798"/>
            <a:ext cx="3168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1600" dirty="0"/>
              <a:t>Obr. </a:t>
            </a:r>
            <a:r>
              <a:rPr lang="cs-CZ" altLang="cs-CZ" sz="1600" i="1" dirty="0" err="1"/>
              <a:t>Viviparus</a:t>
            </a:r>
            <a:r>
              <a:rPr lang="cs-CZ" altLang="cs-CZ" sz="1600" i="1" dirty="0"/>
              <a:t> </a:t>
            </a:r>
            <a:r>
              <a:rPr lang="cs-CZ" altLang="cs-CZ" sz="1600" i="1" dirty="0" err="1" smtClean="0"/>
              <a:t>contectus</a:t>
            </a:r>
            <a:r>
              <a:rPr lang="cs-CZ" altLang="cs-CZ" sz="1600" i="1" dirty="0" smtClean="0"/>
              <a:t> </a:t>
            </a:r>
            <a:r>
              <a:rPr lang="cs-CZ" altLang="cs-CZ" sz="1600" dirty="0" smtClean="0"/>
              <a:t>(http</a:t>
            </a:r>
            <a:r>
              <a:rPr lang="cs-CZ" altLang="cs-CZ" sz="1600" dirty="0"/>
              <a:t>://rybicky.zviratadoma.cz/katalog-ostatnich-vodnich-zivocichu/)</a:t>
            </a:r>
          </a:p>
        </p:txBody>
      </p:sp>
    </p:spTree>
    <p:extLst>
      <p:ext uri="{BB962C8B-B14F-4D97-AF65-F5344CB8AC3E}">
        <p14:creationId xmlns="" xmlns:p14="http://schemas.microsoft.com/office/powerpoint/2010/main" val="347158619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Další zástupci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68003"/>
            <a:ext cx="8229600" cy="3394472"/>
          </a:xfrm>
        </p:spPr>
        <p:txBody>
          <a:bodyPr/>
          <a:lstStyle/>
          <a:p>
            <a:r>
              <a:rPr lang="cs-CZ" altLang="cs-CZ" i="1" smtClean="0"/>
              <a:t>Theodoxus danubialis </a:t>
            </a:r>
            <a:r>
              <a:rPr lang="cs-CZ" altLang="cs-CZ" smtClean="0"/>
              <a:t>– zubovec dunajský</a:t>
            </a:r>
            <a:endParaRPr lang="cs-CZ" altLang="cs-CZ" i="1" smtClean="0"/>
          </a:p>
          <a:p>
            <a:r>
              <a:rPr lang="cs-CZ" altLang="cs-CZ" i="1" smtClean="0"/>
              <a:t>Cypraea</a:t>
            </a:r>
            <a:r>
              <a:rPr lang="cs-CZ" altLang="cs-CZ" smtClean="0"/>
              <a:t>- zavinutec</a:t>
            </a:r>
            <a:endParaRPr lang="cs-CZ" altLang="cs-CZ" i="1" smtClean="0"/>
          </a:p>
          <a:p>
            <a:r>
              <a:rPr lang="cs-CZ" altLang="cs-CZ" i="1" smtClean="0"/>
              <a:t>Conus- </a:t>
            </a:r>
            <a:r>
              <a:rPr lang="cs-CZ" altLang="cs-CZ" smtClean="0"/>
              <a:t>homolice</a:t>
            </a:r>
            <a:endParaRPr lang="cs-CZ" altLang="cs-CZ" i="1" smtClean="0"/>
          </a:p>
          <a:p>
            <a:r>
              <a:rPr lang="cs-CZ" altLang="cs-CZ" i="1" smtClean="0"/>
              <a:t>Dolium galea- </a:t>
            </a:r>
            <a:r>
              <a:rPr lang="cs-CZ" altLang="cs-CZ" smtClean="0"/>
              <a:t>sudanka sirná</a:t>
            </a:r>
            <a:endParaRPr lang="cs-CZ" altLang="cs-CZ" i="1" smtClean="0"/>
          </a:p>
          <a:p>
            <a:r>
              <a:rPr lang="cs-CZ" altLang="cs-CZ" i="1" smtClean="0"/>
              <a:t>Bithynia tentaculata- </a:t>
            </a:r>
            <a:r>
              <a:rPr lang="cs-CZ" altLang="cs-CZ" smtClean="0"/>
              <a:t>bahnivka rmutná</a:t>
            </a:r>
            <a:endParaRPr lang="cs-CZ" altLang="cs-CZ" i="1" smtClean="0"/>
          </a:p>
          <a:p>
            <a:r>
              <a:rPr lang="cs-CZ" altLang="cs-CZ" i="1" smtClean="0"/>
              <a:t>Bythinella austriaca- </a:t>
            </a:r>
            <a:r>
              <a:rPr lang="cs-CZ" altLang="cs-CZ" smtClean="0"/>
              <a:t>praménka rakouská</a:t>
            </a:r>
            <a:endParaRPr lang="cs-CZ" altLang="cs-CZ" i="1" smtClean="0"/>
          </a:p>
        </p:txBody>
      </p:sp>
    </p:spTree>
    <p:extLst>
      <p:ext uri="{BB962C8B-B14F-4D97-AF65-F5344CB8AC3E}">
        <p14:creationId xmlns="" xmlns:p14="http://schemas.microsoft.com/office/powerpoint/2010/main" val="203044006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71550"/>
            <a:ext cx="8229600" cy="4590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660066"/>
                </a:solidFill>
              </a:rPr>
              <a:t>Podtřída: </a:t>
            </a:r>
            <a:r>
              <a:rPr lang="cs-CZ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Opistobranchiata</a:t>
            </a:r>
            <a:r>
              <a:rPr lang="cs-CZ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b="1" i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660066"/>
                </a:solidFill>
              </a:rPr>
              <a:t>zadožábří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275606"/>
            <a:ext cx="7715200" cy="3459832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cs-CZ" dirty="0">
                <a:latin typeface="+mj-lt"/>
              </a:rPr>
              <a:t>M</a:t>
            </a:r>
            <a:r>
              <a:rPr lang="cs-CZ" sz="2800" dirty="0" smtClean="0">
                <a:latin typeface="+mj-lt"/>
              </a:rPr>
              <a:t>ořští plži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Žábry v zadní části vaku, za srdcem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Nervové chiasma chybí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Pestré zbarvení, teplá moře</a:t>
            </a:r>
          </a:p>
          <a:p>
            <a:pPr marL="0" indent="0">
              <a:buNone/>
              <a:defRPr/>
            </a:pPr>
            <a:endParaRPr lang="cs-CZ" sz="2800" dirty="0" smtClean="0">
              <a:latin typeface="+mj-lt"/>
            </a:endParaRPr>
          </a:p>
          <a:p>
            <a:pPr>
              <a:buFontTx/>
              <a:buNone/>
              <a:defRPr/>
            </a:pPr>
            <a:r>
              <a:rPr lang="cs-CZ" sz="2800" dirty="0" smtClean="0">
                <a:latin typeface="+mj-lt"/>
              </a:rPr>
              <a:t>Zástupce: </a:t>
            </a:r>
            <a:r>
              <a:rPr lang="cs-CZ" sz="2800" b="1" i="1" u="sng" dirty="0" err="1" smtClean="0">
                <a:latin typeface="+mj-lt"/>
              </a:rPr>
              <a:t>Aplysia</a:t>
            </a:r>
            <a:r>
              <a:rPr lang="cs-CZ" sz="2800" b="1" i="1" u="sng" dirty="0" smtClean="0">
                <a:latin typeface="+mj-lt"/>
              </a:rPr>
              <a:t> </a:t>
            </a:r>
            <a:r>
              <a:rPr lang="cs-CZ" sz="2800" b="1" i="1" u="sng" dirty="0" err="1" smtClean="0">
                <a:latin typeface="+mj-lt"/>
              </a:rPr>
              <a:t>depilans</a:t>
            </a:r>
            <a:r>
              <a:rPr lang="cs-CZ" sz="2800" u="sng" dirty="0" smtClean="0">
                <a:latin typeface="+mj-lt"/>
              </a:rPr>
              <a:t>- </a:t>
            </a:r>
            <a:r>
              <a:rPr lang="cs-CZ" sz="2800" b="1" u="sng" dirty="0" smtClean="0">
                <a:latin typeface="+mj-lt"/>
              </a:rPr>
              <a:t>zej obrovský</a:t>
            </a:r>
          </a:p>
          <a:p>
            <a:pPr>
              <a:defRPr/>
            </a:pPr>
            <a:r>
              <a:rPr lang="cs-CZ" sz="2800" dirty="0" smtClean="0">
                <a:solidFill>
                  <a:srgbClr val="660066"/>
                </a:solidFill>
                <a:latin typeface="Comic Sans MS" pitchFamily="66" charset="0"/>
              </a:rPr>
              <a:t>Několik dm veliký</a:t>
            </a:r>
          </a:p>
          <a:p>
            <a:pPr>
              <a:defRPr/>
            </a:pPr>
            <a:r>
              <a:rPr lang="cs-CZ" sz="2800" dirty="0" smtClean="0">
                <a:solidFill>
                  <a:srgbClr val="660066"/>
                </a:solidFill>
                <a:latin typeface="Comic Sans MS" pitchFamily="66" charset="0"/>
              </a:rPr>
              <a:t>Ulita přerostlá tělem</a:t>
            </a:r>
          </a:p>
          <a:p>
            <a:pPr>
              <a:defRPr/>
            </a:pPr>
            <a:r>
              <a:rPr lang="cs-CZ" sz="2800" dirty="0" smtClean="0">
                <a:solidFill>
                  <a:srgbClr val="660066"/>
                </a:solidFill>
                <a:latin typeface="Comic Sans MS" pitchFamily="66" charset="0"/>
              </a:rPr>
              <a:t>Ouškovité přívěsky</a:t>
            </a:r>
          </a:p>
          <a:p>
            <a:pPr>
              <a:defRPr/>
            </a:pPr>
            <a:r>
              <a:rPr lang="cs-CZ" sz="2800" dirty="0" smtClean="0">
                <a:solidFill>
                  <a:srgbClr val="660066"/>
                </a:solidFill>
                <a:latin typeface="Comic Sans MS" pitchFamily="66" charset="0"/>
              </a:rPr>
              <a:t>Plave vlněním bočních výběžků nohy </a:t>
            </a:r>
            <a:endParaRPr lang="cs-CZ" sz="2800" dirty="0">
              <a:solidFill>
                <a:srgbClr val="66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151981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600" b="1" i="1" smtClean="0"/>
              <a:t>Aplysia depilans- </a:t>
            </a:r>
            <a:r>
              <a:rPr lang="cs-CZ" altLang="cs-CZ" sz="3600" b="1" smtClean="0"/>
              <a:t>Zej obrovský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pic>
        <p:nvPicPr>
          <p:cNvPr id="17412" name="Picture 2" descr="http://www.brachaczkova.mablog.eu/img/obrazek_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9622"/>
            <a:ext cx="4717430" cy="2654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 descr="http://www.barakuda-diving.cz/obrazek-mal-zej-obrovsk-neboli-mosk-zajc-pl-658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461135"/>
            <a:ext cx="3804367" cy="2145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ovéPole 5"/>
          <p:cNvSpPr txBox="1">
            <a:spLocks noChangeArrowheads="1"/>
          </p:cNvSpPr>
          <p:nvPr/>
        </p:nvSpPr>
        <p:spPr bwMode="auto">
          <a:xfrm>
            <a:off x="484048" y="4083447"/>
            <a:ext cx="34559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1400" dirty="0" smtClean="0"/>
              <a:t>Obr.1©http</a:t>
            </a:r>
            <a:r>
              <a:rPr lang="cs-CZ" altLang="cs-CZ" sz="1400" dirty="0"/>
              <a:t>://www.brachaczkova.mablog.eu/index.php?sekce=fotografie&amp;obr=40</a:t>
            </a:r>
          </a:p>
        </p:txBody>
      </p:sp>
      <p:sp>
        <p:nvSpPr>
          <p:cNvPr id="17415" name="TextovéPole 6"/>
          <p:cNvSpPr txBox="1">
            <a:spLocks noChangeArrowheads="1"/>
          </p:cNvSpPr>
          <p:nvPr/>
        </p:nvSpPr>
        <p:spPr bwMode="auto">
          <a:xfrm>
            <a:off x="5292080" y="1275606"/>
            <a:ext cx="385192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Obr.2 ©http://www.barakuda-diving.cz/gl-maly-zej-obrovsky-neboli-morsky-zajic-plz-6586 </a:t>
            </a:r>
          </a:p>
        </p:txBody>
      </p:sp>
    </p:spTree>
    <p:extLst>
      <p:ext uri="{BB962C8B-B14F-4D97-AF65-F5344CB8AC3E}">
        <p14:creationId xmlns="" xmlns:p14="http://schemas.microsoft.com/office/powerpoint/2010/main" val="314559449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660066"/>
                </a:solidFill>
              </a:rPr>
              <a:t>Podtřída: </a:t>
            </a:r>
            <a:r>
              <a:rPr lang="cs-CZ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Pulmonata</a:t>
            </a:r>
            <a:r>
              <a:rPr lang="cs-CZ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b="1" i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660066"/>
                </a:solidFill>
              </a:rPr>
              <a:t>plicnatí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347614"/>
            <a:ext cx="7787208" cy="3456309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sz="2800" dirty="0" smtClean="0">
                <a:latin typeface="+mj-lt"/>
              </a:rPr>
              <a:t>Suchozemští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Sekundárně sladkovodní (mořští výjimečně)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Vývin zřejmě ze zadožábrých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Dýchají </a:t>
            </a:r>
            <a:r>
              <a:rPr lang="cs-CZ" sz="2800" u="sng" dirty="0" smtClean="0">
                <a:latin typeface="+mj-lt"/>
              </a:rPr>
              <a:t>plícemi</a:t>
            </a:r>
            <a:r>
              <a:rPr lang="cs-CZ" sz="2800" dirty="0" smtClean="0">
                <a:latin typeface="+mj-lt"/>
              </a:rPr>
              <a:t>= silně prokrvenou stěnou plášťové dutiny, do které nabírají vzduch</a:t>
            </a:r>
          </a:p>
          <a:p>
            <a:pPr>
              <a:defRPr/>
            </a:pPr>
            <a:r>
              <a:rPr lang="cs-CZ" sz="2800" b="1" u="sng" dirty="0" err="1" smtClean="0">
                <a:latin typeface="+mj-lt"/>
              </a:rPr>
              <a:t>Operculum</a:t>
            </a:r>
            <a:r>
              <a:rPr lang="cs-CZ" sz="2800" dirty="0" smtClean="0">
                <a:latin typeface="+mj-lt"/>
              </a:rPr>
              <a:t> chybí</a:t>
            </a:r>
          </a:p>
          <a:p>
            <a:pPr>
              <a:defRPr/>
            </a:pPr>
            <a:r>
              <a:rPr lang="cs-CZ" sz="2800" dirty="0" smtClean="0">
                <a:latin typeface="+mj-lt"/>
              </a:rPr>
              <a:t>Suchozemské druhy- </a:t>
            </a:r>
            <a:r>
              <a:rPr lang="cs-CZ" sz="2800" b="1" u="sng" dirty="0" err="1" smtClean="0">
                <a:latin typeface="+mj-lt"/>
              </a:rPr>
              <a:t>epifragma</a:t>
            </a:r>
            <a:r>
              <a:rPr lang="cs-CZ" sz="2800" b="1" u="sng" dirty="0" smtClean="0">
                <a:latin typeface="+mj-lt"/>
              </a:rPr>
              <a:t>-</a:t>
            </a:r>
            <a:r>
              <a:rPr lang="cs-CZ" sz="2800" dirty="0" smtClean="0">
                <a:latin typeface="+mj-lt"/>
              </a:rPr>
              <a:t> přechodné víčko pro přečkání nepříznivých podmínek (propouští vodu i plyny)</a:t>
            </a:r>
          </a:p>
          <a:p>
            <a:pPr>
              <a:buFontTx/>
              <a:buNone/>
              <a:defRPr/>
            </a:pPr>
            <a:endParaRPr lang="cs-CZ" sz="2800" dirty="0"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693645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rgbClr val="660066"/>
                </a:solidFill>
              </a:rPr>
              <a:t>Řád:</a:t>
            </a:r>
            <a:r>
              <a:rPr lang="cs-CZ" altLang="cs-CZ" smtClean="0"/>
              <a:t> </a:t>
            </a:r>
            <a:r>
              <a:rPr lang="cs-CZ" altLang="cs-CZ" b="1" i="1" smtClean="0"/>
              <a:t>Basommatophora-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660066"/>
                </a:solidFill>
              </a:rPr>
              <a:t>spodnoocí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Sladkovodní druhy s jedním párem nezatažitelných tykadel, oči na jejich bázi</a:t>
            </a:r>
          </a:p>
          <a:p>
            <a:r>
              <a:rPr lang="cs-CZ" altLang="cs-CZ" smtClean="0"/>
              <a:t>Plíce</a:t>
            </a:r>
          </a:p>
          <a:p>
            <a:r>
              <a:rPr lang="cs-CZ" altLang="cs-CZ" smtClean="0"/>
              <a:t>Brakické vody, mořské pobřeží</a:t>
            </a:r>
          </a:p>
          <a:p>
            <a:pPr>
              <a:buFontTx/>
              <a:buNone/>
            </a:pPr>
            <a:endParaRPr lang="cs-CZ" altLang="cs-CZ" smtClean="0"/>
          </a:p>
        </p:txBody>
      </p:sp>
    </p:spTree>
    <p:extLst>
      <p:ext uri="{BB962C8B-B14F-4D97-AF65-F5344CB8AC3E}">
        <p14:creationId xmlns="" xmlns:p14="http://schemas.microsoft.com/office/powerpoint/2010/main" val="186699277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497284" y="555526"/>
            <a:ext cx="8229600" cy="459000"/>
          </a:xfrm>
        </p:spPr>
        <p:txBody>
          <a:bodyPr/>
          <a:lstStyle/>
          <a:p>
            <a:r>
              <a:rPr lang="cs-CZ" altLang="cs-CZ" dirty="0" smtClean="0"/>
              <a:t>Zástupci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6079"/>
            <a:ext cx="8229600" cy="3588544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Lymnaea</a:t>
            </a:r>
            <a:r>
              <a:rPr lang="cs-CZ" altLang="cs-CZ" b="1" i="1" u="sng" dirty="0" smtClean="0">
                <a:latin typeface="Comic Sans MS" pitchFamily="66" charset="0"/>
              </a:rPr>
              <a:t> </a:t>
            </a:r>
            <a:r>
              <a:rPr lang="cs-CZ" altLang="cs-CZ" b="1" i="1" u="sng" dirty="0" err="1" smtClean="0">
                <a:latin typeface="Comic Sans MS" pitchFamily="66" charset="0"/>
              </a:rPr>
              <a:t>stagnalis</a:t>
            </a:r>
            <a:r>
              <a:rPr lang="cs-CZ" altLang="cs-CZ" b="1" i="1" u="sng" dirty="0" smtClean="0">
                <a:latin typeface="Comic Sans MS" pitchFamily="66" charset="0"/>
              </a:rPr>
              <a:t>- </a:t>
            </a:r>
            <a:r>
              <a:rPr lang="cs-CZ" altLang="cs-CZ" b="1" u="sng" dirty="0" smtClean="0">
                <a:latin typeface="Comic Sans MS" pitchFamily="66" charset="0"/>
              </a:rPr>
              <a:t>plovatka bahenní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Mezi nejběžnější naše vodní plže</a:t>
            </a:r>
          </a:p>
        </p:txBody>
      </p:sp>
      <p:pic>
        <p:nvPicPr>
          <p:cNvPr id="20484" name="Picture 2" descr="http://www.animalspot.net/wp-content/uploads/2012/04/Lymnaea-stagnali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89598"/>
            <a:ext cx="4716463" cy="265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ovéPole 5"/>
          <p:cNvSpPr txBox="1">
            <a:spLocks noChangeArrowheads="1"/>
          </p:cNvSpPr>
          <p:nvPr/>
        </p:nvSpPr>
        <p:spPr bwMode="auto">
          <a:xfrm>
            <a:off x="1" y="1933576"/>
            <a:ext cx="59039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 err="1"/>
              <a:t>Obr.Lymnaea</a:t>
            </a:r>
            <a:r>
              <a:rPr lang="cs-CZ" altLang="cs-CZ" dirty="0"/>
              <a:t> (©http://www.animalspot.net/lymnaea-stagnalis.html)</a:t>
            </a:r>
          </a:p>
        </p:txBody>
      </p:sp>
      <p:sp>
        <p:nvSpPr>
          <p:cNvPr id="20487" name="TextovéPole 6"/>
          <p:cNvSpPr txBox="1">
            <a:spLocks noChangeArrowheads="1"/>
          </p:cNvSpPr>
          <p:nvPr/>
        </p:nvSpPr>
        <p:spPr bwMode="auto">
          <a:xfrm>
            <a:off x="5902325" y="3435846"/>
            <a:ext cx="32416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 err="1"/>
              <a:t>Obr</a:t>
            </a:r>
            <a:r>
              <a:rPr lang="cs-CZ" altLang="cs-CZ" dirty="0"/>
              <a:t>.</a:t>
            </a:r>
            <a:r>
              <a:rPr lang="cs-CZ" altLang="cs-CZ" dirty="0" err="1"/>
              <a:t>Lymnaea</a:t>
            </a:r>
            <a:r>
              <a:rPr lang="cs-CZ" altLang="cs-CZ" dirty="0"/>
              <a:t> </a:t>
            </a:r>
            <a:r>
              <a:rPr lang="cs-CZ" altLang="cs-CZ" dirty="0" smtClean="0"/>
              <a:t>(http</a:t>
            </a:r>
            <a:r>
              <a:rPr lang="cs-CZ" altLang="cs-CZ" dirty="0"/>
              <a:t>://www.naturfoto.cz/plovatka-bahenni-fotografie-806.html)</a:t>
            </a:r>
          </a:p>
        </p:txBody>
      </p:sp>
    </p:spTree>
    <p:extLst>
      <p:ext uri="{BB962C8B-B14F-4D97-AF65-F5344CB8AC3E}">
        <p14:creationId xmlns="" xmlns:p14="http://schemas.microsoft.com/office/powerpoint/2010/main" val="76396185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1177606" y="699542"/>
            <a:ext cx="8229600" cy="4020741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/>
              <a:t>Lymnaea</a:t>
            </a:r>
            <a:r>
              <a:rPr lang="cs-CZ" altLang="cs-CZ" b="1" i="1" u="sng" dirty="0" smtClean="0"/>
              <a:t> </a:t>
            </a:r>
            <a:r>
              <a:rPr lang="cs-CZ" altLang="cs-CZ" b="1" i="1" u="sng" dirty="0" err="1" smtClean="0"/>
              <a:t>truncatula</a:t>
            </a:r>
            <a:r>
              <a:rPr lang="cs-CZ" altLang="cs-CZ" b="1" i="1" u="sng" dirty="0" smtClean="0"/>
              <a:t>- </a:t>
            </a:r>
            <a:r>
              <a:rPr lang="cs-CZ" altLang="cs-CZ" b="1" u="sng" dirty="0" err="1" smtClean="0"/>
              <a:t>bahnatka</a:t>
            </a:r>
            <a:r>
              <a:rPr lang="cs-CZ" altLang="cs-CZ" b="1" u="sng" dirty="0" smtClean="0"/>
              <a:t> malá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Max.10 mm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Mezihostitel motolice jaterní</a:t>
            </a:r>
          </a:p>
        </p:txBody>
      </p:sp>
      <p:sp>
        <p:nvSpPr>
          <p:cNvPr id="21509" name="TextovéPole 4"/>
          <p:cNvSpPr txBox="1">
            <a:spLocks noChangeArrowheads="1"/>
          </p:cNvSpPr>
          <p:nvPr/>
        </p:nvSpPr>
        <p:spPr bwMode="auto">
          <a:xfrm>
            <a:off x="5580063" y="3723878"/>
            <a:ext cx="356393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</a:t>
            </a:r>
            <a:r>
              <a:rPr lang="cs-CZ" altLang="cs-CZ" b="1" i="1" u="sng" dirty="0"/>
              <a:t> </a:t>
            </a:r>
            <a:r>
              <a:rPr lang="cs-CZ" altLang="cs-CZ" b="1" i="1" dirty="0" err="1"/>
              <a:t>Lymnaea</a:t>
            </a:r>
            <a:r>
              <a:rPr lang="cs-CZ" altLang="cs-CZ" b="1" i="1" dirty="0"/>
              <a:t> </a:t>
            </a:r>
            <a:r>
              <a:rPr lang="cs-CZ" altLang="cs-CZ" b="1" i="1" dirty="0" err="1"/>
              <a:t>truncatula</a:t>
            </a:r>
            <a:r>
              <a:rPr lang="cs-CZ" altLang="cs-CZ" b="1" i="1" dirty="0"/>
              <a:t> </a:t>
            </a:r>
            <a:r>
              <a:rPr lang="cs-CZ" altLang="cs-CZ" b="1" i="1" dirty="0" smtClean="0"/>
              <a:t>(http</a:t>
            </a:r>
            <a:r>
              <a:rPr lang="cs-CZ" altLang="cs-CZ" b="1" i="1" dirty="0"/>
              <a:t>://rybicky.net/atlasostatnich/plovatka_mala)</a:t>
            </a:r>
            <a:r>
              <a:rPr lang="cs-CZ" altLang="cs-CZ" dirty="0"/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81355866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926641" y="699542"/>
            <a:ext cx="8229600" cy="4237435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Planorbarius</a:t>
            </a:r>
            <a:r>
              <a:rPr lang="cs-CZ" altLang="cs-CZ" b="1" i="1" u="sng" dirty="0" smtClean="0">
                <a:latin typeface="Comic Sans MS" pitchFamily="66" charset="0"/>
              </a:rPr>
              <a:t> </a:t>
            </a:r>
            <a:r>
              <a:rPr lang="cs-CZ" altLang="cs-CZ" b="1" i="1" u="sng" dirty="0" err="1" smtClean="0">
                <a:latin typeface="Comic Sans MS" pitchFamily="66" charset="0"/>
              </a:rPr>
              <a:t>corneus</a:t>
            </a:r>
            <a:r>
              <a:rPr lang="cs-CZ" altLang="cs-CZ" b="1" i="1" u="sng" dirty="0" smtClean="0">
                <a:latin typeface="Comic Sans MS" pitchFamily="66" charset="0"/>
              </a:rPr>
              <a:t>- </a:t>
            </a:r>
            <a:r>
              <a:rPr lang="cs-CZ" altLang="cs-CZ" b="1" u="sng" dirty="0" smtClean="0">
                <a:latin typeface="Comic Sans MS" pitchFamily="66" charset="0"/>
              </a:rPr>
              <a:t>okružák ploský</a:t>
            </a:r>
            <a:endParaRPr lang="cs-CZ" altLang="cs-CZ" dirty="0" smtClean="0">
              <a:latin typeface="Comic Sans MS" pitchFamily="66" charset="0"/>
            </a:endParaRP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Stojaté vody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Ulita vinutá v jedné rovině</a:t>
            </a:r>
          </a:p>
        </p:txBody>
      </p:sp>
      <p:sp>
        <p:nvSpPr>
          <p:cNvPr id="22532" name="TextovéPole 4"/>
          <p:cNvSpPr txBox="1">
            <a:spLocks noChangeArrowheads="1"/>
          </p:cNvSpPr>
          <p:nvPr/>
        </p:nvSpPr>
        <p:spPr bwMode="auto">
          <a:xfrm>
            <a:off x="5580063" y="3507854"/>
            <a:ext cx="356393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i="1" dirty="0" err="1"/>
              <a:t>Obr</a:t>
            </a:r>
            <a:r>
              <a:rPr lang="cs-CZ" altLang="cs-CZ" i="1" dirty="0"/>
              <a:t>.</a:t>
            </a:r>
            <a:r>
              <a:rPr lang="cs-CZ" altLang="cs-CZ" i="1" dirty="0" err="1"/>
              <a:t>Planorbius</a:t>
            </a:r>
            <a:endParaRPr lang="cs-CZ" altLang="cs-CZ" i="1" dirty="0"/>
          </a:p>
          <a:p>
            <a:pPr eaLnBrk="1" hangingPunct="1"/>
            <a:r>
              <a:rPr lang="cs-CZ" altLang="cs-CZ" i="1" dirty="0" smtClean="0"/>
              <a:t>(http</a:t>
            </a:r>
            <a:r>
              <a:rPr lang="cs-CZ" altLang="cs-CZ" i="1" dirty="0"/>
              <a:t>://www.</a:t>
            </a:r>
            <a:r>
              <a:rPr lang="cs-CZ" altLang="cs-CZ" i="1" dirty="0" err="1"/>
              <a:t>biolib.cz</a:t>
            </a:r>
            <a:r>
              <a:rPr lang="cs-CZ" altLang="cs-CZ" i="1" dirty="0"/>
              <a:t>/</a:t>
            </a:r>
            <a:r>
              <a:rPr lang="cs-CZ" altLang="cs-CZ" i="1" dirty="0" err="1"/>
              <a:t>cz</a:t>
            </a:r>
            <a:r>
              <a:rPr lang="cs-CZ" altLang="cs-CZ" i="1" dirty="0"/>
              <a:t>/image/id19027/)</a:t>
            </a:r>
          </a:p>
        </p:txBody>
      </p:sp>
    </p:spTree>
    <p:extLst>
      <p:ext uri="{BB962C8B-B14F-4D97-AF65-F5344CB8AC3E}">
        <p14:creationId xmlns="" xmlns:p14="http://schemas.microsoft.com/office/powerpoint/2010/main" val="275584726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539552" y="533994"/>
            <a:ext cx="9525744" cy="423743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altLang="cs-CZ" b="1" i="1" u="sng" dirty="0" err="1" smtClean="0"/>
              <a:t>Ancylus</a:t>
            </a:r>
            <a:r>
              <a:rPr lang="cs-CZ" altLang="cs-CZ" b="1" i="1" u="sng" dirty="0" smtClean="0"/>
              <a:t> </a:t>
            </a:r>
            <a:r>
              <a:rPr lang="cs-CZ" altLang="cs-CZ" b="1" i="1" u="sng" dirty="0" err="1" smtClean="0"/>
              <a:t>fluviatilis</a:t>
            </a:r>
            <a:r>
              <a:rPr lang="cs-CZ" altLang="cs-CZ" b="1" i="1" u="sng" dirty="0" smtClean="0"/>
              <a:t>- </a:t>
            </a:r>
            <a:r>
              <a:rPr lang="cs-CZ" altLang="cs-CZ" b="1" u="sng" dirty="0" err="1" smtClean="0"/>
              <a:t>kamomil</a:t>
            </a:r>
            <a:r>
              <a:rPr lang="cs-CZ" altLang="cs-CZ" b="1" u="sng" dirty="0" smtClean="0"/>
              <a:t> říční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Čepičkovitá ulita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Max. 9 mm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V prudce tekoucích čistých tocích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Dýchá pomocí prokrveného pláště</a:t>
            </a:r>
          </a:p>
        </p:txBody>
      </p:sp>
      <p:sp>
        <p:nvSpPr>
          <p:cNvPr id="23556" name="TextovéPole 4"/>
          <p:cNvSpPr txBox="1">
            <a:spLocks noChangeArrowheads="1"/>
          </p:cNvSpPr>
          <p:nvPr/>
        </p:nvSpPr>
        <p:spPr bwMode="auto">
          <a:xfrm>
            <a:off x="4788024" y="3651870"/>
            <a:ext cx="37433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i="1" dirty="0" err="1"/>
              <a:t>Ancylus</a:t>
            </a:r>
            <a:r>
              <a:rPr lang="cs-CZ" altLang="cs-CZ" i="1" dirty="0"/>
              <a:t> </a:t>
            </a:r>
            <a:r>
              <a:rPr lang="cs-CZ" altLang="cs-CZ" i="1" dirty="0" err="1"/>
              <a:t>fluviatilis</a:t>
            </a:r>
            <a:endParaRPr lang="cs-CZ" altLang="cs-CZ" i="1" dirty="0"/>
          </a:p>
          <a:p>
            <a:pPr eaLnBrk="1" hangingPunct="1"/>
            <a:r>
              <a:rPr lang="cs-CZ" altLang="cs-CZ" i="1" dirty="0" smtClean="0"/>
              <a:t>(https</a:t>
            </a:r>
            <a:r>
              <a:rPr lang="cs-CZ" altLang="cs-CZ" i="1" dirty="0"/>
              <a:t>://www.flickr.com/photos/29287337@N02/3335717254/)</a:t>
            </a:r>
          </a:p>
        </p:txBody>
      </p:sp>
    </p:spTree>
    <p:extLst>
      <p:ext uri="{BB962C8B-B14F-4D97-AF65-F5344CB8AC3E}">
        <p14:creationId xmlns="" xmlns:p14="http://schemas.microsoft.com/office/powerpoint/2010/main" val="229256345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rgbClr val="660066"/>
                </a:solidFill>
              </a:rPr>
              <a:t>Řád:</a:t>
            </a:r>
            <a:r>
              <a:rPr lang="cs-CZ" altLang="cs-CZ" smtClean="0"/>
              <a:t> </a:t>
            </a:r>
            <a:r>
              <a:rPr lang="cs-CZ" altLang="cs-CZ" b="1" i="1" smtClean="0"/>
              <a:t>Stylommatophora-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660066"/>
                </a:solidFill>
              </a:rPr>
              <a:t>stopkoocí</a:t>
            </a:r>
            <a:endParaRPr lang="cs-CZ" altLang="cs-CZ" smtClean="0"/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Suchozemští</a:t>
            </a:r>
          </a:p>
          <a:p>
            <a:r>
              <a:rPr lang="cs-CZ" altLang="cs-CZ" smtClean="0"/>
              <a:t>Dva páry zatažitelných tykadel</a:t>
            </a:r>
          </a:p>
          <a:p>
            <a:r>
              <a:rPr lang="cs-CZ" altLang="cs-CZ" smtClean="0"/>
              <a:t>Oči na konci druhého páru tykadel</a:t>
            </a:r>
          </a:p>
          <a:p>
            <a:r>
              <a:rPr lang="cs-CZ" altLang="cs-CZ" smtClean="0"/>
              <a:t>Epifragma</a:t>
            </a:r>
          </a:p>
          <a:p>
            <a:r>
              <a:rPr lang="cs-CZ" altLang="cs-CZ" smtClean="0"/>
              <a:t>Ulita může být redukovaná nebo zcela chybět</a:t>
            </a:r>
          </a:p>
          <a:p>
            <a:r>
              <a:rPr lang="cs-CZ" altLang="cs-CZ" smtClean="0"/>
              <a:t>Vlhké prostředí</a:t>
            </a:r>
          </a:p>
        </p:txBody>
      </p:sp>
    </p:spTree>
    <p:extLst>
      <p:ext uri="{BB962C8B-B14F-4D97-AF65-F5344CB8AC3E}">
        <p14:creationId xmlns="" xmlns:p14="http://schemas.microsoft.com/office/powerpoint/2010/main" val="104072211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467544" y="627534"/>
            <a:ext cx="8229600" cy="459000"/>
          </a:xfrm>
        </p:spPr>
        <p:txBody>
          <a:bodyPr/>
          <a:lstStyle/>
          <a:p>
            <a:r>
              <a:rPr lang="cs-CZ" altLang="cs-CZ" dirty="0" smtClean="0"/>
              <a:t>Zástupci:</a:t>
            </a:r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31590"/>
            <a:ext cx="8229600" cy="3175000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smtClean="0">
                <a:latin typeface="Comic Sans MS" pitchFamily="66" charset="0"/>
              </a:rPr>
              <a:t>Helix </a:t>
            </a:r>
            <a:r>
              <a:rPr lang="cs-CZ" altLang="cs-CZ" b="1" i="1" u="sng" dirty="0" err="1" smtClean="0">
                <a:latin typeface="Comic Sans MS" pitchFamily="66" charset="0"/>
              </a:rPr>
              <a:t>pomatia</a:t>
            </a:r>
            <a:r>
              <a:rPr lang="cs-CZ" altLang="cs-CZ" b="1" i="1" u="sng" dirty="0" smtClean="0">
                <a:latin typeface="Comic Sans MS" pitchFamily="66" charset="0"/>
              </a:rPr>
              <a:t>- </a:t>
            </a:r>
            <a:r>
              <a:rPr lang="cs-CZ" altLang="cs-CZ" b="1" u="sng" dirty="0" smtClean="0">
                <a:latin typeface="Comic Sans MS" pitchFamily="66" charset="0"/>
              </a:rPr>
              <a:t>hlemýžď zahradní</a:t>
            </a:r>
            <a:endParaRPr lang="cs-CZ" altLang="cs-CZ" u="sng" dirty="0" smtClean="0">
              <a:latin typeface="Comic Sans MS" pitchFamily="66" charset="0"/>
            </a:endParaRP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Náš nejznámější suchozemský plž</a:t>
            </a:r>
          </a:p>
          <a:p>
            <a:pPr>
              <a:buFontTx/>
              <a:buNone/>
            </a:pPr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25605" name="TextovéPole 4"/>
          <p:cNvSpPr txBox="1">
            <a:spLocks noChangeArrowheads="1"/>
          </p:cNvSpPr>
          <p:nvPr/>
        </p:nvSpPr>
        <p:spPr bwMode="auto">
          <a:xfrm>
            <a:off x="5364088" y="3651870"/>
            <a:ext cx="25923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i="1" dirty="0" err="1"/>
              <a:t>Helix</a:t>
            </a:r>
            <a:r>
              <a:rPr lang="cs-CZ" altLang="cs-CZ" i="1" dirty="0"/>
              <a:t> </a:t>
            </a:r>
            <a:r>
              <a:rPr lang="cs-CZ" altLang="cs-CZ" i="1" dirty="0" err="1"/>
              <a:t>pomatia</a:t>
            </a:r>
            <a:endParaRPr lang="cs-CZ" altLang="cs-CZ" i="1" dirty="0"/>
          </a:p>
          <a:p>
            <a:pPr eaLnBrk="1" hangingPunct="1"/>
            <a:r>
              <a:rPr lang="cs-CZ" altLang="cs-CZ" dirty="0" smtClean="0"/>
              <a:t>(http</a:t>
            </a:r>
            <a:r>
              <a:rPr lang="cs-CZ" altLang="cs-CZ" dirty="0"/>
              <a:t>://www.</a:t>
            </a:r>
            <a:r>
              <a:rPr lang="cs-CZ" altLang="cs-CZ" dirty="0" err="1"/>
              <a:t>naturfoto.cz</a:t>
            </a:r>
            <a:r>
              <a:rPr lang="cs-CZ" altLang="cs-CZ" dirty="0"/>
              <a:t>/</a:t>
            </a:r>
            <a:r>
              <a:rPr lang="cs-CZ" altLang="cs-CZ" dirty="0" err="1"/>
              <a:t>hlemyzd</a:t>
            </a:r>
            <a:r>
              <a:rPr lang="cs-CZ" altLang="cs-CZ" dirty="0"/>
              <a:t>-</a:t>
            </a:r>
            <a:r>
              <a:rPr lang="cs-CZ" altLang="cs-CZ" dirty="0" err="1"/>
              <a:t>zahradni</a:t>
            </a:r>
            <a:r>
              <a:rPr lang="cs-CZ" altLang="cs-CZ" dirty="0"/>
              <a:t>-fotografie-1159.html)</a:t>
            </a:r>
          </a:p>
        </p:txBody>
      </p:sp>
    </p:spTree>
    <p:extLst>
      <p:ext uri="{BB962C8B-B14F-4D97-AF65-F5344CB8AC3E}">
        <p14:creationId xmlns="" xmlns:p14="http://schemas.microsoft.com/office/powerpoint/2010/main" val="67856001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>
          <a:xfrm>
            <a:off x="395288" y="533996"/>
            <a:ext cx="9381975" cy="4182666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Cepaea</a:t>
            </a:r>
            <a:r>
              <a:rPr lang="cs-CZ" altLang="cs-CZ" b="1" i="1" u="sng" dirty="0" smtClean="0">
                <a:latin typeface="Comic Sans MS" pitchFamily="66" charset="0"/>
              </a:rPr>
              <a:t>- </a:t>
            </a:r>
            <a:r>
              <a:rPr lang="cs-CZ" altLang="cs-CZ" b="1" u="sng" dirty="0" smtClean="0">
                <a:latin typeface="Comic Sans MS" pitchFamily="66" charset="0"/>
              </a:rPr>
              <a:t>páskovka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Charakteristické hnědé pásky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Zbarvení variabilní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Hojná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Lesy, lesní </a:t>
            </a:r>
            <a:r>
              <a:rPr lang="cs-CZ" altLang="cs-CZ" dirty="0" err="1" smtClean="0">
                <a:solidFill>
                  <a:srgbClr val="660066"/>
                </a:solidFill>
                <a:latin typeface="Comic Sans MS" pitchFamily="66" charset="0"/>
              </a:rPr>
              <a:t>stráně,lesostepi</a:t>
            </a:r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26628" name="TextovéPole 4"/>
          <p:cNvSpPr txBox="1">
            <a:spLocks noChangeArrowheads="1"/>
          </p:cNvSpPr>
          <p:nvPr/>
        </p:nvSpPr>
        <p:spPr bwMode="auto">
          <a:xfrm>
            <a:off x="4716016" y="3723878"/>
            <a:ext cx="33845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dirty="0" err="1"/>
              <a:t>Capaea</a:t>
            </a:r>
            <a:r>
              <a:rPr lang="cs-CZ" altLang="cs-CZ" dirty="0"/>
              <a:t> </a:t>
            </a:r>
            <a:r>
              <a:rPr lang="cs-CZ" altLang="cs-CZ" dirty="0" smtClean="0"/>
              <a:t>(http</a:t>
            </a:r>
            <a:r>
              <a:rPr lang="cs-CZ" altLang="cs-CZ" dirty="0"/>
              <a:t>://www.biolib.cz/</a:t>
            </a:r>
            <a:r>
              <a:rPr lang="cs-CZ" altLang="cs-CZ" dirty="0" err="1"/>
              <a:t>cz</a:t>
            </a:r>
            <a:r>
              <a:rPr lang="cs-CZ" altLang="cs-CZ" dirty="0"/>
              <a:t>/image/id158/)</a:t>
            </a:r>
          </a:p>
        </p:txBody>
      </p:sp>
    </p:spTree>
    <p:extLst>
      <p:ext uri="{BB962C8B-B14F-4D97-AF65-F5344CB8AC3E}">
        <p14:creationId xmlns="" xmlns:p14="http://schemas.microsoft.com/office/powerpoint/2010/main" val="410695288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914400" y="800520"/>
            <a:ext cx="8229600" cy="4344591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Arianta</a:t>
            </a:r>
            <a:r>
              <a:rPr lang="cs-CZ" altLang="cs-CZ" b="1" i="1" u="sng" dirty="0" smtClean="0">
                <a:latin typeface="Comic Sans MS" pitchFamily="66" charset="0"/>
              </a:rPr>
              <a:t> </a:t>
            </a:r>
            <a:r>
              <a:rPr lang="cs-CZ" altLang="cs-CZ" b="1" i="1" u="sng" dirty="0" err="1" smtClean="0">
                <a:latin typeface="Comic Sans MS" pitchFamily="66" charset="0"/>
              </a:rPr>
              <a:t>arbustorum-</a:t>
            </a:r>
            <a:r>
              <a:rPr lang="cs-CZ" altLang="cs-CZ" u="sng" dirty="0" err="1" smtClean="0">
                <a:latin typeface="Comic Sans MS" pitchFamily="66" charset="0"/>
              </a:rPr>
              <a:t>plamatka</a:t>
            </a:r>
            <a:r>
              <a:rPr lang="cs-CZ" altLang="cs-CZ" u="sng" dirty="0" smtClean="0">
                <a:latin typeface="Comic Sans MS" pitchFamily="66" charset="0"/>
              </a:rPr>
              <a:t> lesní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Hojná ve vlhkých listnatých lesích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Hnědá ulita, asi 2cm, drobné světlé skvrnky, podélný tmavý pásek</a:t>
            </a:r>
          </a:p>
          <a:p>
            <a:endParaRPr lang="cs-CZ" altLang="cs-CZ" dirty="0" smtClean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27652" name="TextovéPole 4"/>
          <p:cNvSpPr txBox="1">
            <a:spLocks noChangeArrowheads="1"/>
          </p:cNvSpPr>
          <p:nvPr/>
        </p:nvSpPr>
        <p:spPr bwMode="auto">
          <a:xfrm>
            <a:off x="5652120" y="3435846"/>
            <a:ext cx="23050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i="1" dirty="0" err="1"/>
              <a:t>Arianta</a:t>
            </a:r>
            <a:r>
              <a:rPr lang="cs-CZ" altLang="cs-CZ" i="1" dirty="0"/>
              <a:t> </a:t>
            </a:r>
            <a:r>
              <a:rPr lang="cs-CZ" altLang="cs-CZ" i="1" dirty="0" err="1"/>
              <a:t>arbustorum</a:t>
            </a:r>
            <a:r>
              <a:rPr lang="cs-CZ" altLang="cs-CZ" i="1" dirty="0"/>
              <a:t> </a:t>
            </a:r>
            <a:r>
              <a:rPr lang="cs-CZ" altLang="cs-CZ" dirty="0" smtClean="0"/>
              <a:t>(http</a:t>
            </a:r>
            <a:r>
              <a:rPr lang="cs-CZ" altLang="cs-CZ" dirty="0"/>
              <a:t>://www.naturfoto.cz/plamatka-lesni-fotografie-1222.html)</a:t>
            </a:r>
          </a:p>
        </p:txBody>
      </p:sp>
    </p:spTree>
    <p:extLst>
      <p:ext uri="{BB962C8B-B14F-4D97-AF65-F5344CB8AC3E}">
        <p14:creationId xmlns="" xmlns:p14="http://schemas.microsoft.com/office/powerpoint/2010/main" val="84231149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1331640" y="695920"/>
            <a:ext cx="8229600" cy="4075510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b="1" i="1" u="sng" dirty="0" err="1" smtClean="0">
                <a:latin typeface="Comic Sans MS" pitchFamily="66" charset="0"/>
              </a:rPr>
              <a:t>Helicella</a:t>
            </a:r>
            <a:r>
              <a:rPr lang="cs-CZ" altLang="cs-CZ" b="1" i="1" u="sng" dirty="0" smtClean="0">
                <a:latin typeface="Comic Sans MS" pitchFamily="66" charset="0"/>
              </a:rPr>
              <a:t> (</a:t>
            </a:r>
            <a:r>
              <a:rPr lang="cs-CZ" altLang="cs-CZ" b="1" i="1" u="sng" dirty="0" err="1" smtClean="0">
                <a:latin typeface="Comic Sans MS" pitchFamily="66" charset="0"/>
              </a:rPr>
              <a:t>Xerolenta</a:t>
            </a:r>
            <a:r>
              <a:rPr lang="cs-CZ" altLang="cs-CZ" b="1" u="sng" dirty="0" smtClean="0">
                <a:latin typeface="Comic Sans MS" pitchFamily="66" charset="0"/>
              </a:rPr>
              <a:t>)- </a:t>
            </a:r>
            <a:r>
              <a:rPr lang="cs-CZ" altLang="cs-CZ" b="1" u="sng" dirty="0" err="1" smtClean="0">
                <a:latin typeface="Comic Sans MS" pitchFamily="66" charset="0"/>
              </a:rPr>
              <a:t>suchomilka</a:t>
            </a:r>
            <a:endParaRPr lang="cs-CZ" altLang="cs-CZ" b="1" u="sng" dirty="0" smtClean="0">
              <a:latin typeface="Comic Sans MS" pitchFamily="66" charset="0"/>
            </a:endParaRP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Stepi, lesostepi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Bělavá ulita s tmavými pásky</a:t>
            </a:r>
          </a:p>
          <a:p>
            <a:r>
              <a:rPr lang="cs-CZ" altLang="cs-CZ" dirty="0" smtClean="0">
                <a:solidFill>
                  <a:srgbClr val="660066"/>
                </a:solidFill>
                <a:latin typeface="Comic Sans MS" pitchFamily="66" charset="0"/>
              </a:rPr>
              <a:t>Široce otevřená píštěl</a:t>
            </a:r>
          </a:p>
        </p:txBody>
      </p:sp>
      <p:sp>
        <p:nvSpPr>
          <p:cNvPr id="28676" name="TextovéPole 4"/>
          <p:cNvSpPr txBox="1">
            <a:spLocks noChangeArrowheads="1"/>
          </p:cNvSpPr>
          <p:nvPr/>
        </p:nvSpPr>
        <p:spPr bwMode="auto">
          <a:xfrm>
            <a:off x="5148064" y="3363838"/>
            <a:ext cx="31686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i="1" dirty="0" err="1"/>
              <a:t>Xerolenta</a:t>
            </a:r>
            <a:r>
              <a:rPr lang="cs-CZ" altLang="cs-CZ" dirty="0"/>
              <a:t> </a:t>
            </a:r>
            <a:r>
              <a:rPr lang="cs-CZ" altLang="cs-CZ" dirty="0" smtClean="0"/>
              <a:t>(http</a:t>
            </a:r>
            <a:r>
              <a:rPr lang="cs-CZ" altLang="cs-CZ" dirty="0"/>
              <a:t>://www.</a:t>
            </a:r>
            <a:r>
              <a:rPr lang="cs-CZ" altLang="cs-CZ" dirty="0" err="1"/>
              <a:t>biolib.cz</a:t>
            </a:r>
            <a:r>
              <a:rPr lang="cs-CZ" altLang="cs-CZ" dirty="0"/>
              <a:t>/</a:t>
            </a:r>
            <a:r>
              <a:rPr lang="cs-CZ" altLang="cs-CZ" dirty="0" err="1"/>
              <a:t>cz</a:t>
            </a:r>
            <a:r>
              <a:rPr lang="cs-CZ" altLang="cs-CZ" dirty="0"/>
              <a:t>/image/id578/)</a:t>
            </a:r>
          </a:p>
        </p:txBody>
      </p:sp>
    </p:spTree>
    <p:extLst>
      <p:ext uri="{BB962C8B-B14F-4D97-AF65-F5344CB8AC3E}">
        <p14:creationId xmlns="" xmlns:p14="http://schemas.microsoft.com/office/powerpoint/2010/main" val="359028383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49288" y="704722"/>
            <a:ext cx="7330903" cy="4182666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dirty="0" smtClean="0"/>
              <a:t>Čeleď: </a:t>
            </a:r>
            <a:r>
              <a:rPr lang="cs-CZ" b="1" i="1" dirty="0" err="1" smtClean="0">
                <a:latin typeface="Comic Sans MS" pitchFamily="66" charset="0"/>
              </a:rPr>
              <a:t>Clausiliidae</a:t>
            </a:r>
            <a:r>
              <a:rPr lang="cs-CZ" b="1" i="1" dirty="0" smtClean="0">
                <a:latin typeface="Comic Sans MS" pitchFamily="66" charset="0"/>
              </a:rPr>
              <a:t>-</a:t>
            </a:r>
            <a:r>
              <a:rPr lang="cs-CZ" dirty="0" smtClean="0"/>
              <a:t> </a:t>
            </a:r>
            <a:r>
              <a:rPr lang="cs-CZ" dirty="0" err="1" smtClean="0"/>
              <a:t>závornatkovití</a:t>
            </a:r>
            <a:endParaRPr lang="cs-CZ" dirty="0" smtClean="0"/>
          </a:p>
          <a:p>
            <a:pPr>
              <a:defRPr/>
            </a:pPr>
            <a:r>
              <a:rPr lang="cs-CZ" dirty="0" smtClean="0">
                <a:solidFill>
                  <a:srgbClr val="660066"/>
                </a:solidFill>
              </a:rPr>
              <a:t>Štíhle vřetenovité ulity</a:t>
            </a:r>
          </a:p>
          <a:p>
            <a:pPr>
              <a:defRPr/>
            </a:pPr>
            <a:r>
              <a:rPr lang="cs-CZ" b="1" u="sng" dirty="0" err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Clausilium</a:t>
            </a:r>
            <a:r>
              <a:rPr lang="cs-CZ" b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660066"/>
                </a:solidFill>
              </a:rPr>
              <a:t>pružná destička, zavírá ulitu při zatažení plže</a:t>
            </a:r>
            <a:endParaRPr lang="cs-CZ" dirty="0">
              <a:solidFill>
                <a:srgbClr val="660066"/>
              </a:solidFill>
            </a:endParaRPr>
          </a:p>
        </p:txBody>
      </p:sp>
      <p:pic>
        <p:nvPicPr>
          <p:cNvPr id="29699" name="Picture 2" descr="http://www.hnords.de/images/clausiliapumilaaufbruch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35846"/>
            <a:ext cx="3708922" cy="1834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extovéPole 4"/>
          <p:cNvSpPr txBox="1">
            <a:spLocks noChangeArrowheads="1"/>
          </p:cNvSpPr>
          <p:nvPr/>
        </p:nvSpPr>
        <p:spPr bwMode="auto">
          <a:xfrm>
            <a:off x="166133" y="2522866"/>
            <a:ext cx="45370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dirty="0" err="1"/>
              <a:t>Clausilium</a:t>
            </a:r>
            <a:r>
              <a:rPr lang="cs-CZ" altLang="cs-CZ" dirty="0"/>
              <a:t> (©http://www.hnords.de/5356429f8e0e78c01/535642a1f40f3fc01/)</a:t>
            </a:r>
          </a:p>
        </p:txBody>
      </p:sp>
      <p:pic>
        <p:nvPicPr>
          <p:cNvPr id="29701" name="Picture 4" descr="http://www.kbi.zcu.cz/OB/atlas/foto/original/z004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87" y="3292948"/>
            <a:ext cx="3216103" cy="217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TextovéPole 6"/>
          <p:cNvSpPr txBox="1">
            <a:spLocks noChangeArrowheads="1"/>
          </p:cNvSpPr>
          <p:nvPr/>
        </p:nvSpPr>
        <p:spPr bwMode="auto">
          <a:xfrm>
            <a:off x="5063964" y="2334390"/>
            <a:ext cx="38163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/>
              <a:t>Obr. </a:t>
            </a:r>
            <a:r>
              <a:rPr lang="cs-CZ" altLang="cs-CZ" i="1"/>
              <a:t>Laciniaria plicata (©http://kbi.zcu.cz/OB/atlas/atlas_zobrazescript.php?id=z00415)</a:t>
            </a:r>
          </a:p>
        </p:txBody>
      </p:sp>
    </p:spTree>
    <p:extLst>
      <p:ext uri="{BB962C8B-B14F-4D97-AF65-F5344CB8AC3E}">
        <p14:creationId xmlns="" xmlns:p14="http://schemas.microsoft.com/office/powerpoint/2010/main" val="68674987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>
          <a:xfrm>
            <a:off x="1475656" y="771550"/>
            <a:ext cx="6480720" cy="459000"/>
          </a:xfrm>
        </p:spPr>
        <p:txBody>
          <a:bodyPr/>
          <a:lstStyle/>
          <a:p>
            <a:pPr algn="l"/>
            <a:r>
              <a:rPr lang="cs-CZ" altLang="cs-CZ" sz="3200" dirty="0" smtClean="0"/>
              <a:t>Čeleď: </a:t>
            </a:r>
            <a:r>
              <a:rPr lang="cs-CZ" altLang="cs-CZ" sz="3200" b="1" i="1" dirty="0" err="1" smtClean="0">
                <a:latin typeface="Comic Sans MS" pitchFamily="66" charset="0"/>
              </a:rPr>
              <a:t>Arionidae</a:t>
            </a:r>
            <a:r>
              <a:rPr lang="cs-CZ" altLang="cs-CZ" sz="3200" b="1" i="1" dirty="0" smtClean="0">
                <a:latin typeface="Comic Sans MS" pitchFamily="66" charset="0"/>
              </a:rPr>
              <a:t>-</a:t>
            </a:r>
            <a:r>
              <a:rPr lang="cs-CZ" altLang="cs-CZ" sz="3200" dirty="0" smtClean="0"/>
              <a:t> </a:t>
            </a:r>
            <a:r>
              <a:rPr lang="cs-CZ" altLang="cs-CZ" sz="3200" dirty="0" err="1" smtClean="0"/>
              <a:t>plzákovití</a:t>
            </a:r>
            <a:endParaRPr lang="cs-CZ" altLang="cs-CZ" sz="3200" dirty="0" smtClean="0"/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9617"/>
            <a:ext cx="8229600" cy="3394472"/>
          </a:xfrm>
        </p:spPr>
        <p:txBody>
          <a:bodyPr/>
          <a:lstStyle/>
          <a:p>
            <a:r>
              <a:rPr lang="cs-CZ" altLang="cs-CZ" dirty="0" smtClean="0">
                <a:solidFill>
                  <a:srgbClr val="660066"/>
                </a:solidFill>
              </a:rPr>
              <a:t>Bez ulity, pouze vápenitá zrníčka zarostlá ve štítovitém plášti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Dýchací otvor je v přední části štítu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Konec nohy bez hřbetního kýlu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Svalovina chodidla není rozdělena na podélné pásy</a:t>
            </a:r>
          </a:p>
        </p:txBody>
      </p:sp>
      <p:pic>
        <p:nvPicPr>
          <p:cNvPr id="30724" name="Picture 2" descr="http://web2.mendelu.cz/af_291_projekty2/vseo/files/116/98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58272"/>
            <a:ext cx="5472608" cy="129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TextovéPole 4"/>
          <p:cNvSpPr txBox="1">
            <a:spLocks noChangeArrowheads="1"/>
          </p:cNvSpPr>
          <p:nvPr/>
        </p:nvSpPr>
        <p:spPr bwMode="auto">
          <a:xfrm>
            <a:off x="899592" y="3558272"/>
            <a:ext cx="1548334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1400" dirty="0"/>
              <a:t>Obr</a:t>
            </a:r>
            <a:r>
              <a:rPr lang="cs-CZ" altLang="cs-CZ" sz="1400" i="1" dirty="0"/>
              <a:t>. </a:t>
            </a:r>
            <a:r>
              <a:rPr lang="cs-CZ" altLang="cs-CZ" sz="1400" i="1" dirty="0" err="1"/>
              <a:t>Arion</a:t>
            </a:r>
            <a:r>
              <a:rPr lang="cs-CZ" altLang="cs-CZ" sz="1400" i="1" dirty="0"/>
              <a:t> </a:t>
            </a:r>
            <a:r>
              <a:rPr lang="cs-CZ" altLang="cs-CZ" sz="1400" i="1" dirty="0" err="1"/>
              <a:t>lusitanicus</a:t>
            </a:r>
            <a:r>
              <a:rPr lang="cs-CZ" altLang="cs-CZ" sz="1400" i="1" dirty="0"/>
              <a:t> (©http://web2.mendelu.cz/af_291_projekty2/</a:t>
            </a:r>
            <a:r>
              <a:rPr lang="cs-CZ" altLang="cs-CZ" sz="1400" i="1" dirty="0" err="1"/>
              <a:t>vseo</a:t>
            </a:r>
            <a:r>
              <a:rPr lang="cs-CZ" altLang="cs-CZ" sz="1400" i="1" dirty="0"/>
              <a:t>/</a:t>
            </a:r>
            <a:r>
              <a:rPr lang="cs-CZ" altLang="cs-CZ" sz="1400" i="1" dirty="0" err="1"/>
              <a:t>stranka.php?kod</a:t>
            </a:r>
            <a:r>
              <a:rPr lang="cs-CZ" altLang="cs-CZ" sz="1400" i="1" dirty="0"/>
              <a:t>=2985)</a:t>
            </a:r>
            <a:endParaRPr lang="cs-CZ" altLang="cs-CZ" sz="1400" dirty="0"/>
          </a:p>
          <a:p>
            <a:pPr eaLnBrk="1" hangingPunct="1"/>
            <a:endParaRPr lang="cs-CZ" altLang="cs-CZ" dirty="0"/>
          </a:p>
        </p:txBody>
      </p:sp>
    </p:spTree>
    <p:extLst>
      <p:ext uri="{BB962C8B-B14F-4D97-AF65-F5344CB8AC3E}">
        <p14:creationId xmlns="" xmlns:p14="http://schemas.microsoft.com/office/powerpoint/2010/main" val="159526822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457201" y="771550"/>
            <a:ext cx="8229600" cy="459000"/>
          </a:xfrm>
        </p:spPr>
        <p:txBody>
          <a:bodyPr/>
          <a:lstStyle/>
          <a:p>
            <a:r>
              <a:rPr lang="cs-CZ" altLang="cs-CZ" sz="3200" dirty="0" smtClean="0"/>
              <a:t>Čeleď: </a:t>
            </a:r>
            <a:r>
              <a:rPr lang="cs-CZ" altLang="cs-CZ" sz="3200" b="1" i="1" dirty="0" err="1" smtClean="0">
                <a:latin typeface="Comic Sans MS" pitchFamily="66" charset="0"/>
              </a:rPr>
              <a:t>Limacidae</a:t>
            </a:r>
            <a:r>
              <a:rPr lang="cs-CZ" altLang="cs-CZ" sz="3200" b="1" i="1" dirty="0" smtClean="0">
                <a:latin typeface="Comic Sans MS" pitchFamily="66" charset="0"/>
              </a:rPr>
              <a:t>-</a:t>
            </a:r>
            <a:r>
              <a:rPr lang="cs-CZ" altLang="cs-CZ" sz="3200" dirty="0" smtClean="0"/>
              <a:t> </a:t>
            </a:r>
            <a:r>
              <a:rPr lang="cs-CZ" altLang="cs-CZ" sz="3200" dirty="0" err="1" smtClean="0"/>
              <a:t>slimákovití</a:t>
            </a:r>
            <a:endParaRPr lang="cs-CZ" altLang="cs-CZ" sz="3200" dirty="0" smtClean="0"/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>
          <a:xfrm>
            <a:off x="457201" y="1253133"/>
            <a:ext cx="8229600" cy="3394472"/>
          </a:xfrm>
        </p:spPr>
        <p:txBody>
          <a:bodyPr/>
          <a:lstStyle/>
          <a:p>
            <a:r>
              <a:rPr lang="cs-CZ" altLang="cs-CZ" dirty="0" smtClean="0">
                <a:solidFill>
                  <a:srgbClr val="660066"/>
                </a:solidFill>
              </a:rPr>
              <a:t>Bez ulity, vápenitá destička pod štítem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Dýchací otvor v zadní části štítu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Zadní část nohy-vytváří kýl</a:t>
            </a:r>
          </a:p>
          <a:p>
            <a:r>
              <a:rPr lang="cs-CZ" altLang="cs-CZ" dirty="0" smtClean="0">
                <a:solidFill>
                  <a:srgbClr val="660066"/>
                </a:solidFill>
              </a:rPr>
              <a:t>Chodidlo rozděleno na tři podélné pásy svaloviny</a:t>
            </a:r>
          </a:p>
        </p:txBody>
      </p:sp>
      <p:sp>
        <p:nvSpPr>
          <p:cNvPr id="31749" name="TextovéPole 4"/>
          <p:cNvSpPr txBox="1">
            <a:spLocks noChangeArrowheads="1"/>
          </p:cNvSpPr>
          <p:nvPr/>
        </p:nvSpPr>
        <p:spPr bwMode="auto">
          <a:xfrm>
            <a:off x="1259632" y="3312613"/>
            <a:ext cx="352901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dirty="0"/>
              <a:t>Obr. </a:t>
            </a:r>
            <a:r>
              <a:rPr lang="cs-CZ" altLang="cs-CZ" i="1" dirty="0" err="1"/>
              <a:t>Limax</a:t>
            </a:r>
            <a:r>
              <a:rPr lang="cs-CZ" altLang="cs-CZ" i="1" dirty="0"/>
              <a:t> </a:t>
            </a:r>
            <a:r>
              <a:rPr lang="cs-CZ" altLang="cs-CZ" i="1" dirty="0" err="1"/>
              <a:t>cinereoniger</a:t>
            </a:r>
            <a:r>
              <a:rPr lang="cs-CZ" altLang="cs-CZ" i="1" dirty="0"/>
              <a:t> (©http://www.zoo-doma.</a:t>
            </a:r>
            <a:r>
              <a:rPr lang="cs-CZ" altLang="cs-CZ" i="1" dirty="0" err="1"/>
              <a:t>cz</a:t>
            </a:r>
            <a:r>
              <a:rPr lang="cs-CZ" altLang="cs-CZ" i="1" dirty="0"/>
              <a:t>/atlas?sobi2Task=sobi2Details&amp;</a:t>
            </a:r>
            <a:r>
              <a:rPr lang="cs-CZ" altLang="cs-CZ" i="1" dirty="0" err="1"/>
              <a:t>catid</a:t>
            </a:r>
            <a:r>
              <a:rPr lang="cs-CZ" altLang="cs-CZ" i="1" dirty="0"/>
              <a:t>=191&amp;sobi2Id=115</a:t>
            </a:r>
            <a:r>
              <a:rPr lang="cs-CZ" altLang="cs-CZ" i="1" dirty="0" smtClean="0"/>
              <a:t>) </a:t>
            </a:r>
            <a:endParaRPr lang="cs-CZ" altLang="cs-CZ" i="1" dirty="0"/>
          </a:p>
          <a:p>
            <a:pPr eaLnBrk="1" hangingPunct="1"/>
            <a:endParaRPr lang="cs-CZ" altLang="cs-CZ" dirty="0"/>
          </a:p>
        </p:txBody>
      </p:sp>
    </p:spTree>
    <p:extLst>
      <p:ext uri="{BB962C8B-B14F-4D97-AF65-F5344CB8AC3E}">
        <p14:creationId xmlns="" xmlns:p14="http://schemas.microsoft.com/office/powerpoint/2010/main" val="143191081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pPr marL="0" indent="0">
              <a:buNone/>
            </a:pPr>
            <a:endParaRPr lang="cs-CZ" sz="1800" dirty="0" smtClean="0"/>
          </a:p>
          <a:p>
            <a:r>
              <a:rPr lang="cs-CZ" sz="1800" dirty="0" smtClean="0"/>
              <a:t>Použitá literatura</a:t>
            </a:r>
          </a:p>
          <a:p>
            <a:pPr marL="0" indent="0">
              <a:buNone/>
            </a:pPr>
            <a:r>
              <a:rPr lang="cs-CZ" altLang="cs-CZ" sz="1800" dirty="0"/>
              <a:t>SEDLÁK E., 2003: Zoologie </a:t>
            </a:r>
            <a:r>
              <a:rPr lang="cs-CZ" altLang="cs-CZ" sz="1800" dirty="0" err="1"/>
              <a:t>bezobratlých.Masarykova</a:t>
            </a:r>
            <a:r>
              <a:rPr lang="cs-CZ" altLang="cs-CZ" sz="1800" dirty="0"/>
              <a:t> </a:t>
            </a:r>
            <a:r>
              <a:rPr lang="cs-CZ" altLang="cs-CZ" sz="1800" dirty="0" err="1"/>
              <a:t>univerzita.Brno</a:t>
            </a:r>
            <a:r>
              <a:rPr lang="cs-CZ" altLang="cs-CZ" sz="1800" dirty="0"/>
              <a:t>.</a:t>
            </a:r>
          </a:p>
          <a:p>
            <a:pPr marL="0" indent="0">
              <a:buNone/>
            </a:pPr>
            <a:r>
              <a:rPr lang="cs-CZ" altLang="cs-CZ" sz="1800" dirty="0"/>
              <a:t>PAPÁČEK M. a kol.,1997: Zoologie. </a:t>
            </a:r>
            <a:r>
              <a:rPr lang="cs-CZ" altLang="cs-CZ" sz="1800" dirty="0" err="1"/>
              <a:t>Scientia</a:t>
            </a:r>
            <a:r>
              <a:rPr lang="cs-CZ" altLang="cs-CZ" sz="1800" dirty="0"/>
              <a:t>. Praha.</a:t>
            </a:r>
          </a:p>
          <a:p>
            <a:pPr marL="0" indent="0">
              <a:buNone/>
            </a:pPr>
            <a:r>
              <a:rPr lang="cs-CZ" altLang="cs-CZ" sz="1800" dirty="0"/>
              <a:t>ROSYPAL S. a kol., 2003: Nový přehled biologie. </a:t>
            </a:r>
            <a:r>
              <a:rPr lang="cs-CZ" altLang="cs-CZ" sz="1800" dirty="0" err="1"/>
              <a:t>Scientia</a:t>
            </a:r>
            <a:r>
              <a:rPr lang="cs-CZ" altLang="cs-CZ" sz="1800" dirty="0"/>
              <a:t>. Praha</a:t>
            </a:r>
          </a:p>
          <a:p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735b9d-12e1-4051-9e9f-295790879a37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831A8568D9C641A1AFB06DB2CD73AC" ma:contentTypeVersion="2" ma:contentTypeDescription="Vytvoří nový dokument" ma:contentTypeScope="" ma:versionID="09817a5c2e743fd2df9e98b0e3665536">
  <xsd:schema xmlns:xsd="http://www.w3.org/2001/XMLSchema" xmlns:xs="http://www.w3.org/2001/XMLSchema" xmlns:p="http://schemas.microsoft.com/office/2006/metadata/properties" xmlns:ns2="d1735b9d-12e1-4051-9e9f-295790879a37" targetNamespace="http://schemas.microsoft.com/office/2006/metadata/properties" ma:root="true" ma:fieldsID="3ada4439b1a6c469911ceee3971aaae4" ns2:_="">
    <xsd:import namespace="d1735b9d-12e1-4051-9e9f-295790879a3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35b9d-12e1-4051-9e9f-295790879a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735b9d-12e1-4051-9e9f-295790879a37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A5F0A6-A456-4BEE-96B5-524453B288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735b9d-12e1-4051-9e9f-295790879a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964</Words>
  <Application>Microsoft Office PowerPoint</Application>
  <PresentationFormat>Předvádění na obrazovce (16:9)</PresentationFormat>
  <Paragraphs>192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boxed_powerpoint_16x9_2012-08</vt:lpstr>
      <vt:lpstr>  Dotkněte se inovací CZ.1.07/1.3.00/51.0024  </vt:lpstr>
      <vt:lpstr>Snímek 2</vt:lpstr>
      <vt:lpstr>Snímek 3</vt:lpstr>
      <vt:lpstr>Metodický pokyn</vt:lpstr>
      <vt:lpstr>Zařazení do systému</vt:lpstr>
      <vt:lpstr>Základní charakteristika</vt:lpstr>
      <vt:lpstr>Snímek 7</vt:lpstr>
      <vt:lpstr>Obr. Radula hlemýždě (Helix pomatia) (http://mikro.jaknahmyz.cz/zivocichove_mekkysi)</vt:lpstr>
      <vt:lpstr>Snímek 9</vt:lpstr>
      <vt:lpstr>Snímek 10</vt:lpstr>
      <vt:lpstr> HLEMÝŽĎ ZAHRADNÍ</vt:lpstr>
      <vt:lpstr>Podtřída: Prosobranchiata- předožábří</vt:lpstr>
      <vt:lpstr>Zástupci </vt:lpstr>
      <vt:lpstr>Snímek 14</vt:lpstr>
      <vt:lpstr>Snímek 15</vt:lpstr>
      <vt:lpstr>Snímek 16</vt:lpstr>
      <vt:lpstr>Další zástupci</vt:lpstr>
      <vt:lpstr>Podtřída: Opistobranchiata- zadožábří</vt:lpstr>
      <vt:lpstr>Aplysia depilans- Zej obrovský</vt:lpstr>
      <vt:lpstr>Podtřída: Pulmonata- plicnatí</vt:lpstr>
      <vt:lpstr>Řád: Basommatophora- spodnoocí</vt:lpstr>
      <vt:lpstr>Zástupci</vt:lpstr>
      <vt:lpstr>Snímek 23</vt:lpstr>
      <vt:lpstr>Snímek 24</vt:lpstr>
      <vt:lpstr>Snímek 25</vt:lpstr>
      <vt:lpstr>Řád: Stylommatophora- stopkoocí</vt:lpstr>
      <vt:lpstr>Zástupci:</vt:lpstr>
      <vt:lpstr>Snímek 28</vt:lpstr>
      <vt:lpstr>Snímek 29</vt:lpstr>
      <vt:lpstr>Snímek 30</vt:lpstr>
      <vt:lpstr>Snímek 31</vt:lpstr>
      <vt:lpstr>Čeleď: Arionidae- plzákovití</vt:lpstr>
      <vt:lpstr>Čeleď: Limacidae- slimákovití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27</cp:revision>
  <dcterms:created xsi:type="dcterms:W3CDTF">2014-10-07T08:27:59Z</dcterms:created>
  <dcterms:modified xsi:type="dcterms:W3CDTF">2015-09-22T16:24:13Z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0x01010020831A8568D9C641A1AFB06DB2CD73AC</vt:lpwstr>
  </property>
  <property fmtid="{D5CDD505-2E9C-101B-9397-08002B2CF9AE}" pid="3" name="IsMyDocuments">
    <vt:bool>true</vt:bool>
  </property>
</Properties>
</file>