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6" r:id="rId4"/>
    <p:sldId id="267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5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814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522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701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133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374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679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153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934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512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06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83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3CC63-0B01-4962-BB8B-4B3C0CB1F73A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11121-B7D7-486A-84B8-4D5144134C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72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Spiege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spejo_triple_Irizar_Eurorider_38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Rear-view_mirr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668" y="-12441"/>
            <a:ext cx="5478463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4"/>
          <p:cNvSpPr txBox="1">
            <a:spLocks/>
          </p:cNvSpPr>
          <p:nvPr/>
        </p:nvSpPr>
        <p:spPr bwMode="auto">
          <a:xfrm>
            <a:off x="2442368" y="1184534"/>
            <a:ext cx="4464050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1100" b="1">
                <a:latin typeface="Calibri" pitchFamily="34" charset="0"/>
              </a:rPr>
              <a:t>„Efektivita vzdělávání na ZŠ Fr. Formana“</a:t>
            </a:r>
            <a:r>
              <a:rPr lang="cs-CZ" sz="1100">
                <a:latin typeface="Calibri" pitchFamily="34" charset="0"/>
              </a:rPr>
              <a:t/>
            </a:r>
            <a:br>
              <a:rPr lang="cs-CZ" sz="1100">
                <a:latin typeface="Calibri" pitchFamily="34" charset="0"/>
              </a:rPr>
            </a:br>
            <a:r>
              <a:rPr lang="cs-CZ" sz="1100">
                <a:latin typeface="Calibri" pitchFamily="34" charset="0"/>
              </a:rPr>
              <a:t>CZ.1.07/1.4.00/21.2931</a:t>
            </a:r>
            <a:br>
              <a:rPr lang="cs-CZ" sz="1100">
                <a:latin typeface="Calibri" pitchFamily="34" charset="0"/>
              </a:rPr>
            </a:br>
            <a:endParaRPr lang="cs-CZ" sz="1100">
              <a:latin typeface="Calibri" pitchFamily="34" charset="0"/>
            </a:endParaRPr>
          </a:p>
        </p:txBody>
      </p:sp>
      <p:graphicFrame>
        <p:nvGraphicFramePr>
          <p:cNvPr id="4" name="Group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33362"/>
              </p:ext>
            </p:extLst>
          </p:nvPr>
        </p:nvGraphicFramePr>
        <p:xfrm>
          <a:off x="229393" y="1760797"/>
          <a:ext cx="8607425" cy="5047490"/>
        </p:xfrm>
        <a:graphic>
          <a:graphicData uri="http://schemas.openxmlformats.org/drawingml/2006/table">
            <a:tbl>
              <a:tblPr/>
              <a:tblGrid>
                <a:gridCol w="3014662"/>
                <a:gridCol w="1865313"/>
                <a:gridCol w="1863725"/>
                <a:gridCol w="1863725"/>
              </a:tblGrid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Šablona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 2 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8-30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 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Mgr.Marie Plášková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23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Téma 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Zobrazení předmětu dutým kulovým zrcadlem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Vzdělávací oblast - obor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898525" marR="0" lvl="0" indent="-898525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Člověk a příroda - F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Žáci II. st. ZŠ  - 9. ročník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Pomůcky 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PC, dataprojektor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1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Popis 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Výuková prezentace, zaměřená na vysvětlení vzniku obrazu v dutém kulovém zrcadle. Žáci podle prezentace rýsují jednotlivé případy při zobrazení předmětu.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 dá použít na písemnou práci i zkoušení s následnou kontrolou.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8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Časová náročnost 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45 min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Datum vytvoření 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1.10.2012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6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Informační zdroje</a:t>
                      </a: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F"/>
                          </a:solidFill>
                          <a:effectLst/>
                          <a:latin typeface="Times New Roman" pitchFamily="18" charset="0"/>
                          <a:cs typeface="Calibri" pitchFamily="34" charset="0"/>
                        </a:rPr>
                        <a:t>Materiál autora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F"/>
                          </a:solidFill>
                          <a:effectLst/>
                          <a:latin typeface="Times New Roman" pitchFamily="18" charset="0"/>
                          <a:cs typeface="Calibri" pitchFamily="34" charset="0"/>
                        </a:rPr>
                        <a:t>Zdroj obrázků: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http://cs.wikipedia.org/wiki/Zp%C4%9Btn%C3%A9_zrc%C3%A1tko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http://cs.wikipedia.org/wiki/Zrcadlo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F"/>
                        </a:solidFill>
                        <a:effectLst/>
                        <a:latin typeface="Times New Roman" pitchFamily="18" charset="0"/>
                        <a:cs typeface="Calibri" pitchFamily="34" charset="0"/>
                      </a:endParaRPr>
                    </a:p>
                  </a:txBody>
                  <a:tcPr marL="46674" marR="46674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 Box 58"/>
          <p:cNvSpPr txBox="1">
            <a:spLocks noChangeArrowheads="1"/>
          </p:cNvSpPr>
          <p:nvPr/>
        </p:nvSpPr>
        <p:spPr bwMode="auto">
          <a:xfrm>
            <a:off x="858043" y="6480434"/>
            <a:ext cx="7272338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900">
                <a:solidFill>
                  <a:srgbClr val="000000"/>
                </a:solidFill>
              </a:rPr>
              <a:t>Základní škola Ostrava-Dubina, Františka Formana 45, příspěvková organizace</a:t>
            </a:r>
          </a:p>
          <a:p>
            <a:pPr algn="ctr" eaLnBrk="1" hangingPunct="1"/>
            <a:r>
              <a:rPr lang="cs-CZ" sz="900">
                <a:solidFill>
                  <a:srgbClr val="000000"/>
                </a:solidFill>
              </a:rPr>
              <a:t>Sídlo: Fr. Formana 268/45, 700 30 Ostrava-Dubina</a:t>
            </a:r>
            <a:endParaRPr lang="cs-CZ" sz="4400"/>
          </a:p>
        </p:txBody>
      </p:sp>
    </p:spTree>
    <p:extLst>
      <p:ext uri="{BB962C8B-B14F-4D97-AF65-F5344CB8AC3E}">
        <p14:creationId xmlns:p14="http://schemas.microsoft.com/office/powerpoint/2010/main" val="322823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7" y="196270"/>
            <a:ext cx="8552515" cy="707886"/>
          </a:xfrm>
          <a:prstGeom prst="rect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Zobrazení vypuklým kulovým zrcadlem</a:t>
            </a:r>
            <a:endParaRPr lang="cs-CZ" sz="40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68119" y="1323392"/>
            <a:ext cx="849694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cap="all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79512" y="4711887"/>
            <a:ext cx="8640960" cy="0"/>
          </a:xfrm>
          <a:prstGeom prst="line">
            <a:avLst/>
          </a:prstGeom>
          <a:ln w="19050">
            <a:prstDash val="lgDashDot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00" y="4711887"/>
            <a:ext cx="899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o</a:t>
            </a:r>
            <a:endParaRPr lang="cs-CZ" sz="3600" i="1" dirty="0"/>
          </a:p>
        </p:txBody>
      </p:sp>
      <p:sp>
        <p:nvSpPr>
          <p:cNvPr id="8" name="Oblouk 7"/>
          <p:cNvSpPr/>
          <p:nvPr/>
        </p:nvSpPr>
        <p:spPr>
          <a:xfrm rot="10800000">
            <a:off x="2771800" y="2839679"/>
            <a:ext cx="3600400" cy="3744416"/>
          </a:xfrm>
          <a:prstGeom prst="arc">
            <a:avLst>
              <a:gd name="adj1" fmla="val 17150949"/>
              <a:gd name="adj2" fmla="val 4302074"/>
            </a:avLst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3995936" y="4495863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148064" y="4495863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04049" y="471945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S</a:t>
            </a:r>
            <a:endParaRPr lang="cs-CZ" sz="36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0662" y="493446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F</a:t>
            </a:r>
            <a:endParaRPr lang="cs-CZ" sz="36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755" y="4604745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V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6793" y="904156"/>
            <a:ext cx="3923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1700" lvl="0" indent="-901700"/>
            <a:r>
              <a:rPr lang="cs-CZ" sz="3200" dirty="0"/>
              <a:t>S … střed křivosti zrcadla </a:t>
            </a:r>
          </a:p>
          <a:p>
            <a:pPr lvl="0"/>
            <a:r>
              <a:rPr lang="cs-CZ" sz="3200" dirty="0"/>
              <a:t>F … </a:t>
            </a:r>
            <a:r>
              <a:rPr lang="cs-CZ" sz="3200" dirty="0" smtClean="0"/>
              <a:t>ohnisko</a:t>
            </a:r>
          </a:p>
          <a:p>
            <a:pPr lvl="0"/>
            <a:r>
              <a:rPr lang="cs-CZ" sz="3200" dirty="0"/>
              <a:t>V … vrchol zrcadla </a:t>
            </a:r>
            <a:endParaRPr lang="cs-CZ" sz="3200" dirty="0" smtClean="0"/>
          </a:p>
          <a:p>
            <a:pPr lvl="0"/>
            <a:r>
              <a:rPr lang="cs-CZ" sz="3200" dirty="0"/>
              <a:t>o … optická </a:t>
            </a:r>
            <a:r>
              <a:rPr lang="cs-CZ" sz="3200" dirty="0" smtClean="0"/>
              <a:t>osa</a:t>
            </a:r>
          </a:p>
          <a:p>
            <a:endParaRPr lang="cs-CZ" sz="3200" dirty="0"/>
          </a:p>
        </p:txBody>
      </p:sp>
      <p:sp>
        <p:nvSpPr>
          <p:cNvPr id="2" name="Šipka nahoru 1"/>
          <p:cNvSpPr/>
          <p:nvPr/>
        </p:nvSpPr>
        <p:spPr>
          <a:xfrm>
            <a:off x="683568" y="4169710"/>
            <a:ext cx="216024" cy="542175"/>
          </a:xfrm>
          <a:prstGeom prst="up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Levá složená závorka 2"/>
          <p:cNvSpPr/>
          <p:nvPr/>
        </p:nvSpPr>
        <p:spPr>
          <a:xfrm rot="5400000">
            <a:off x="2676737" y="2240558"/>
            <a:ext cx="2552063" cy="2390590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-17103" y="6201109"/>
            <a:ext cx="439171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= předmětová vzdálenost</a:t>
            </a:r>
            <a:endParaRPr lang="cs-CZ" sz="2400" b="1" dirty="0"/>
          </a:p>
        </p:txBody>
      </p:sp>
      <p:sp>
        <p:nvSpPr>
          <p:cNvPr id="18" name="Levá složená závorka 17"/>
          <p:cNvSpPr/>
          <p:nvPr/>
        </p:nvSpPr>
        <p:spPr>
          <a:xfrm rot="16200000">
            <a:off x="2867926" y="4628312"/>
            <a:ext cx="1021370" cy="1188516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167843" y="5580799"/>
            <a:ext cx="379135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f</a:t>
            </a:r>
            <a:r>
              <a:rPr lang="cs-CZ" sz="2400" b="1" dirty="0" smtClean="0"/>
              <a:t> = ohnisková vzdálenost</a:t>
            </a:r>
            <a:endParaRPr lang="cs-CZ" sz="2400" b="1" dirty="0"/>
          </a:p>
        </p:txBody>
      </p:sp>
      <p:sp>
        <p:nvSpPr>
          <p:cNvPr id="20" name="Levá složená závorka 19"/>
          <p:cNvSpPr/>
          <p:nvPr/>
        </p:nvSpPr>
        <p:spPr>
          <a:xfrm rot="16200000">
            <a:off x="790269" y="4763812"/>
            <a:ext cx="1974989" cy="1972370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004457" y="1761332"/>
            <a:ext cx="338437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 = poloměr křivosti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8437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1" grpId="0"/>
      <p:bldP spid="12" grpId="0"/>
      <p:bldP spid="13" grpId="0"/>
      <p:bldP spid="14" grpId="0"/>
      <p:bldP spid="2" grpId="0" animBg="1"/>
      <p:bldP spid="3" grpId="0" animBg="1"/>
      <p:bldP spid="17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79512" y="4711887"/>
            <a:ext cx="8640960" cy="0"/>
          </a:xfrm>
          <a:prstGeom prst="line">
            <a:avLst/>
          </a:prstGeom>
          <a:ln w="19050">
            <a:prstDash val="lgDashDot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172400" y="4711887"/>
            <a:ext cx="899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o</a:t>
            </a:r>
            <a:endParaRPr lang="cs-CZ" sz="3600" i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995936" y="4495863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148064" y="4495863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004049" y="471945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S</a:t>
            </a:r>
            <a:endParaRPr lang="cs-CZ" sz="36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0662" y="493446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F</a:t>
            </a:r>
            <a:endParaRPr lang="cs-CZ" sz="36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5755" y="4604745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V</a:t>
            </a:r>
          </a:p>
        </p:txBody>
      </p:sp>
      <p:sp>
        <p:nvSpPr>
          <p:cNvPr id="9" name="Šipka nahoru 8"/>
          <p:cNvSpPr/>
          <p:nvPr/>
        </p:nvSpPr>
        <p:spPr>
          <a:xfrm>
            <a:off x="683568" y="4169710"/>
            <a:ext cx="216024" cy="542175"/>
          </a:xfrm>
          <a:prstGeom prst="up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0800000">
            <a:off x="2771800" y="2839679"/>
            <a:ext cx="3600400" cy="3744416"/>
          </a:xfrm>
          <a:prstGeom prst="arc">
            <a:avLst>
              <a:gd name="adj1" fmla="val 17150949"/>
              <a:gd name="adj2" fmla="val 4302074"/>
            </a:avLst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791580" y="4169710"/>
            <a:ext cx="2176812" cy="0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907530" y="4190047"/>
            <a:ext cx="2888607" cy="139075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91580" y="4169710"/>
            <a:ext cx="5001176" cy="838374"/>
          </a:xfrm>
          <a:prstGeom prst="straightConnector1">
            <a:avLst/>
          </a:prstGeom>
          <a:ln w="25400">
            <a:solidFill>
              <a:srgbClr val="0070C0"/>
            </a:solidFill>
            <a:prstDash val="lg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791580" y="4505185"/>
            <a:ext cx="3672408" cy="13430"/>
          </a:xfrm>
          <a:prstGeom prst="straightConnector1">
            <a:avLst/>
          </a:prstGeom>
          <a:ln w="25400">
            <a:solidFill>
              <a:srgbClr val="0070C0"/>
            </a:solidFill>
            <a:prstDash val="lg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Šipka nahoru 26"/>
          <p:cNvSpPr/>
          <p:nvPr/>
        </p:nvSpPr>
        <p:spPr>
          <a:xfrm>
            <a:off x="3448105" y="4511900"/>
            <a:ext cx="305113" cy="242501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331640" y="404664"/>
            <a:ext cx="504056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Obraz: zmenšený, přímý, neskutečný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392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1" grpId="0" animBg="1"/>
      <p:bldP spid="27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Přímá spojnice 14"/>
          <p:cNvCxnSpPr/>
          <p:nvPr/>
        </p:nvCxnSpPr>
        <p:spPr>
          <a:xfrm>
            <a:off x="179512" y="4711887"/>
            <a:ext cx="8640960" cy="0"/>
          </a:xfrm>
          <a:prstGeom prst="line">
            <a:avLst/>
          </a:prstGeom>
          <a:ln w="19050">
            <a:prstDash val="lgDashDot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00" y="4711887"/>
            <a:ext cx="899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o</a:t>
            </a:r>
            <a:endParaRPr lang="cs-CZ" sz="3600" i="1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3995936" y="4495863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48064" y="4495863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004049" y="471945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S</a:t>
            </a:r>
            <a:endParaRPr lang="cs-CZ" sz="3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00662" y="493446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F</a:t>
            </a:r>
            <a:endParaRPr lang="cs-CZ" sz="36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375755" y="4604745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/>
              <a:t>V</a:t>
            </a:r>
          </a:p>
        </p:txBody>
      </p:sp>
      <p:sp>
        <p:nvSpPr>
          <p:cNvPr id="22" name="Šipka nahoru 21"/>
          <p:cNvSpPr/>
          <p:nvPr/>
        </p:nvSpPr>
        <p:spPr>
          <a:xfrm>
            <a:off x="1259632" y="4169710"/>
            <a:ext cx="216024" cy="542175"/>
          </a:xfrm>
          <a:prstGeom prst="up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10800000">
            <a:off x="2771800" y="2839679"/>
            <a:ext cx="3600400" cy="3744416"/>
          </a:xfrm>
          <a:prstGeom prst="arc">
            <a:avLst>
              <a:gd name="adj1" fmla="val 17150949"/>
              <a:gd name="adj2" fmla="val 4302074"/>
            </a:avLst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1423850" y="4185171"/>
            <a:ext cx="1491966" cy="0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801606" y="4169710"/>
            <a:ext cx="2888607" cy="1390752"/>
          </a:xfrm>
          <a:prstGeom prst="straightConnector1">
            <a:avLst/>
          </a:prstGeom>
          <a:ln w="25400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1423850" y="4169710"/>
            <a:ext cx="5092366" cy="764758"/>
          </a:xfrm>
          <a:prstGeom prst="straightConnector1">
            <a:avLst/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Šipka nahoru 30"/>
          <p:cNvSpPr/>
          <p:nvPr/>
        </p:nvSpPr>
        <p:spPr>
          <a:xfrm>
            <a:off x="3448105" y="4495863"/>
            <a:ext cx="305113" cy="242501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827584" y="404664"/>
            <a:ext cx="59046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Obraz: Zmenšený, přímý, neskutečný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1961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 animBg="1"/>
      <p:bldP spid="23" grpId="0" animBg="1"/>
      <p:bldP spid="31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640960" cy="1815882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Velikost obrazu při zobrazení vypuklým  kulovým zrcadlem nezáleží na předmětové vzdálenosti – na vzdálenosti předmětu od vrcholu V zrcadla. Obraz je vždy zmenšený, přímý a neskutečný.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016" y="2996952"/>
            <a:ext cx="8640960" cy="2246769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Využití vypuklých zrcadel v praxi: </a:t>
            </a:r>
            <a:r>
              <a:rPr lang="cs-CZ" sz="2800" b="1" dirty="0" smtClean="0"/>
              <a:t>umísťují se na křižovatkách, aby mohli řidiči pozorovat dopravu na vedlejších silnicích. U automobilů se používají jako zpětná zrcátka – zobrazují dopravní situaci v širším záběru než zrcadlo rovinné.</a:t>
            </a:r>
            <a:endParaRPr lang="cs-CZ" sz="2800" b="1" dirty="0"/>
          </a:p>
        </p:txBody>
      </p:sp>
      <p:pic>
        <p:nvPicPr>
          <p:cNvPr id="1026" name="Picture 2" descr="http://upload.wikimedia.org/wikipedia/commons/thumb/c/c9/Spiegel.jpg/220px-Spiege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16" y="5243721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1/15/Rear-view_mirror.jpg/220px-Rear-view_mirro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286374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5/51/Espejo_triple_Irizar_Eurorider_38.jpg/220px-Espejo_triple_Irizar_Eurorider_38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884" y="3300621"/>
            <a:ext cx="2095500" cy="351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741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256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Formana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 Plášková</dc:creator>
  <cp:lastModifiedBy>Marie Plášková</cp:lastModifiedBy>
  <cp:revision>26</cp:revision>
  <dcterms:created xsi:type="dcterms:W3CDTF">2012-11-06T16:40:30Z</dcterms:created>
  <dcterms:modified xsi:type="dcterms:W3CDTF">2012-11-26T13:18:08Z</dcterms:modified>
</cp:coreProperties>
</file>