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8" r:id="rId1"/>
  </p:sldMasterIdLst>
  <p:notesMasterIdLst>
    <p:notesMasterId r:id="rId15"/>
  </p:notesMasterIdLst>
  <p:sldIdLst>
    <p:sldId id="256" r:id="rId2"/>
    <p:sldId id="269" r:id="rId3"/>
    <p:sldId id="257" r:id="rId4"/>
    <p:sldId id="259" r:id="rId5"/>
    <p:sldId id="261" r:id="rId6"/>
    <p:sldId id="260" r:id="rId7"/>
    <p:sldId id="262" r:id="rId8"/>
    <p:sldId id="263" r:id="rId9"/>
    <p:sldId id="264" r:id="rId10"/>
    <p:sldId id="265" r:id="rId11"/>
    <p:sldId id="267" r:id="rId12"/>
    <p:sldId id="268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74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FC0297-5043-4696-AC42-27375AF0BBAB}" type="datetimeFigureOut">
              <a:rPr lang="cs-CZ" smtClean="0"/>
              <a:t>12.1.2016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6B29107-96B0-4C74-B223-E89217C544F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91470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B29107-96B0-4C74-B223-E89217C544F6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33075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cs-CZ" smtClean="0"/>
              <a:t>Click to edit Master title style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Click to edit Master subtitle style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01EC7-1E06-4330-8A13-C44FAEB4E322}" type="datetime1">
              <a:rPr lang="cs-CZ" smtClean="0"/>
              <a:t>12.1.2016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algn="ctr">
              <a:defRPr/>
            </a:lvl1pPr>
          </a:lstStyle>
          <a:p>
            <a:fld id="{0F41A7CA-47CE-4290-A0B6-5D3B019C98A3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766808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cs-CZ" smtClean="0"/>
              <a:t>Click to edit Master title style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06D5C-1E94-4DDA-A80E-A527A4802FD4}" type="datetime1">
              <a:rPr lang="cs-CZ" smtClean="0"/>
              <a:t>12.1.2016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41A7CA-47CE-4290-A0B6-5D3B019C98A3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65020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>
        <p:tmplLst>
          <p:tmpl>
            <p:tnLst>
              <p:par>
                <p:cTn presetID="2" presetClass="entr" presetSubtype="4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1+#ppt_h/2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Click to edit Master title style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Click to edit Master text styles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1D3C4-3FA5-4F30-A06C-B925A74E7E2D}" type="datetime1">
              <a:rPr lang="cs-CZ" smtClean="0"/>
              <a:t>12.1.2016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41A7CA-47CE-4290-A0B6-5D3B019C98A3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982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cs-CZ" smtClean="0"/>
              <a:t>Click to edit Master title style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E38E85-B2FA-4674-84B9-B29932DB2BE1}" type="datetime1">
              <a:rPr lang="cs-CZ" smtClean="0"/>
              <a:t>12.1.2016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41A7CA-47CE-4290-A0B6-5D3B019C98A3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735955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Click to edit Master title style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Click to edit Master text styles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Click to edit Master text styles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809338-1F25-4C80-936E-9AE146E4D3B8}" type="datetime1">
              <a:rPr lang="cs-CZ" smtClean="0"/>
              <a:t>12.1.2016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41A7CA-47CE-4290-A0B6-5D3B019C98A3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38534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cs-CZ" smtClean="0"/>
              <a:t>Click to edit Master title style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C03-F48C-4D29-91E3-70679CDE70E2}" type="datetime1">
              <a:rPr lang="cs-CZ" smtClean="0"/>
              <a:t>12.1.2016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41A7CA-47CE-4290-A0B6-5D3B019C98A3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86221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8F2C23-3F08-43A4-ABEF-093BB7FCF908}" type="datetime1">
              <a:rPr lang="cs-CZ" smtClean="0"/>
              <a:t>12.1.2016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41A7CA-47CE-4290-A0B6-5D3B019C98A3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42907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Click to edit Master title style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Click to edit Master text styles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5CBE7B-3E9F-4C79-B591-0DD8B28FC1B5}" type="datetime1">
              <a:rPr lang="cs-CZ" smtClean="0"/>
              <a:t>12.1.2016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41A7CA-47CE-4290-A0B6-5D3B019C98A3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277190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Click to edit Master title style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Drag picture to placeholder or click icon to add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Click to edit Master text styles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24238A-27FC-427C-B2E1-14FF119DC72D}" type="datetime1">
              <a:rPr lang="cs-CZ" smtClean="0"/>
              <a:t>12.1.2016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41A7CA-47CE-4290-A0B6-5D3B019C98A3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767196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cs-CZ" smtClean="0"/>
              <a:t>Click to edit Master title style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5E6727-7BFA-493C-99CB-61B5290B2503}" type="datetime1">
              <a:rPr lang="cs-CZ" smtClean="0"/>
              <a:t>12.1.2016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41A7CA-47CE-4290-A0B6-5D3B019C98A3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36958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  <a:prstGeom prst="rect">
            <a:avLst/>
          </a:prstGeom>
        </p:spPr>
        <p:txBody>
          <a:bodyPr vert="eaVert"/>
          <a:lstStyle/>
          <a:p>
            <a:r>
              <a:rPr lang="cs-CZ" smtClean="0"/>
              <a:t>Click to edit Master title style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B387D8-ABFB-41BF-8BBE-FA4B45FF8D18}" type="datetime1">
              <a:rPr lang="cs-CZ" smtClean="0"/>
              <a:t>12.1.2016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41A7CA-47CE-4290-A0B6-5D3B019C98A3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188362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l="-7000" r="-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74D3A5-93A3-4937-A46B-E6FE599C7832}" type="datetime1">
              <a:rPr lang="cs-CZ" smtClean="0"/>
              <a:t>12.1.2016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773616" y="6492875"/>
            <a:ext cx="37038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/>
                </a:solidFill>
                <a:latin typeface="+mj-lt"/>
              </a:defRPr>
            </a:lvl1pPr>
          </a:lstStyle>
          <a:p>
            <a:fld id="{0F41A7CA-47CE-4290-A0B6-5D3B019C98A3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773488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60" r:id="rId2"/>
    <p:sldLayoutId id="2147483661" r:id="rId3"/>
    <p:sldLayoutId id="2147483662" r:id="rId4"/>
    <p:sldLayoutId id="2147483663" r:id="rId5"/>
    <p:sldLayoutId id="2147483664" r:id="rId6"/>
    <p:sldLayoutId id="2147483665" r:id="rId7"/>
    <p:sldLayoutId id="2147483666" r:id="rId8"/>
    <p:sldLayoutId id="2147483667" r:id="rId9"/>
    <p:sldLayoutId id="2147483668" r:id="rId10"/>
    <p:sldLayoutId id="2147483669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8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nopes.com/photos/accident/graphics/blonde3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latin typeface="Arial" charset="0"/>
                <a:ea typeface="Arial" charset="0"/>
                <a:cs typeface="Arial" charset="0"/>
              </a:rPr>
              <a:t>Mediální obsahy a sdělení</a:t>
            </a:r>
            <a:endParaRPr lang="cs-CZ" dirty="0"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>
                    <a:lumMod val="50000"/>
                  </a:schemeClr>
                </a:solidFill>
                <a:latin typeface="Arial" charset="0"/>
                <a:ea typeface="Arial" charset="0"/>
                <a:cs typeface="Arial" charset="0"/>
              </a:rPr>
              <a:t>vliv médií, stereotypy</a:t>
            </a:r>
            <a:endParaRPr lang="cs-CZ" dirty="0">
              <a:solidFill>
                <a:schemeClr val="bg1">
                  <a:lumMod val="50000"/>
                </a:schemeClr>
              </a:solidFill>
              <a:latin typeface="Arial" charset="0"/>
              <a:ea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01237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 učitele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U </a:t>
            </a:r>
            <a:r>
              <a:rPr lang="cs-CZ" sz="2400" dirty="0"/>
              <a:t>snímku </a:t>
            </a:r>
            <a:r>
              <a:rPr lang="cs-CZ" sz="2400" i="1" dirty="0" smtClean="0"/>
              <a:t>Příklady </a:t>
            </a:r>
            <a:r>
              <a:rPr lang="cs-CZ" sz="2400" i="1" dirty="0"/>
              <a:t>stereotypů</a:t>
            </a:r>
            <a:r>
              <a:rPr lang="cs-CZ" sz="2400" dirty="0"/>
              <a:t> nechte žáky nějaké stereotypy vymyslet. Po zobrazení celého snímku nechte žáky přemýšlet, jestli si vzpomenou alespoň na jeden příklad, který nějaký ze stereotypů </a:t>
            </a:r>
            <a:r>
              <a:rPr lang="cs-CZ" sz="2400" dirty="0" smtClean="0"/>
              <a:t>vyvrací.</a:t>
            </a:r>
          </a:p>
          <a:p>
            <a:r>
              <a:rPr lang="cs-CZ" sz="2400" dirty="0" smtClean="0"/>
              <a:t>U </a:t>
            </a:r>
            <a:r>
              <a:rPr lang="cs-CZ" sz="2400"/>
              <a:t>snímku </a:t>
            </a:r>
            <a:r>
              <a:rPr lang="cs-CZ" sz="2400" i="1" smtClean="0"/>
              <a:t>Klady </a:t>
            </a:r>
            <a:r>
              <a:rPr lang="cs-CZ" sz="2400" i="1" dirty="0"/>
              <a:t>a zápory stereotypů</a:t>
            </a:r>
            <a:r>
              <a:rPr lang="cs-CZ" sz="2400" dirty="0"/>
              <a:t> také neukazujte celý snímek a veďte diskuzi, jaké klady a zápory stereotypy mají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Cíl: Žák</a:t>
            </a:r>
          </a:p>
          <a:p>
            <a:pPr lvl="2"/>
            <a:r>
              <a:rPr lang="cs-CZ" sz="1600" dirty="0"/>
              <a:t>si uvědomuje, že sdělení, která média přinášejí, mohou ovlivnit náš pohled na svět i nás samotné,</a:t>
            </a:r>
          </a:p>
          <a:p>
            <a:pPr lvl="2"/>
            <a:r>
              <a:rPr lang="cs-CZ" sz="1600" dirty="0"/>
              <a:t>seznámí se s pojmem stereotyp a uvědomuje si, že neříkají celou pravdu,</a:t>
            </a:r>
          </a:p>
          <a:p>
            <a:pPr lvl="2"/>
            <a:r>
              <a:rPr lang="cs-CZ" sz="1600" dirty="0"/>
              <a:t>uvědomuje si, kdo všechno se na obsahu médií podílí,</a:t>
            </a:r>
          </a:p>
          <a:p>
            <a:pPr lvl="2"/>
            <a:r>
              <a:rPr lang="cs-CZ" sz="1600" dirty="0"/>
              <a:t>vyjadřuje svůj vztah a postoj k médiím,</a:t>
            </a:r>
          </a:p>
          <a:p>
            <a:pPr lvl="2"/>
            <a:r>
              <a:rPr lang="cs-CZ" sz="1600" dirty="0"/>
              <a:t>předvídá, jaké důsledky může vyvolat způsob prezentace některých sdělení.</a:t>
            </a:r>
          </a:p>
          <a:p>
            <a:pPr lvl="2"/>
            <a:endParaRPr lang="cs-CZ" sz="16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5897101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 smtClean="0"/>
              <a:t>Pravdivost mediálního sdělení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Média nejsou zrcadlovým odrazem skutečnosti, i když se tak tváří.</a:t>
            </a:r>
          </a:p>
          <a:p>
            <a:endParaRPr lang="cs-CZ" dirty="0" smtClean="0"/>
          </a:p>
          <a:p>
            <a:r>
              <a:rPr lang="cs-CZ" dirty="0" smtClean="0"/>
              <a:t>Nezáleží nejen na médiu (foto, video, audio, text), ale na novináři, redaktorovi – prostě na člověku, který sdělení tvoří – která fakta, záběry, výpovědi použije.</a:t>
            </a:r>
          </a:p>
        </p:txBody>
      </p:sp>
    </p:spTree>
    <p:extLst>
      <p:ext uri="{BB962C8B-B14F-4D97-AF65-F5344CB8AC3E}">
        <p14:creationId xmlns:p14="http://schemas.microsoft.com/office/powerpoint/2010/main" val="37656143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Jaký mají média vliv?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Sdělení, která média přenášejí, mohou ovlivnit náš pohled na svět i nás samotné.</a:t>
            </a:r>
          </a:p>
          <a:p>
            <a:r>
              <a:rPr lang="cs-CZ" dirty="0" smtClean="0"/>
              <a:t>Podsouvají nám, co je krásné, co ošklivé a jak se máme chovat – ale přitom nejsou odrazem reálného světa.</a:t>
            </a:r>
          </a:p>
          <a:p>
            <a:r>
              <a:rPr lang="cs-CZ" dirty="0" smtClean="0"/>
              <a:t>Obraz, který média vytvářejí, je omezený, zkratkovitý a zjednodušený.</a:t>
            </a:r>
          </a:p>
          <a:p>
            <a:r>
              <a:rPr lang="cs-CZ" b="1" dirty="0" smtClean="0"/>
              <a:t>Mediální obsahy skutečnost zkreslují.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6393393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Co vás napadne jako první, když se podíváte na tento obrázek?</a:t>
            </a:r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400" dirty="0" smtClean="0"/>
              <a:t>Řada lidí si pod vlivem stereotypu pomyslí: „No jo – ženská za volantem! Neumí řídit.“ Ale co když nehodu vůbec nezpůsobila a naboural ji někdo jiný?</a:t>
            </a:r>
          </a:p>
          <a:p>
            <a:endParaRPr lang="cs-CZ" sz="28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1800" y="2492896"/>
            <a:ext cx="3923928" cy="2942946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771800" y="2492896"/>
            <a:ext cx="4427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[1]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817654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Stereotypy ve zpravodajství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médiích se </a:t>
            </a:r>
            <a:r>
              <a:rPr lang="cs-CZ" b="1" dirty="0" smtClean="0"/>
              <a:t>pravidelně</a:t>
            </a:r>
            <a:r>
              <a:rPr lang="cs-CZ" dirty="0" smtClean="0"/>
              <a:t> objevují určitá témata, a díky těmto pravidelnostem se v nás upevňuje určitý druh uvažování, který ovlivňuje naše názory, soudy, postoje.</a:t>
            </a:r>
          </a:p>
          <a:p>
            <a:r>
              <a:rPr lang="cs-CZ" dirty="0" smtClean="0"/>
              <a:t>Takovým způsobům myšlení se říká stereotypy.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950919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 stereotypů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363272" cy="4525963"/>
          </a:xfrm>
        </p:spPr>
        <p:txBody>
          <a:bodyPr/>
          <a:lstStyle/>
          <a:p>
            <a:r>
              <a:rPr lang="cs-CZ" dirty="0" smtClean="0"/>
              <a:t>Blondýny jsou hloupé.</a:t>
            </a:r>
          </a:p>
          <a:p>
            <a:r>
              <a:rPr lang="cs-CZ" dirty="0" smtClean="0"/>
              <a:t>Cizinci nám berou práci.</a:t>
            </a:r>
          </a:p>
          <a:p>
            <a:r>
              <a:rPr lang="cs-CZ" dirty="0" smtClean="0"/>
              <a:t>Kdo nosí brýle, je intelektuál.</a:t>
            </a:r>
          </a:p>
          <a:p>
            <a:r>
              <a:rPr lang="cs-CZ" dirty="0" smtClean="0"/>
              <a:t>Romové nikdy nebudou chtít pracovat.</a:t>
            </a:r>
          </a:p>
          <a:p>
            <a:r>
              <a:rPr lang="cs-CZ" dirty="0" smtClean="0"/>
              <a:t>Holky jsou hodnější a učí se lépe než kluci.</a:t>
            </a:r>
          </a:p>
          <a:p>
            <a:r>
              <a:rPr lang="cs-CZ" dirty="0" smtClean="0"/>
              <a:t>O Vánocích jsou na sebe lidé hodní.</a:t>
            </a:r>
          </a:p>
          <a:p>
            <a:r>
              <a:rPr lang="cs-CZ" dirty="0" smtClean="0"/>
              <a:t>Švýcaři jsou přesní jako hodinky.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967535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Stereotypy ve zpravodajství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Zvláštním případem zaběhlých způsobů myšlení jsou stereotypy ve zpravodajství.</a:t>
            </a:r>
          </a:p>
          <a:p>
            <a:r>
              <a:rPr lang="cs-CZ" dirty="0" smtClean="0"/>
              <a:t>Typickým stereotypním tématem velkých médií je násilí, i když se tvoří jenom zlomek života společnosti.</a:t>
            </a:r>
          </a:p>
          <a:p>
            <a:r>
              <a:rPr lang="cs-CZ" dirty="0" smtClean="0"/>
              <a:t>Stereotypy najdeme především ve spojení s národnostmi.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84486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Klady a zápory stereotypů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Jsou našimi pomocníky při orientaci ve světě.</a:t>
            </a:r>
          </a:p>
          <a:p>
            <a:r>
              <a:rPr lang="cs-CZ" sz="2400" dirty="0" smtClean="0"/>
              <a:t>Neříkají celou pravdu.</a:t>
            </a:r>
          </a:p>
          <a:p>
            <a:r>
              <a:rPr lang="cs-CZ" sz="2400" dirty="0" smtClean="0"/>
              <a:t>Tváří se jako veřejný názor.</a:t>
            </a:r>
          </a:p>
          <a:p>
            <a:r>
              <a:rPr lang="cs-CZ" sz="2400" dirty="0" smtClean="0"/>
              <a:t>Jsou neoddělitelnou součástí společnosti.</a:t>
            </a:r>
          </a:p>
          <a:p>
            <a:r>
              <a:rPr lang="cs-CZ" sz="2400" dirty="0" smtClean="0"/>
              <a:t>Jsou to sdílené, ustálené představy.</a:t>
            </a:r>
          </a:p>
          <a:p>
            <a:r>
              <a:rPr lang="cs-CZ" sz="2400" dirty="0" smtClean="0"/>
              <a:t>Fungují tam, kde člověk nemá vlastní zkušenost.</a:t>
            </a:r>
          </a:p>
          <a:p>
            <a:r>
              <a:rPr lang="cs-CZ" sz="2400" dirty="0" smtClean="0"/>
              <a:t>Pomáhají nám třídit a vybírat informace tak, abychom nemuseli uvažovat příliš komplikovaně.</a:t>
            </a:r>
          </a:p>
          <a:p>
            <a:r>
              <a:rPr lang="cs-CZ" sz="2400" dirty="0" smtClean="0"/>
              <a:t>Obsahují zjednodušené informace.</a:t>
            </a:r>
          </a:p>
          <a:p>
            <a:r>
              <a:rPr lang="cs-CZ" sz="2400" dirty="0" smtClean="0"/>
              <a:t>Lidská mysl používá stereotypy k rychlejšímu pochopení okolního světa.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0285105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se bránit stereotypům?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Zaměřovat se na každou osobu jako na jednotlivce.</a:t>
            </a:r>
          </a:p>
          <a:p>
            <a:r>
              <a:rPr lang="cs-CZ" sz="2800" dirty="0" smtClean="0"/>
              <a:t>Být si vědomi stereotypů a způsobů, jakými zasahují do našich schopností chápat jiné lidi a vzájemně na sebe působit.</a:t>
            </a:r>
          </a:p>
          <a:p>
            <a:r>
              <a:rPr lang="cs-CZ" sz="2800" dirty="0" smtClean="0"/>
              <a:t>Naučit se dívat na věci z pohledu druhých.</a:t>
            </a:r>
          </a:p>
          <a:p>
            <a:r>
              <a:rPr lang="cs-CZ" sz="2800" dirty="0" smtClean="0"/>
              <a:t>Přijmout váhavější (opatrnější) postoj k přesnosti našich úsudků o druhých.</a:t>
            </a:r>
          </a:p>
          <a:p>
            <a:r>
              <a:rPr lang="cs-CZ" sz="2800" dirty="0" smtClean="0"/>
              <a:t>Chtít se naučit více o kultuře, původu a prostředí odlišných skupin.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8067936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cs-CZ" sz="2400" dirty="0"/>
              <a:t>Vysvětlete tvrzení: Problém stereotypů není v tom, že by neříkaly pravdu, ale že neříkají pravdu celou.</a:t>
            </a:r>
          </a:p>
          <a:p>
            <a:pPr marL="457200" indent="-457200">
              <a:buFont typeface="+mj-lt"/>
              <a:buAutoNum type="arabicPeriod"/>
            </a:pPr>
            <a:endParaRPr lang="cs-CZ" sz="2400" dirty="0"/>
          </a:p>
          <a:p>
            <a:pPr marL="457200" indent="-457200">
              <a:buFont typeface="+mj-lt"/>
              <a:buAutoNum type="arabicPeriod"/>
            </a:pPr>
            <a:r>
              <a:rPr lang="cs-CZ" sz="2400" dirty="0"/>
              <a:t>V poslední době se často mluví o tzv. genderových stereotypech. Vyhledej si, co znamená slovo gender, a napiš typický příklad genderového stereotypu.</a:t>
            </a:r>
          </a:p>
          <a:p>
            <a:pPr marL="457200" indent="-457200">
              <a:buFont typeface="+mj-lt"/>
              <a:buAutoNum type="arabicPeriod"/>
            </a:pPr>
            <a:endParaRPr lang="cs-CZ" sz="2400" dirty="0"/>
          </a:p>
          <a:p>
            <a:pPr marL="457200" indent="-457200">
              <a:buFont typeface="+mj-lt"/>
              <a:buAutoNum type="arabicPeriod"/>
            </a:pPr>
            <a:r>
              <a:rPr lang="cs-CZ" sz="2400" dirty="0"/>
              <a:t>Čím byla tvoje babička nebo prababička? Porovnej to s tím, čím je tvoje maminka či teta. Změnilo se něco?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6774153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2400" dirty="0"/>
              <a:t>Rozdělte se do skupin po čtyřech a představte si, že jste zaměstnanci redakce a vytváříte zajímavou reportáž, jehož součástí bude i rozhovor. Jeden z vás bude natáčet, jeden fotografovat, další psát a poslední vše zachytí diktafonem.</a:t>
            </a:r>
          </a:p>
          <a:p>
            <a:endParaRPr lang="cs-CZ" dirty="0" smtClean="0"/>
          </a:p>
          <a:p>
            <a:pPr lvl="0"/>
            <a:r>
              <a:rPr lang="cs-CZ" sz="2400" dirty="0"/>
              <a:t>Komu by čtenáři vaší redakce nejvíce věřili?</a:t>
            </a:r>
          </a:p>
          <a:p>
            <a:pPr lvl="0"/>
            <a:r>
              <a:rPr lang="cs-CZ" sz="2400" dirty="0"/>
              <a:t>Byl by to fotograf, kameraman, ten, kdo napsal článek, nebo ten, kdo nahrál rozhovor na diktafon?</a:t>
            </a:r>
          </a:p>
          <a:p>
            <a:pPr lvl="0"/>
            <a:r>
              <a:rPr lang="cs-CZ" sz="2400" dirty="0"/>
              <a:t>Proč bývají mediální sdělení upravována?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167387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 smtClean="0"/>
              <a:t>BĚLOHLAVÁ, Eva. </a:t>
            </a:r>
            <a:r>
              <a:rPr lang="cs-CZ" sz="1800" i="1" dirty="0" smtClean="0"/>
              <a:t>Mediální výchova: učebnice pro 2. stupeň ZŠ a odpovídající ročníky víceletých gymnázií</a:t>
            </a:r>
            <a:r>
              <a:rPr lang="cs-CZ" sz="1800" dirty="0" smtClean="0"/>
              <a:t>.1. vyd. Plzeň: Fraus, 2014. ISBN 978-80-7238-162-3.</a:t>
            </a:r>
          </a:p>
          <a:p>
            <a:r>
              <a:rPr lang="cs-CZ" sz="1800" dirty="0"/>
              <a:t>[1] </a:t>
            </a:r>
            <a:r>
              <a:rPr lang="cs-CZ" sz="1800" dirty="0">
                <a:hlinkClick r:id="rId2"/>
              </a:rPr>
              <a:t>http://</a:t>
            </a:r>
            <a:r>
              <a:rPr lang="cs-CZ" sz="1800" smtClean="0">
                <a:hlinkClick r:id="rId2"/>
              </a:rPr>
              <a:t>www.snopes.com/photos/accident/graphics/blonde3.jpg</a:t>
            </a:r>
            <a:r>
              <a:rPr lang="cs-CZ" sz="1800" smtClean="0"/>
              <a:t> </a:t>
            </a:r>
            <a:endParaRPr lang="cs-CZ" sz="1800" dirty="0" smtClean="0"/>
          </a:p>
        </p:txBody>
      </p:sp>
    </p:spTree>
    <p:extLst>
      <p:ext uri="{BB962C8B-B14F-4D97-AF65-F5344CB8AC3E}">
        <p14:creationId xmlns:p14="http://schemas.microsoft.com/office/powerpoint/2010/main" val="61524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ablona_prezentace_v6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sablona_prezentace</Template>
  <TotalTime>191</TotalTime>
  <Words>692</Words>
  <Application>Microsoft Office PowerPoint</Application>
  <PresentationFormat>Předvádění na obrazovce (4:3)</PresentationFormat>
  <Paragraphs>77</Paragraphs>
  <Slides>13</Slides>
  <Notes>1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sablona_prezentace_v6</vt:lpstr>
      <vt:lpstr>Mediální obsahy a sdělení</vt:lpstr>
      <vt:lpstr>Pro učitele</vt:lpstr>
      <vt:lpstr>Pravdivost mediálního sdělení</vt:lpstr>
      <vt:lpstr>Jaký mají média vliv?</vt:lpstr>
      <vt:lpstr>Příklad</vt:lpstr>
      <vt:lpstr>Stereotypy ve zpravodajství</vt:lpstr>
      <vt:lpstr>Příklady stereotypů</vt:lpstr>
      <vt:lpstr>Stereotypy ve zpravodajství</vt:lpstr>
      <vt:lpstr>Klady a zápory stereotypů</vt:lpstr>
      <vt:lpstr>Jak se bránit stereotypům?</vt:lpstr>
      <vt:lpstr>Otázky</vt:lpstr>
      <vt:lpstr>Úkol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Martin Prade</dc:creator>
  <cp:lastModifiedBy>prade.martin</cp:lastModifiedBy>
  <cp:revision>38</cp:revision>
  <dcterms:created xsi:type="dcterms:W3CDTF">2014-04-27T20:45:33Z</dcterms:created>
  <dcterms:modified xsi:type="dcterms:W3CDTF">2016-01-12T07:36:49Z</dcterms:modified>
</cp:coreProperties>
</file>