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notesMasterIdLst>
    <p:notesMasterId r:id="rId18"/>
  </p:notesMasterIdLst>
  <p:sldIdLst>
    <p:sldId id="256" r:id="rId2"/>
    <p:sldId id="278" r:id="rId3"/>
    <p:sldId id="266" r:id="rId4"/>
    <p:sldId id="277" r:id="rId5"/>
    <p:sldId id="268" r:id="rId6"/>
    <p:sldId id="269" r:id="rId7"/>
    <p:sldId id="270" r:id="rId8"/>
    <p:sldId id="275" r:id="rId9"/>
    <p:sldId id="276" r:id="rId10"/>
    <p:sldId id="271" r:id="rId11"/>
    <p:sldId id="272" r:id="rId12"/>
    <p:sldId id="273" r:id="rId13"/>
    <p:sldId id="274" r:id="rId14"/>
    <p:sldId id="280" r:id="rId15"/>
    <p:sldId id="279" r:id="rId16"/>
    <p:sldId id="258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74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FC0297-5043-4696-AC42-27375AF0BBAB}" type="datetimeFigureOut">
              <a:rPr lang="cs-CZ" smtClean="0"/>
              <a:t>12.1.2016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B29107-96B0-4C74-B223-E89217C544F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91470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B29107-96B0-4C74-B223-E89217C544F6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633075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Click to edit Master subtitle style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10E57F-A8E6-458B-9D2F-20D87F020A04}" type="datetime1">
              <a:rPr lang="cs-CZ" smtClean="0"/>
              <a:t>12.1.2016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/>
            </a:lvl1pPr>
          </a:lstStyle>
          <a:p>
            <a:fld id="{0F41A7CA-47CE-4290-A0B6-5D3B019C98A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668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Click to edit Master title style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FCE51D-C123-4632-B0BE-2C8E0B0ACAEE}" type="datetime1">
              <a:rPr lang="cs-CZ" smtClean="0"/>
              <a:t>12.1.2016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A7CA-47CE-4290-A0B6-5D3B019C98A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86502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>
        <p:tmplLst>
          <p:tmpl>
            <p:tnLst>
              <p:par>
                <p:cTn presetID="2" presetClass="entr" presetSubtype="4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1+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B7D5D7-78DF-482B-9C96-0D105E9348AD}" type="datetime1">
              <a:rPr lang="cs-CZ" smtClean="0"/>
              <a:t>12.1.2016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A7CA-47CE-4290-A0B6-5D3B019C98A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898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3C51F-F97B-4CAF-8322-086F9E1727C8}" type="datetime1">
              <a:rPr lang="cs-CZ" smtClean="0"/>
              <a:t>12.1.2016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A7CA-47CE-4290-A0B6-5D3B019C98A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359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738B9-8678-4B85-BEC3-E952D553D39D}" type="datetime1">
              <a:rPr lang="cs-CZ" smtClean="0"/>
              <a:t>12.1.2016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A7CA-47CE-4290-A0B6-5D3B019C98A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3853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8DF64D-064B-4716-A273-E46CFB27478D}" type="datetime1">
              <a:rPr lang="cs-CZ" smtClean="0"/>
              <a:t>12.1.2016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A7CA-47CE-4290-A0B6-5D3B019C98A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8622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C73B2-8D00-44B9-BE27-BEBD3BC673FA}" type="datetime1">
              <a:rPr lang="cs-CZ" smtClean="0"/>
              <a:t>12.1.2016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A7CA-47CE-4290-A0B6-5D3B019C98A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290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58D61-4BA5-43DE-AF73-984F56687091}" type="datetime1">
              <a:rPr lang="cs-CZ" smtClean="0"/>
              <a:t>12.1.2016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A7CA-47CE-4290-A0B6-5D3B019C98A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7719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Drag picture to placeholder or click icon to add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Click to edit Master text styles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4927F2-BC6F-4BFD-9AED-437F29233650}" type="datetime1">
              <a:rPr lang="cs-CZ" smtClean="0"/>
              <a:t>12.1.2016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A7CA-47CE-4290-A0B6-5D3B019C98A3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671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13A9A-9FD9-4C99-86BA-EF4CC6ACA083}" type="datetime1">
              <a:rPr lang="cs-CZ" smtClean="0"/>
              <a:t>12.1.2016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A7CA-47CE-4290-A0B6-5D3B019C98A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53695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Click to edit Master title style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 smtClean="0"/>
              <a:t>Click to edit Master text styles</a:t>
            </a:r>
          </a:p>
          <a:p>
            <a:pPr lvl="1"/>
            <a:r>
              <a:rPr lang="cs-CZ" smtClean="0"/>
              <a:t>Second level</a:t>
            </a:r>
          </a:p>
          <a:p>
            <a:pPr lvl="2"/>
            <a:r>
              <a:rPr lang="cs-CZ" smtClean="0"/>
              <a:t>Third level</a:t>
            </a:r>
          </a:p>
          <a:p>
            <a:pPr lvl="3"/>
            <a:r>
              <a:rPr lang="cs-CZ" smtClean="0"/>
              <a:t>Fourth level</a:t>
            </a:r>
          </a:p>
          <a:p>
            <a:pPr lvl="4"/>
            <a:r>
              <a:rPr lang="cs-CZ" smtClean="0"/>
              <a:t>Fifth level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A7EF4-EF85-4C7A-8BA4-F4819AAE3568}" type="datetime1">
              <a:rPr lang="cs-CZ" smtClean="0"/>
              <a:t>12.1.2016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41A7CA-47CE-4290-A0B6-5D3B019C98A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18836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BA7174-ABBD-44AB-98DC-B52AD50B48AE}" type="datetime1">
              <a:rPr lang="cs-CZ" smtClean="0"/>
              <a:t>12.1.2016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773616" y="6492875"/>
            <a:ext cx="37038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+mj-lt"/>
              </a:defRPr>
            </a:lvl1pPr>
          </a:lstStyle>
          <a:p>
            <a:fld id="{0F41A7CA-47CE-4290-A0B6-5D3B019C98A3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77348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technet.idnes.cz/foto.aspx?foto1=PKA1de228_montaze_00.jpg" TargetMode="External"/><Relationship Id="rId2" Type="http://schemas.openxmlformats.org/officeDocument/2006/relationships/hyperlink" Target="http://technet.idnes.cz/foto.aspx?foto1=PKA1de22f_montaze_06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Arial" charset="0"/>
                <a:ea typeface="Arial" charset="0"/>
                <a:cs typeface="Arial" charset="0"/>
              </a:rPr>
              <a:t>Média a cenzura</a:t>
            </a:r>
            <a:endParaRPr lang="cs-CZ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>
                    <a:lumMod val="50000"/>
                  </a:schemeClr>
                </a:solidFill>
                <a:latin typeface="Arial" charset="0"/>
                <a:ea typeface="Arial" charset="0"/>
                <a:cs typeface="Arial" charset="0"/>
              </a:rPr>
              <a:t>manipulace, fotomontáže</a:t>
            </a:r>
            <a:endParaRPr lang="cs-CZ" dirty="0">
              <a:solidFill>
                <a:schemeClr val="bg1">
                  <a:lumMod val="50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0123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 učitele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/>
              <a:t>Před výukou si připravte prezentaci. Zamyslete se, jaká událost v nedávné době oblétla celý svět a vyhledejte si na různých zpravodajských serverech dané články. Tyto články pak promítněte žákům u třetí </a:t>
            </a:r>
            <a:r>
              <a:rPr lang="cs-CZ" sz="2400" dirty="0" smtClean="0"/>
              <a:t>aktivity na předposledním snímku.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Cíl: Žák</a:t>
            </a:r>
          </a:p>
          <a:p>
            <a:pPr lvl="2"/>
            <a:r>
              <a:rPr lang="cs-CZ" sz="1600" dirty="0"/>
              <a:t>si uvědomuje, že sdělení, která média přinášejí, mohou ovlivnit náš pohled na svět i nás </a:t>
            </a:r>
            <a:r>
              <a:rPr lang="cs-CZ" sz="1600" dirty="0" smtClean="0"/>
              <a:t>samotné,</a:t>
            </a:r>
            <a:endParaRPr lang="cs-CZ" sz="1600" dirty="0"/>
          </a:p>
          <a:p>
            <a:pPr lvl="2"/>
            <a:r>
              <a:rPr lang="cs-CZ" sz="1600" dirty="0"/>
              <a:t>předvídá, jaké důsledky může vyvolat způsob prezentace některých </a:t>
            </a:r>
            <a:r>
              <a:rPr lang="cs-CZ" sz="1600" dirty="0" smtClean="0"/>
              <a:t>sdělení,</a:t>
            </a:r>
            <a:endParaRPr lang="cs-CZ" sz="1600" dirty="0"/>
          </a:p>
          <a:p>
            <a:pPr lvl="2"/>
            <a:r>
              <a:rPr lang="cs-CZ" sz="1600" dirty="0"/>
              <a:t>uvědomuje si, kdo všechno se na obsahu médií </a:t>
            </a:r>
            <a:r>
              <a:rPr lang="cs-CZ" sz="1600" dirty="0" smtClean="0"/>
              <a:t>podílí,</a:t>
            </a:r>
            <a:endParaRPr lang="cs-CZ" sz="1600" dirty="0"/>
          </a:p>
          <a:p>
            <a:pPr lvl="2"/>
            <a:r>
              <a:rPr lang="cs-CZ" sz="1600" dirty="0"/>
              <a:t>je si vědom, v čem spočívá </a:t>
            </a:r>
            <a:r>
              <a:rPr lang="cs-CZ" sz="1600" dirty="0" smtClean="0"/>
              <a:t>manipulace,</a:t>
            </a:r>
            <a:endParaRPr lang="cs-CZ" sz="1600" dirty="0"/>
          </a:p>
          <a:p>
            <a:pPr lvl="2"/>
            <a:r>
              <a:rPr lang="cs-CZ" sz="1600" dirty="0"/>
              <a:t>uvědomuje si, že mediální produkce je ziskovou </a:t>
            </a:r>
            <a:r>
              <a:rPr lang="cs-CZ" sz="1600" dirty="0" smtClean="0"/>
              <a:t>oblastí.</a:t>
            </a:r>
            <a:endParaRPr lang="cs-CZ" sz="1600" dirty="0"/>
          </a:p>
          <a:p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3725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dirty="0" smtClean="0"/>
              <a:t>Kdo se na obsahu médií podílí?</a:t>
            </a:r>
            <a:endParaRPr lang="cs-CZ" sz="4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Novináři, editoři, vydavatelé, politici, spisovatelé, známe osobnosti.</a:t>
            </a:r>
          </a:p>
          <a:p>
            <a:r>
              <a:rPr lang="cs-CZ" dirty="0" smtClean="0"/>
              <a:t>Ti všichni využívají dostupných poznatků, vlastních zkušeností a dovedností k tomu, aby jejich sdělení mělo přesně ten dopad, o který usilují – a také na určitou skupinu příjemců.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1336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Publikum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Publikum je velká skupina lidí, kteří se společně účastní nějaké produkce: divadelní, literární, hudební, filmové, rozhlasové, televizní.</a:t>
            </a:r>
          </a:p>
          <a:p>
            <a:r>
              <a:rPr lang="cs-CZ" dirty="0" smtClean="0"/>
              <a:t>Liší se od sebe zájmy, vzděláním, věkem, profesí, místem bydliště.</a:t>
            </a:r>
          </a:p>
          <a:p>
            <a:r>
              <a:rPr lang="cs-CZ" dirty="0" smtClean="0"/>
              <a:t>Publikum se účastní komunikace někdy </a:t>
            </a:r>
            <a:r>
              <a:rPr lang="cs-CZ" b="1" dirty="0" smtClean="0"/>
              <a:t>aktivně</a:t>
            </a:r>
            <a:r>
              <a:rPr lang="cs-CZ" dirty="0" smtClean="0"/>
              <a:t>, někdy </a:t>
            </a:r>
            <a:r>
              <a:rPr lang="cs-CZ" b="1" dirty="0" smtClean="0"/>
              <a:t>pasivně</a:t>
            </a:r>
            <a:r>
              <a:rPr lang="cs-CZ" dirty="0"/>
              <a:t> </a:t>
            </a:r>
            <a:r>
              <a:rPr lang="cs-CZ" dirty="0" smtClean="0"/>
              <a:t>pomocí hromadně vzdělávacích prostředků.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2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Manipulace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Manipulace označuje v sociální psychologii snahu ovlivnit myšlení a následně i jednání druhé osoby či osob.</a:t>
            </a:r>
          </a:p>
          <a:p>
            <a:r>
              <a:rPr lang="cs-CZ" dirty="0" smtClean="0"/>
              <a:t>Média vůči publiku využívají </a:t>
            </a:r>
            <a:r>
              <a:rPr lang="cs-CZ" b="1" dirty="0" smtClean="0"/>
              <a:t>manipulace</a:t>
            </a:r>
            <a:r>
              <a:rPr lang="cs-CZ" dirty="0" smtClean="0"/>
              <a:t>.</a:t>
            </a:r>
          </a:p>
          <a:p>
            <a:r>
              <a:rPr lang="cs-CZ" dirty="0" smtClean="0"/>
              <a:t>Mediální produkce je ziskovou oblastí.</a:t>
            </a:r>
          </a:p>
          <a:p>
            <a:r>
              <a:rPr lang="cs-CZ" dirty="0" smtClean="0"/>
              <a:t>Opakování, stereotypy a hlavně co možná nejvíce pozorných diváků, posluchačů, čtenářů – to vše znamená menší náklady na výrobu pořadů, seriálů, provoz webových stránek, apod.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9139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Zisk médií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Další možností, jak mít větší zisk, je tedy vlastnit několik médií najednou.</a:t>
            </a:r>
          </a:p>
          <a:p>
            <a:r>
              <a:rPr lang="cs-CZ" dirty="0" smtClean="0"/>
              <a:t>A tak národní společnosti mají rozhlasové i televizní stanice, filmové společnosti, několik vyda</a:t>
            </a:r>
            <a:r>
              <a:rPr lang="cs-CZ" dirty="0"/>
              <a:t>v</a:t>
            </a:r>
            <a:r>
              <a:rPr lang="cs-CZ" dirty="0" smtClean="0"/>
              <a:t>atelství novin a časopisů.</a:t>
            </a:r>
          </a:p>
          <a:p>
            <a:r>
              <a:rPr lang="cs-CZ" dirty="0" smtClean="0"/>
              <a:t>Jeden vlastník může tímto způsobem ovlivnit nevídané množství lidí, které se mohou lišit věkem, vzděláním, rasou nebo jazykem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0672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Obraz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 dob dávno minulých, kdy lidé ještě neuměli mluvit, natožpak psát, člověka přitahuje obraz.</a:t>
            </a:r>
          </a:p>
          <a:p>
            <a:r>
              <a:rPr lang="cs-CZ" dirty="0" smtClean="0"/>
              <a:t>Slova, zvuk a obrázky jsou v současné době základem naší komunikace.</a:t>
            </a:r>
          </a:p>
          <a:p>
            <a:r>
              <a:rPr lang="cs-CZ" dirty="0" smtClean="0"/>
              <a:t>Mají sílu vyvolávat pocity, utvářet postoje člověka, třeba ho přimět i k činům.</a:t>
            </a:r>
          </a:p>
          <a:p>
            <a:r>
              <a:rPr lang="cs-CZ" b="1" dirty="0" smtClean="0"/>
              <a:t>A média toho využívají.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717018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Fotomontáž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 současnosti si můžete fotografii na počítači libovolně upravit: ze dne udělat noc, přidat či ubrat postavu či strom, atd.</a:t>
            </a:r>
          </a:p>
          <a:p>
            <a:r>
              <a:rPr lang="cs-CZ" dirty="0" smtClean="0"/>
              <a:t>Díky této technologii se rozšířila také fotomanipulace.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49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fotomontáže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Datum pořízení: 21. 3. 1953</a:t>
            </a:r>
          </a:p>
          <a:p>
            <a:r>
              <a:rPr lang="cs-CZ" sz="2000" dirty="0" smtClean="0"/>
              <a:t>Oficiální titulek: Prezident republiky Antonín Zápotocký zdraví z balkonu na III. nádvoří Pražského hradu občany – volba prezidenta</a:t>
            </a:r>
          </a:p>
          <a:p>
            <a:endParaRPr lang="cs-CZ" sz="2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0228" y="3068960"/>
            <a:ext cx="2656260" cy="3733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584" y="3068960"/>
            <a:ext cx="3759200" cy="37338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55656" y="2716652"/>
            <a:ext cx="9284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charset="0"/>
                <a:ea typeface="Arial" charset="0"/>
                <a:cs typeface="Arial" charset="0"/>
              </a:rPr>
              <a:t>originál</a:t>
            </a:r>
            <a:endParaRPr lang="cs-CZ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74778" y="2695127"/>
            <a:ext cx="132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latin typeface="Arial" charset="0"/>
                <a:ea typeface="Arial" charset="0"/>
                <a:cs typeface="Arial" charset="0"/>
              </a:rPr>
              <a:t>fotomontáž</a:t>
            </a:r>
            <a:endParaRPr lang="cs-CZ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77495" y="3052648"/>
            <a:ext cx="44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[1]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28531" y="3034718"/>
            <a:ext cx="4427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bg1"/>
                </a:solidFill>
              </a:rPr>
              <a:t>[2]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90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Film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 svého počátku je nejdůležitějším článkem masmediálního průmyslu film.</a:t>
            </a:r>
          </a:p>
          <a:p>
            <a:r>
              <a:rPr lang="cs-CZ" dirty="0" smtClean="0"/>
              <a:t>Je v něm spojen obraz se zvukem – je zábavou a zároveň zdrojem informací.</a:t>
            </a:r>
          </a:p>
          <a:p>
            <a:r>
              <a:rPr lang="cs-CZ" dirty="0" smtClean="0"/>
              <a:t>Proto je ideálním manipulátorem široké veřejnosti.</a:t>
            </a:r>
          </a:p>
          <a:p>
            <a:r>
              <a:rPr lang="cs-CZ" dirty="0" smtClean="0"/>
              <a:t>Film byl využíván i minulými režimy.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81430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Média a cenzura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Cenzura znamená kontrolu, dohled nad tím, co se píše, říká nebo vysílá.</a:t>
            </a:r>
          </a:p>
          <a:p>
            <a:r>
              <a:rPr lang="cs-CZ" dirty="0" smtClean="0"/>
              <a:t>Takovou kontrolou se dá ovlivnit tzv. </a:t>
            </a:r>
            <a:r>
              <a:rPr lang="cs-CZ" b="1" dirty="0" smtClean="0"/>
              <a:t>veřejné mínění</a:t>
            </a:r>
            <a:r>
              <a:rPr lang="cs-CZ" dirty="0" smtClean="0"/>
              <a:t> – to, co si lidé myslí.</a:t>
            </a:r>
          </a:p>
          <a:p>
            <a:r>
              <a:rPr lang="cs-CZ" dirty="0" smtClean="0"/>
              <a:t>Asi jste nejčastěji o cenzuře slyšeli ve spojitosti s komunistickým režimem v naší republice.</a:t>
            </a:r>
          </a:p>
          <a:p>
            <a:r>
              <a:rPr lang="cs-CZ" dirty="0" smtClean="0"/>
              <a:t>Ale kontrola nad tím, co se „smí dostat k lidem“, nás doprovází mnohem déle.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74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Cenzura v dějinách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Po vynálezu knihtisku byla v českých zemích největším cenzorem katolická církev, která zakazovala tisk a držení některých, zejména protestanských knih (označovala je za kacířské).</a:t>
            </a:r>
          </a:p>
          <a:p>
            <a:r>
              <a:rPr lang="cs-CZ" sz="2800" dirty="0" smtClean="0"/>
              <a:t>Vliv náboženské cenzury později vystřídala cenzura politická, kterou se habsburští panovníci snažili potlačit nezávislost a vlastenectví českých autorů a knihkupců.</a:t>
            </a:r>
          </a:p>
          <a:p>
            <a:r>
              <a:rPr lang="cs-CZ" sz="2800" dirty="0" smtClean="0"/>
              <a:t>Známými oběťmi cenzury v dobách vlády Habsburků byli např. novinář Karel Havlíček Borovský</a:t>
            </a:r>
            <a:r>
              <a:rPr lang="cs-CZ" sz="2800" dirty="0"/>
              <a:t> </a:t>
            </a:r>
            <a:r>
              <a:rPr lang="cs-CZ" sz="2800" dirty="0" smtClean="0"/>
              <a:t>a dramatik Josef Kajetán Tyl.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10310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Cenzura v dějinách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Během okupace Německem od roku 1839 do roku 1945 u nás existovala nacistická cenzura – ta se zaměřovala zejména protirasově (byla zakázána např. díla židovských autorů).</a:t>
            </a:r>
          </a:p>
          <a:p>
            <a:r>
              <a:rPr lang="cs-CZ" dirty="0" smtClean="0"/>
              <a:t>Od února 1948 byla cenzura v Československu v úplné režii vládnoucí komunistické strany.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2816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Diskuze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800" dirty="0"/>
              <a:t>Proč jsou vytvářeny fotomontáže?</a:t>
            </a:r>
          </a:p>
          <a:p>
            <a:pPr lvl="0"/>
            <a:r>
              <a:rPr lang="cs-CZ" sz="2800" dirty="0"/>
              <a:t>Mohou mít fotomontáže i pozitivní vliv?</a:t>
            </a:r>
          </a:p>
          <a:p>
            <a:pPr lvl="0"/>
            <a:r>
              <a:rPr lang="cs-CZ" sz="2800" dirty="0"/>
              <a:t>Které informace v médiích cíleně vyhledáváte?</a:t>
            </a:r>
          </a:p>
          <a:p>
            <a:pPr lvl="0"/>
            <a:r>
              <a:rPr lang="cs-CZ" sz="2800" dirty="0"/>
              <a:t>K čemu využíváte internet ve volném čase?</a:t>
            </a:r>
          </a:p>
          <a:p>
            <a:pPr lvl="0"/>
            <a:r>
              <a:rPr lang="cs-CZ" sz="2800" dirty="0"/>
              <a:t>Existují nějaké příspěvky, které jsou určeny pouze ženám nebo pouze mužům? Jak to poznáš?</a:t>
            </a:r>
          </a:p>
          <a:p>
            <a:pPr lvl="0"/>
            <a:r>
              <a:rPr lang="cs-CZ" sz="2800" dirty="0"/>
              <a:t>Proč se pravidelně v určitých časech objevuje v televizi pořad, u kterého hraje roli tzv. sledovanost? 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18586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Aktivity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lvl="0" indent="-457200">
              <a:buFont typeface="+mj-lt"/>
              <a:buAutoNum type="arabicPeriod"/>
            </a:pPr>
            <a:r>
              <a:rPr lang="cs-CZ" sz="2400" dirty="0"/>
              <a:t>Zkus na internetu najít nějakou fotomontáž a zamysli se, proč byla vytvořena.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/>
              <a:t>Představte si, že zisk z filmu se dá znásobit prodejem zvukových nahrávek na různých nosičích, vydáním knihy s filmovým příběhem, doprovodných předměty, jako jsou trička, hračky, módní doplňky. Jmenuj některý film, který doprovázel prodej dalších výrobků.</a:t>
            </a:r>
          </a:p>
          <a:p>
            <a:pPr marL="457200" lvl="0" indent="-457200">
              <a:buFont typeface="+mj-lt"/>
              <a:buAutoNum type="arabicPeriod"/>
            </a:pPr>
            <a:r>
              <a:rPr lang="cs-CZ" sz="2400" dirty="0"/>
              <a:t>Vyberte si jednu událost a podívejte se, jak o ní informují různé zpravodajské servery na internetu. Potom porovnejte mezi sebou několik příspěvků. Pracujte v týmu po trojicích.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77728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 smtClean="0"/>
              <a:t>BĚLOHLAVÁ, Eva. </a:t>
            </a:r>
            <a:r>
              <a:rPr lang="cs-CZ" sz="1800" i="1" dirty="0" smtClean="0"/>
              <a:t>Mediální výchova: učebnice pro 2. stupeň ZŠ a odpovídající ročníky víceletých gymnázií</a:t>
            </a:r>
            <a:r>
              <a:rPr lang="cs-CZ" sz="1800" dirty="0" smtClean="0"/>
              <a:t>.1. vyd. Plzeň: Fraus, 2014. ISBN 978-80-7238-162-3.</a:t>
            </a:r>
          </a:p>
          <a:p>
            <a:r>
              <a:rPr lang="cs-CZ" sz="1800" dirty="0"/>
              <a:t>[1] </a:t>
            </a:r>
            <a:r>
              <a:rPr lang="cs-CZ" sz="1800" dirty="0">
                <a:hlinkClick r:id="rId2"/>
              </a:rPr>
              <a:t>http://technet.idnes.cz/foto.aspx?foto1=PKA1de22f_montaze_06.jpg</a:t>
            </a:r>
            <a:r>
              <a:rPr lang="cs-CZ" sz="1800" dirty="0"/>
              <a:t> </a:t>
            </a:r>
          </a:p>
          <a:p>
            <a:r>
              <a:rPr lang="cs-CZ" sz="1800" dirty="0"/>
              <a:t>[2] </a:t>
            </a:r>
            <a:r>
              <a:rPr lang="cs-CZ" sz="1800" dirty="0">
                <a:hlinkClick r:id="rId3"/>
              </a:rPr>
              <a:t>http://technet.idnes.cz/foto.aspx?foto1=PKA1de228_montaze_00.jpg</a:t>
            </a:r>
            <a:r>
              <a:rPr lang="cs-CZ" sz="1800" dirty="0"/>
              <a:t> </a:t>
            </a:r>
            <a:endParaRPr lang="cs-CZ" sz="18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152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blona_prezentace_v6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sablona_prezentace</Template>
  <TotalTime>243</TotalTime>
  <Words>679</Words>
  <Application>Microsoft Office PowerPoint</Application>
  <PresentationFormat>Předvádění na obrazovce (4:3)</PresentationFormat>
  <Paragraphs>75</Paragraphs>
  <Slides>16</Slides>
  <Notes>1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sablona_prezentace_v6</vt:lpstr>
      <vt:lpstr>Média a cenzura</vt:lpstr>
      <vt:lpstr>Pro učitele</vt:lpstr>
      <vt:lpstr>Kdo se na obsahu médií podílí?</vt:lpstr>
      <vt:lpstr>Publikum</vt:lpstr>
      <vt:lpstr>Manipulace</vt:lpstr>
      <vt:lpstr>Zisk médií</vt:lpstr>
      <vt:lpstr>Obraz</vt:lpstr>
      <vt:lpstr>Fotomontáž</vt:lpstr>
      <vt:lpstr>Příklady fotomontáže</vt:lpstr>
      <vt:lpstr>Film</vt:lpstr>
      <vt:lpstr>Média a cenzura</vt:lpstr>
      <vt:lpstr>Cenzura v dějinách</vt:lpstr>
      <vt:lpstr>Cenzura v dějinách</vt:lpstr>
      <vt:lpstr>Diskuze</vt:lpstr>
      <vt:lpstr>Aktivity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 Prade</dc:creator>
  <cp:lastModifiedBy>prade.martin</cp:lastModifiedBy>
  <cp:revision>41</cp:revision>
  <dcterms:created xsi:type="dcterms:W3CDTF">2014-04-27T20:45:33Z</dcterms:created>
  <dcterms:modified xsi:type="dcterms:W3CDTF">2016-01-12T07:39:29Z</dcterms:modified>
</cp:coreProperties>
</file>