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94660"/>
  </p:normalViewPr>
  <p:slideViewPr>
    <p:cSldViewPr>
      <p:cViewPr varScale="1">
        <p:scale>
          <a:sx n="96" d="100"/>
          <a:sy n="96" d="100"/>
        </p:scale>
        <p:origin x="-31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  <p:sndAc>
      <p:stSnd>
        <p:snd r:embed="rId1" name="cashreg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510C5-4FE2-40BB-BBF2-9589004F92F8}" type="datetimeFigureOut">
              <a:rPr lang="cs-CZ" smtClean="0"/>
              <a:pPr/>
              <a:t>25.1.2016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95D17-9C61-4CE2-B494-1DA364F2651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newsflash/>
    <p:sndAc>
      <p:stSnd>
        <p:snd r:embed="rId13" name="cashreg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grammaire-fle.wikispaces.com/Le+g%C3%A9rondif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562" y="1639094"/>
            <a:ext cx="7000875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3398" y="188640"/>
            <a:ext cx="66103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0278194"/>
      </p:ext>
    </p:extLst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96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sz="96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r>
              <a:rPr lang="cs-CZ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cs-CZ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(falešní přátelé)</a:t>
            </a:r>
            <a:endParaRPr lang="cs-CZ" sz="2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</a:pPr>
            <a:r>
              <a:rPr lang="cs-CZ" b="1" dirty="0" err="1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Slova, která vám mohou natropit spoustu problémů.</a:t>
            </a:r>
          </a:p>
        </p:txBody>
      </p:sp>
      <p:pic>
        <p:nvPicPr>
          <p:cNvPr id="14338" name="Picture 2" descr="C:\Users\uzivatel\Desktop\attentio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797152"/>
            <a:ext cx="798396" cy="783332"/>
          </a:xfrm>
          <a:prstGeom prst="rect">
            <a:avLst/>
          </a:prstGeom>
          <a:noFill/>
        </p:spPr>
      </p:pic>
      <p:pic>
        <p:nvPicPr>
          <p:cNvPr id="14340" name="Picture 4" descr="C:\Users\uzivatel\Desktop\attentio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797152"/>
            <a:ext cx="807321" cy="79208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Co to jsou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r>
              <a:rPr lang="cs-CZ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cs-CZ" b="1" dirty="0" err="1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False</a:t>
            </a:r>
            <a:r>
              <a:rPr lang="cs-CZ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 </a:t>
            </a:r>
            <a:r>
              <a:rPr lang="cs-CZ" b="1" dirty="0" err="1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friends</a:t>
            </a:r>
            <a:r>
              <a:rPr lang="cs-CZ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</a:rPr>
              <a:t>, nebo-li falešní přátelé, jsou dvojice slov ve dvou jazycích, v tomto případě AJ a ČJ, která vypadají a znějí zdánlivě stejně či podobně, ale mají jiný význam.</a:t>
            </a: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</a:t>
            </a:r>
            <a:r>
              <a:rPr lang="cs-CZ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ABSOLVE: </a:t>
            </a:r>
          </a:p>
          <a:p>
            <a:pPr>
              <a:buNone/>
            </a:pPr>
            <a:r>
              <a:rPr lang="cs-CZ" dirty="0" smtClean="0">
                <a:solidFill>
                  <a:schemeClr val="bg1"/>
                </a:solidFill>
              </a:rPr>
              <a:t>Myslíte, že toto slovo znamená „absolvovat“?</a:t>
            </a:r>
          </a:p>
          <a:p>
            <a:pPr algn="ctr">
              <a:buNone/>
            </a:pPr>
            <a:r>
              <a:rPr lang="cs-CZ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OMYL!!!</a:t>
            </a:r>
          </a:p>
          <a:p>
            <a:pPr>
              <a:lnSpc>
                <a:spcPct val="16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Př.: </a:t>
            </a:r>
            <a:r>
              <a:rPr lang="en-US" i="1" dirty="0">
                <a:solidFill>
                  <a:schemeClr val="bg1"/>
                </a:solidFill>
              </a:rPr>
              <a:t>The </a:t>
            </a:r>
            <a:r>
              <a:rPr lang="en-US" i="1" dirty="0" smtClean="0">
                <a:solidFill>
                  <a:schemeClr val="bg1"/>
                </a:solidFill>
              </a:rPr>
              <a:t>court</a:t>
            </a:r>
            <a:r>
              <a:rPr lang="cs-CZ" i="1" dirty="0" smtClean="0">
                <a:solidFill>
                  <a:schemeClr val="bg1"/>
                </a:solidFill>
              </a:rPr>
              <a:t> </a:t>
            </a:r>
            <a:r>
              <a:rPr lang="en-US" i="1" dirty="0">
                <a:solidFill>
                  <a:schemeClr val="bg1"/>
                </a:solidFill>
              </a:rPr>
              <a:t>absolved her of guilt in his death</a:t>
            </a:r>
            <a:r>
              <a:rPr lang="en-US" i="1" dirty="0" smtClean="0">
                <a:solidFill>
                  <a:schemeClr val="bg1"/>
                </a:solidFill>
              </a:rPr>
              <a:t>.</a:t>
            </a:r>
            <a:endParaRPr lang="cs-CZ" i="1" dirty="0">
              <a:solidFill>
                <a:schemeClr val="bg1"/>
              </a:solidFill>
            </a:endParaRPr>
          </a:p>
          <a:p>
            <a:pPr>
              <a:lnSpc>
                <a:spcPct val="16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ABSOLVE – </a:t>
            </a:r>
            <a:r>
              <a:rPr lang="cs-CZ" cap="small" dirty="0">
                <a:solidFill>
                  <a:schemeClr val="bg1"/>
                </a:solidFill>
              </a:rPr>
              <a:t>ZPROSTIT, </a:t>
            </a:r>
            <a:r>
              <a:rPr lang="cs-CZ" cap="small" dirty="0" smtClean="0">
                <a:solidFill>
                  <a:schemeClr val="bg1"/>
                </a:solidFill>
              </a:rPr>
              <a:t>OSVOBODIT</a:t>
            </a:r>
          </a:p>
          <a:p>
            <a:pPr>
              <a:lnSpc>
                <a:spcPct val="160000"/>
              </a:lnSpc>
              <a:buNone/>
            </a:pPr>
            <a:r>
              <a:rPr lang="cs-CZ" dirty="0" smtClean="0">
                <a:solidFill>
                  <a:schemeClr val="bg1"/>
                </a:solidFill>
              </a:rPr>
              <a:t>Absolvovat – to </a:t>
            </a:r>
            <a:r>
              <a:rPr lang="cs-CZ" dirty="0" err="1" smtClean="0">
                <a:solidFill>
                  <a:schemeClr val="bg1"/>
                </a:solidFill>
              </a:rPr>
              <a:t>graduate</a:t>
            </a:r>
            <a:r>
              <a:rPr lang="cs-CZ" dirty="0" smtClean="0">
                <a:solidFill>
                  <a:schemeClr val="bg1"/>
                </a:solidFill>
              </a:rPr>
              <a:t>; to </a:t>
            </a:r>
            <a:r>
              <a:rPr lang="cs-CZ" dirty="0" err="1" smtClean="0">
                <a:solidFill>
                  <a:schemeClr val="bg1"/>
                </a:solidFill>
              </a:rPr>
              <a:t>pass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BRIGADE:</a:t>
            </a:r>
          </a:p>
          <a:p>
            <a:pPr>
              <a:buNone/>
            </a:pPr>
            <a:r>
              <a:rPr lang="cs-CZ" dirty="0">
                <a:solidFill>
                  <a:schemeClr val="bg1"/>
                </a:solidFill>
              </a:rPr>
              <a:t>Myslíte, že to je možný malý přivýdělek?</a:t>
            </a:r>
          </a:p>
          <a:p>
            <a:pPr algn="ctr">
              <a:buNone/>
            </a:pPr>
            <a:r>
              <a:rPr lang="cs-CZ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Kdepak!!!</a:t>
            </a:r>
          </a:p>
          <a:p>
            <a:pPr>
              <a:lnSpc>
                <a:spcPct val="15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Př.: </a:t>
            </a:r>
            <a:r>
              <a:rPr lang="pt-BR" dirty="0">
                <a:solidFill>
                  <a:schemeClr val="bg1"/>
                </a:solidFill>
              </a:rPr>
              <a:t>a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pt-BR" dirty="0">
                <a:solidFill>
                  <a:schemeClr val="bg1"/>
                </a:solidFill>
              </a:rPr>
              <a:t>fire brigade; a rescue brigade.</a:t>
            </a:r>
            <a:endParaRPr lang="cs-CZ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BRIGADE – </a:t>
            </a:r>
            <a:r>
              <a:rPr lang="cs-CZ" sz="3000" cap="small" dirty="0">
                <a:solidFill>
                  <a:schemeClr val="bg1"/>
                </a:solidFill>
              </a:rPr>
              <a:t>ČETA; ODDÍL; (armádní) SBOR</a:t>
            </a:r>
          </a:p>
          <a:p>
            <a:pPr>
              <a:lnSpc>
                <a:spcPct val="150000"/>
              </a:lnSpc>
              <a:buNone/>
            </a:pPr>
            <a:r>
              <a:rPr lang="cs-CZ" dirty="0">
                <a:solidFill>
                  <a:schemeClr val="bg1"/>
                </a:solidFill>
              </a:rPr>
              <a:t>Brigáda – part-</a:t>
            </a:r>
            <a:r>
              <a:rPr lang="cs-CZ" dirty="0" err="1">
                <a:solidFill>
                  <a:schemeClr val="bg1"/>
                </a:solidFill>
              </a:rPr>
              <a:t>time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job</a:t>
            </a:r>
            <a:r>
              <a:rPr lang="cs-CZ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125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CHEF:</a:t>
            </a:r>
          </a:p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Domníváte se, že je to „šéf“ ?</a:t>
            </a:r>
          </a:p>
          <a:p>
            <a:pPr algn="ctr">
              <a:buNone/>
            </a:pPr>
            <a:r>
              <a:rPr lang="cs-CZ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Ani náhodou!!!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Př.: </a:t>
            </a:r>
            <a:r>
              <a:rPr lang="cs-CZ" sz="3000" dirty="0" err="1">
                <a:solidFill>
                  <a:schemeClr val="bg1"/>
                </a:solidFill>
              </a:rPr>
              <a:t>Chef</a:t>
            </a:r>
            <a:r>
              <a:rPr lang="cs-CZ" sz="3000" dirty="0">
                <a:solidFill>
                  <a:schemeClr val="bg1"/>
                </a:solidFill>
              </a:rPr>
              <a:t> </a:t>
            </a:r>
            <a:r>
              <a:rPr lang="cs-CZ" sz="3000" dirty="0" err="1">
                <a:solidFill>
                  <a:schemeClr val="bg1"/>
                </a:solidFill>
              </a:rPr>
              <a:t>is</a:t>
            </a:r>
            <a:r>
              <a:rPr lang="cs-CZ" sz="3000" dirty="0">
                <a:solidFill>
                  <a:schemeClr val="bg1"/>
                </a:solidFill>
              </a:rPr>
              <a:t> </a:t>
            </a:r>
            <a:r>
              <a:rPr lang="en-US" sz="3000" dirty="0">
                <a:solidFill>
                  <a:schemeClr val="bg1"/>
                </a:solidFill>
              </a:rPr>
              <a:t>a professional cook, especially the most senior cook in a restaurant, hotel, etc.</a:t>
            </a:r>
            <a:endParaRPr lang="cs-CZ" sz="3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CHEF – (profesionální) KUCHAŘ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Šéf -  boss</a:t>
            </a: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DRESS:</a:t>
            </a:r>
          </a:p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Je to oblečení, ve kterém běhají fotbalisti?</a:t>
            </a:r>
          </a:p>
          <a:p>
            <a:pPr algn="ctr">
              <a:buNone/>
            </a:pPr>
            <a:r>
              <a:rPr lang="cs-CZ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NE!!!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Př.:</a:t>
            </a:r>
            <a:r>
              <a:rPr lang="en-US" sz="3000" dirty="0">
                <a:solidFill>
                  <a:schemeClr val="bg1"/>
                </a:solidFill>
              </a:rPr>
              <a:t>a long white dress</a:t>
            </a:r>
            <a:r>
              <a:rPr lang="cs-CZ" sz="3000" dirty="0">
                <a:solidFill>
                  <a:schemeClr val="bg1"/>
                </a:solidFill>
              </a:rPr>
              <a:t>; </a:t>
            </a:r>
            <a:r>
              <a:rPr lang="en-US" sz="3000" dirty="0">
                <a:solidFill>
                  <a:schemeClr val="bg1"/>
                </a:solidFill>
              </a:rPr>
              <a:t>a wedding dress</a:t>
            </a:r>
            <a:endParaRPr lang="cs-CZ" sz="3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DRESS – </a:t>
            </a:r>
            <a:r>
              <a:rPr lang="cs-CZ" sz="2800" cap="small" dirty="0">
                <a:solidFill>
                  <a:schemeClr val="bg1"/>
                </a:solidFill>
              </a:rPr>
              <a:t>šaty</a:t>
            </a:r>
            <a:r>
              <a:rPr lang="cs-CZ" sz="3000" dirty="0">
                <a:solidFill>
                  <a:schemeClr val="bg1"/>
                </a:solidFill>
              </a:rPr>
              <a:t> (dámské)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Dres – </a:t>
            </a:r>
            <a:r>
              <a:rPr lang="cs-CZ" sz="3000" dirty="0" err="1">
                <a:solidFill>
                  <a:schemeClr val="bg1"/>
                </a:solidFill>
              </a:rPr>
              <a:t>tracksuit</a:t>
            </a:r>
            <a:r>
              <a:rPr lang="cs-CZ" sz="3000" dirty="0">
                <a:solidFill>
                  <a:schemeClr val="bg1"/>
                </a:solidFill>
              </a:rPr>
              <a:t>; </a:t>
            </a:r>
            <a:r>
              <a:rPr lang="cs-CZ" sz="3000" dirty="0" err="1">
                <a:solidFill>
                  <a:schemeClr val="bg1"/>
                </a:solidFill>
              </a:rPr>
              <a:t>jersey</a:t>
            </a:r>
            <a:r>
              <a:rPr lang="cs-CZ" sz="3000" dirty="0">
                <a:solidFill>
                  <a:schemeClr val="bg1"/>
                </a:solidFill>
              </a:rPr>
              <a:t> (US)</a:t>
            </a: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EVENTUAL:</a:t>
            </a:r>
          </a:p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Mohlo by to znamenat „eventuální“?</a:t>
            </a:r>
          </a:p>
          <a:p>
            <a:pPr algn="ctr">
              <a:buNone/>
            </a:pPr>
            <a:r>
              <a:rPr lang="cs-CZ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Samá voda!!!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Př.: </a:t>
            </a:r>
            <a:r>
              <a:rPr lang="en-US" sz="3000" i="1" dirty="0">
                <a:solidFill>
                  <a:schemeClr val="bg1"/>
                </a:solidFill>
              </a:rPr>
              <a:t>the eventual winner of the tournament</a:t>
            </a:r>
            <a:endParaRPr lang="cs-CZ" sz="3000" i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EVENTUAL – </a:t>
            </a:r>
            <a:r>
              <a:rPr lang="cs-CZ" sz="3000" cap="small" dirty="0">
                <a:solidFill>
                  <a:schemeClr val="bg1"/>
                </a:solidFill>
              </a:rPr>
              <a:t>konečný; výsledný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Eventuální - </a:t>
            </a:r>
            <a:r>
              <a:rPr lang="cs-CZ" sz="3000" dirty="0" err="1">
                <a:solidFill>
                  <a:schemeClr val="bg1"/>
                </a:solidFill>
              </a:rPr>
              <a:t>possible</a:t>
            </a:r>
            <a:r>
              <a:rPr lang="cs-CZ" sz="3000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FRONT:</a:t>
            </a:r>
          </a:p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Mohla by to být „fronta“?</a:t>
            </a:r>
          </a:p>
          <a:p>
            <a:pPr algn="ctr">
              <a:buNone/>
            </a:pPr>
            <a:r>
              <a:rPr lang="cs-CZ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Nemohla!!!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Př.: </a:t>
            </a:r>
            <a:r>
              <a:rPr lang="en-US" sz="3000" i="1" dirty="0">
                <a:solidFill>
                  <a:schemeClr val="bg1"/>
                </a:solidFill>
              </a:rPr>
              <a:t>The </a:t>
            </a:r>
            <a:r>
              <a:rPr lang="en-US" sz="3000" b="1" i="1" dirty="0">
                <a:solidFill>
                  <a:schemeClr val="bg1"/>
                </a:solidFill>
              </a:rPr>
              <a:t>front</a:t>
            </a:r>
            <a:r>
              <a:rPr lang="en-US" sz="3000" i="1" dirty="0">
                <a:solidFill>
                  <a:schemeClr val="bg1"/>
                </a:solidFill>
              </a:rPr>
              <a:t> of the car was badly damaged.</a:t>
            </a:r>
            <a:endParaRPr lang="cs-CZ" sz="3000" i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3000" dirty="0" smtClean="0">
                <a:solidFill>
                  <a:schemeClr val="bg1"/>
                </a:solidFill>
              </a:rPr>
              <a:t>FRONT - </a:t>
            </a:r>
            <a:r>
              <a:rPr lang="cs-CZ" sz="3000" cap="small" dirty="0" smtClean="0">
                <a:solidFill>
                  <a:schemeClr val="bg1"/>
                </a:solidFill>
              </a:rPr>
              <a:t>přední </a:t>
            </a:r>
            <a:r>
              <a:rPr lang="cs-CZ" sz="3000" cap="small" dirty="0">
                <a:solidFill>
                  <a:schemeClr val="bg1"/>
                </a:solidFill>
              </a:rPr>
              <a:t>část, </a:t>
            </a:r>
            <a:r>
              <a:rPr lang="cs-CZ" sz="3000" cap="small" dirty="0" smtClean="0">
                <a:solidFill>
                  <a:schemeClr val="bg1"/>
                </a:solidFill>
              </a:rPr>
              <a:t>předek </a:t>
            </a:r>
            <a:endParaRPr lang="cs-CZ" sz="3000" cap="small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Fronta: line; </a:t>
            </a:r>
            <a:r>
              <a:rPr lang="cs-CZ" sz="3000" dirty="0" err="1">
                <a:solidFill>
                  <a:schemeClr val="bg1"/>
                </a:solidFill>
              </a:rPr>
              <a:t>queue</a:t>
            </a:r>
            <a:endParaRPr lang="cs-CZ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GYMNASIUM:</a:t>
            </a:r>
          </a:p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Myslíte, že to je vzdělávací zařízení?</a:t>
            </a:r>
          </a:p>
          <a:p>
            <a:pPr algn="ctr">
              <a:buNone/>
            </a:pPr>
            <a:r>
              <a:rPr lang="cs-CZ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Není!!!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Př.: Basketball </a:t>
            </a:r>
            <a:r>
              <a:rPr lang="cs-CZ" sz="3000" dirty="0" err="1">
                <a:solidFill>
                  <a:schemeClr val="bg1"/>
                </a:solidFill>
              </a:rPr>
              <a:t>is</a:t>
            </a:r>
            <a:r>
              <a:rPr lang="cs-CZ" sz="3000" dirty="0">
                <a:solidFill>
                  <a:schemeClr val="bg1"/>
                </a:solidFill>
              </a:rPr>
              <a:t> </a:t>
            </a:r>
            <a:r>
              <a:rPr lang="cs-CZ" sz="3000" dirty="0" err="1">
                <a:solidFill>
                  <a:schemeClr val="bg1"/>
                </a:solidFill>
              </a:rPr>
              <a:t>played</a:t>
            </a:r>
            <a:r>
              <a:rPr lang="cs-CZ" sz="3000" dirty="0">
                <a:solidFill>
                  <a:schemeClr val="bg1"/>
                </a:solidFill>
              </a:rPr>
              <a:t> in a gymnasium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 smtClean="0">
                <a:solidFill>
                  <a:schemeClr val="bg1"/>
                </a:solidFill>
              </a:rPr>
              <a:t>GYMNASIUM </a:t>
            </a:r>
            <a:r>
              <a:rPr lang="cs-CZ" sz="3000" dirty="0">
                <a:solidFill>
                  <a:schemeClr val="bg1"/>
                </a:solidFill>
              </a:rPr>
              <a:t>– </a:t>
            </a:r>
            <a:r>
              <a:rPr lang="cs-CZ" sz="3000" cap="small" dirty="0">
                <a:solidFill>
                  <a:schemeClr val="bg1"/>
                </a:solidFill>
              </a:rPr>
              <a:t>Tělocvična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Gymnázium – </a:t>
            </a:r>
            <a:r>
              <a:rPr lang="cs-CZ" sz="3000" dirty="0" err="1">
                <a:solidFill>
                  <a:schemeClr val="bg1"/>
                </a:solidFill>
              </a:rPr>
              <a:t>high</a:t>
            </a:r>
            <a:r>
              <a:rPr lang="cs-CZ" sz="3000" dirty="0">
                <a:solidFill>
                  <a:schemeClr val="bg1"/>
                </a:solidFill>
              </a:rPr>
              <a:t> </a:t>
            </a:r>
            <a:r>
              <a:rPr lang="cs-CZ" sz="3000" dirty="0" err="1">
                <a:solidFill>
                  <a:schemeClr val="bg1"/>
                </a:solidFill>
              </a:rPr>
              <a:t>school</a:t>
            </a:r>
            <a:r>
              <a:rPr lang="cs-CZ" sz="3000" dirty="0">
                <a:solidFill>
                  <a:schemeClr val="bg1"/>
                </a:solidFill>
              </a:rPr>
              <a:t>; </a:t>
            </a:r>
            <a:r>
              <a:rPr lang="cs-CZ" sz="3000" dirty="0" err="1">
                <a:solidFill>
                  <a:schemeClr val="bg1"/>
                </a:solidFill>
              </a:rPr>
              <a:t>grammar</a:t>
            </a:r>
            <a:r>
              <a:rPr lang="cs-CZ" sz="3000" dirty="0">
                <a:solidFill>
                  <a:schemeClr val="bg1"/>
                </a:solidFill>
              </a:rPr>
              <a:t> </a:t>
            </a:r>
            <a:r>
              <a:rPr lang="cs-CZ" sz="3000" dirty="0" err="1">
                <a:solidFill>
                  <a:schemeClr val="bg1"/>
                </a:solidFill>
              </a:rPr>
              <a:t>school</a:t>
            </a:r>
            <a:endParaRPr lang="cs-CZ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HYMN:</a:t>
            </a:r>
          </a:p>
          <a:p>
            <a:pPr>
              <a:buNone/>
            </a:pPr>
            <a:r>
              <a:rPr lang="cs-CZ" sz="3000" dirty="0">
                <a:solidFill>
                  <a:schemeClr val="bg1"/>
                </a:solidFill>
              </a:rPr>
              <a:t>Mohla by to být „hymna“</a:t>
            </a:r>
          </a:p>
          <a:p>
            <a:pPr algn="ctr">
              <a:buNone/>
            </a:pPr>
            <a:r>
              <a:rPr lang="cs-CZ" sz="6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Ale není!!!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Př.: </a:t>
            </a:r>
            <a:r>
              <a:rPr lang="cs-CZ" sz="3000" dirty="0" err="1">
                <a:solidFill>
                  <a:schemeClr val="bg1"/>
                </a:solidFill>
              </a:rPr>
              <a:t>Hymn</a:t>
            </a:r>
            <a:r>
              <a:rPr lang="cs-CZ" sz="3000" dirty="0">
                <a:solidFill>
                  <a:schemeClr val="bg1"/>
                </a:solidFill>
              </a:rPr>
              <a:t> </a:t>
            </a:r>
            <a:r>
              <a:rPr lang="cs-CZ" sz="3000" dirty="0" err="1">
                <a:solidFill>
                  <a:schemeClr val="bg1"/>
                </a:solidFill>
              </a:rPr>
              <a:t>is</a:t>
            </a:r>
            <a:r>
              <a:rPr lang="cs-CZ" sz="3000" dirty="0">
                <a:solidFill>
                  <a:schemeClr val="bg1"/>
                </a:solidFill>
              </a:rPr>
              <a:t> </a:t>
            </a:r>
            <a:r>
              <a:rPr lang="en-US" sz="3000" dirty="0">
                <a:solidFill>
                  <a:schemeClr val="bg1"/>
                </a:solidFill>
              </a:rPr>
              <a:t>a song of praise, especially one praising God</a:t>
            </a:r>
            <a:endParaRPr lang="cs-CZ" sz="3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HYMN – </a:t>
            </a:r>
            <a:r>
              <a:rPr lang="cs-CZ" sz="3000" cap="small" dirty="0">
                <a:solidFill>
                  <a:schemeClr val="bg1"/>
                </a:solidFill>
              </a:rPr>
              <a:t>Chvalozpěv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Hymna – anthem </a:t>
            </a: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INTERPRET:</a:t>
            </a: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Domníváte se, že je to hudební „interpret“ ?</a:t>
            </a:r>
          </a:p>
          <a:p>
            <a:pPr algn="ctr">
              <a:buNone/>
            </a:pPr>
            <a:r>
              <a:rPr lang="cs-CZ" sz="5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Omyl!!!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Př.: </a:t>
            </a:r>
            <a:r>
              <a:rPr lang="en-US" sz="3000" dirty="0">
                <a:solidFill>
                  <a:schemeClr val="bg1"/>
                </a:solidFill>
              </a:rPr>
              <a:t>The students were asked to interpret the poem.</a:t>
            </a:r>
            <a:endParaRPr lang="cs-CZ" sz="3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INTERPRET – </a:t>
            </a:r>
            <a:r>
              <a:rPr lang="cs-CZ" sz="3000" cap="small" dirty="0">
                <a:solidFill>
                  <a:schemeClr val="bg1"/>
                </a:solidFill>
              </a:rPr>
              <a:t>přednést; tlumočit</a:t>
            </a:r>
          </a:p>
          <a:p>
            <a:pPr>
              <a:lnSpc>
                <a:spcPct val="150000"/>
              </a:lnSpc>
              <a:buNone/>
            </a:pPr>
            <a:r>
              <a:rPr lang="cs-CZ" sz="3000" dirty="0">
                <a:solidFill>
                  <a:schemeClr val="bg1"/>
                </a:solidFill>
              </a:rPr>
              <a:t>Interpretovat - </a:t>
            </a:r>
            <a:r>
              <a:rPr lang="cs-CZ" sz="3000" dirty="0" err="1">
                <a:solidFill>
                  <a:schemeClr val="bg1"/>
                </a:solidFill>
              </a:rPr>
              <a:t>explain</a:t>
            </a:r>
            <a:r>
              <a:rPr lang="cs-CZ" sz="3000" dirty="0">
                <a:solidFill>
                  <a:schemeClr val="bg1"/>
                </a:solidFill>
              </a:rPr>
              <a:t>, </a:t>
            </a:r>
            <a:r>
              <a:rPr lang="cs-CZ" sz="3000" dirty="0" err="1">
                <a:solidFill>
                  <a:schemeClr val="bg1"/>
                </a:solidFill>
              </a:rPr>
              <a:t>explicate</a:t>
            </a:r>
            <a:endParaRPr lang="cs-CZ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LOCAL: </a:t>
            </a: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Může to být „lokál“ ?</a:t>
            </a:r>
          </a:p>
          <a:p>
            <a:pPr algn="ctr">
              <a:buNone/>
            </a:pPr>
            <a:r>
              <a:rPr lang="cs-CZ" sz="5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Nemůže!!!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Př.: </a:t>
            </a:r>
            <a:r>
              <a:rPr lang="en-US" sz="2800" dirty="0">
                <a:solidFill>
                  <a:schemeClr val="bg1"/>
                </a:solidFill>
              </a:rPr>
              <a:t>It was difficult to understand the local dialect.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LOCAL – </a:t>
            </a:r>
            <a:r>
              <a:rPr lang="cs-CZ" sz="2800" cap="small" dirty="0">
                <a:solidFill>
                  <a:schemeClr val="bg1"/>
                </a:solidFill>
              </a:rPr>
              <a:t>MÍSTNÍ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Lokál - </a:t>
            </a:r>
            <a:r>
              <a:rPr lang="cs-CZ" sz="2800" dirty="0" err="1">
                <a:solidFill>
                  <a:schemeClr val="bg1"/>
                </a:solidFill>
              </a:rPr>
              <a:t>pub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MATURITY: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Je to zkouška dospělosti?</a:t>
            </a:r>
          </a:p>
          <a:p>
            <a:pPr algn="ctr">
              <a:buNone/>
            </a:pPr>
            <a:r>
              <a:rPr lang="cs-CZ" sz="5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Není!!!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Př.: </a:t>
            </a:r>
            <a:r>
              <a:rPr lang="en-US" sz="2800" dirty="0">
                <a:solidFill>
                  <a:schemeClr val="bg1"/>
                </a:solidFill>
              </a:rPr>
              <a:t>He has maturity beyond his years.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MATURITY - </a:t>
            </a:r>
            <a:r>
              <a:rPr lang="cs-CZ" sz="2800" cap="small" dirty="0">
                <a:solidFill>
                  <a:schemeClr val="bg1"/>
                </a:solidFill>
              </a:rPr>
              <a:t>dospělost, vyzrálost, zralost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Maturita - </a:t>
            </a:r>
            <a:r>
              <a:rPr lang="cs-CZ" sz="2800" dirty="0" err="1">
                <a:solidFill>
                  <a:schemeClr val="bg1"/>
                </a:solidFill>
              </a:rPr>
              <a:t>school</a:t>
            </a:r>
            <a:r>
              <a:rPr lang="cs-CZ" sz="2800" dirty="0">
                <a:solidFill>
                  <a:schemeClr val="bg1"/>
                </a:solidFill>
              </a:rPr>
              <a:t>-</a:t>
            </a:r>
            <a:r>
              <a:rPr lang="cs-CZ" sz="2800" dirty="0" err="1">
                <a:solidFill>
                  <a:schemeClr val="bg1"/>
                </a:solidFill>
              </a:rPr>
              <a:t>leaving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>
                <a:solidFill>
                  <a:schemeClr val="bg1"/>
                </a:solidFill>
              </a:rPr>
              <a:t>exam</a:t>
            </a:r>
            <a:r>
              <a:rPr lang="cs-CZ" sz="2800" dirty="0">
                <a:solidFill>
                  <a:schemeClr val="bg1"/>
                </a:solidFill>
              </a:rPr>
              <a:t>; SAT </a:t>
            </a: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PASTA:</a:t>
            </a: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Myslíte, že by to mohla být zubní pasta?</a:t>
            </a:r>
          </a:p>
          <a:p>
            <a:pPr algn="ctr">
              <a:buNone/>
            </a:pPr>
            <a:r>
              <a:rPr lang="cs-CZ" sz="5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Kdepak!!!</a:t>
            </a: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Př.: Pasta </a:t>
            </a:r>
            <a:r>
              <a:rPr lang="cs-CZ" sz="2800" dirty="0" err="1">
                <a:solidFill>
                  <a:schemeClr val="bg1"/>
                </a:solidFill>
              </a:rPr>
              <a:t>is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an Italian food made from flour, water and sometimes eggs</a:t>
            </a:r>
            <a:r>
              <a:rPr lang="cs-CZ" sz="2800" dirty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PASTA – </a:t>
            </a:r>
            <a:r>
              <a:rPr lang="cs-CZ" sz="2800" cap="small" dirty="0">
                <a:solidFill>
                  <a:schemeClr val="bg1"/>
                </a:solidFill>
              </a:rPr>
              <a:t>Těstoviny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Pasta - Paste</a:t>
            </a: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SMOKING: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Je to slavnostní oblek?</a:t>
            </a:r>
          </a:p>
          <a:p>
            <a:pPr algn="ctr">
              <a:buNone/>
            </a:pPr>
            <a:r>
              <a:rPr lang="cs-CZ" sz="5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NE!!!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Př.: </a:t>
            </a:r>
            <a:r>
              <a:rPr lang="en-US" sz="2800" dirty="0">
                <a:solidFill>
                  <a:schemeClr val="bg1"/>
                </a:solidFill>
              </a:rPr>
              <a:t>Smoking is not allowed in this theatre.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SMOKING – </a:t>
            </a:r>
            <a:r>
              <a:rPr lang="cs-CZ" sz="2800" cap="small" dirty="0">
                <a:solidFill>
                  <a:schemeClr val="bg1"/>
                </a:solidFill>
              </a:rPr>
              <a:t>Kouření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Smoking – </a:t>
            </a:r>
            <a:r>
              <a:rPr lang="cs-CZ" sz="2800" dirty="0" err="1">
                <a:solidFill>
                  <a:schemeClr val="bg1"/>
                </a:solidFill>
              </a:rPr>
              <a:t>Dinner</a:t>
            </a:r>
            <a:r>
              <a:rPr lang="cs-CZ" sz="2800" dirty="0">
                <a:solidFill>
                  <a:schemeClr val="bg1"/>
                </a:solidFill>
              </a:rPr>
              <a:t> </a:t>
            </a:r>
            <a:r>
              <a:rPr lang="cs-CZ" sz="2800" dirty="0" err="1">
                <a:solidFill>
                  <a:schemeClr val="bg1"/>
                </a:solidFill>
              </a:rPr>
              <a:t>jacket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SYMPATHETIC:</a:t>
            </a: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Sympatický?</a:t>
            </a:r>
          </a:p>
          <a:p>
            <a:pPr algn="ctr">
              <a:buNone/>
            </a:pPr>
            <a:r>
              <a:rPr lang="cs-CZ" sz="5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 </a:t>
            </a:r>
            <a:r>
              <a:rPr lang="cs-CZ" sz="56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</a:t>
            </a:r>
            <a:r>
              <a:rPr lang="cs-CZ" sz="5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!!!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Př.:</a:t>
            </a:r>
            <a:r>
              <a:rPr lang="en-US" sz="2800" dirty="0">
                <a:solidFill>
                  <a:schemeClr val="bg1"/>
                </a:solidFill>
              </a:rPr>
              <a:t>She was very sympathetic when I was sick.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SYMPATHETIC – </a:t>
            </a:r>
            <a:r>
              <a:rPr lang="cs-CZ" sz="2800" cap="small" dirty="0">
                <a:solidFill>
                  <a:schemeClr val="bg1"/>
                </a:solidFill>
              </a:rPr>
              <a:t>Soucitný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Sympatický – nice; </a:t>
            </a:r>
            <a:r>
              <a:rPr lang="cs-CZ" sz="2800" dirty="0" err="1">
                <a:solidFill>
                  <a:schemeClr val="bg1"/>
                </a:solidFill>
              </a:rPr>
              <a:t>likeable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Příklady některých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TRAFFIC:</a:t>
            </a:r>
          </a:p>
          <a:p>
            <a:pPr>
              <a:buNone/>
            </a:pPr>
            <a:r>
              <a:rPr lang="cs-CZ" sz="2800" dirty="0">
                <a:solidFill>
                  <a:schemeClr val="bg1"/>
                </a:solidFill>
              </a:rPr>
              <a:t>Mohla by to být „trafika“ ?</a:t>
            </a:r>
          </a:p>
          <a:p>
            <a:pPr algn="ctr">
              <a:buNone/>
            </a:pPr>
            <a:r>
              <a:rPr lang="cs-CZ" sz="5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Nemohla!!!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Př.: </a:t>
            </a:r>
            <a:r>
              <a:rPr lang="en-US" sz="2800" dirty="0">
                <a:solidFill>
                  <a:schemeClr val="bg1"/>
                </a:solidFill>
              </a:rPr>
              <a:t>They were stuck in traffic and missed their flight.</a:t>
            </a:r>
            <a:endParaRPr lang="cs-CZ" sz="28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TRAFFIC – </a:t>
            </a:r>
            <a:r>
              <a:rPr lang="cs-CZ" sz="2800" cap="small" dirty="0">
                <a:solidFill>
                  <a:schemeClr val="bg1"/>
                </a:solidFill>
              </a:rPr>
              <a:t>doprava</a:t>
            </a:r>
            <a:r>
              <a:rPr lang="cs-CZ" sz="2800" dirty="0">
                <a:solidFill>
                  <a:schemeClr val="bg1"/>
                </a:solidFill>
              </a:rPr>
              <a:t> (moc aut)</a:t>
            </a:r>
          </a:p>
          <a:p>
            <a:pPr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Trafika - </a:t>
            </a:r>
            <a:r>
              <a:rPr lang="cs-CZ" sz="2800" dirty="0" err="1">
                <a:solidFill>
                  <a:schemeClr val="bg1"/>
                </a:solidFill>
              </a:rPr>
              <a:t>newsagent</a:t>
            </a:r>
            <a:r>
              <a:rPr lang="cs-CZ" sz="2800" dirty="0">
                <a:solidFill>
                  <a:schemeClr val="bg1"/>
                </a:solidFill>
              </a:rPr>
              <a:t>'s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newsflash/>
    <p:sndAc>
      <p:stSnd>
        <p:snd r:embed="rId3" name="cashreg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sz="96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sz="9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Pozor na slova, která se tváří kamarádsky.</a:t>
            </a:r>
          </a:p>
          <a:p>
            <a:pPr algn="ctr">
              <a:lnSpc>
                <a:spcPct val="150000"/>
              </a:lnSpc>
              <a:buNone/>
            </a:pPr>
            <a:r>
              <a:rPr lang="cs-CZ" sz="2800" dirty="0">
                <a:solidFill>
                  <a:schemeClr val="bg1"/>
                </a:solidFill>
              </a:rPr>
              <a:t>Ne všechna jsou kamarádská.</a:t>
            </a:r>
          </a:p>
          <a:p>
            <a:pPr algn="ctr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Některá </a:t>
            </a:r>
            <a:r>
              <a:rPr lang="cs-CZ" sz="2800" dirty="0">
                <a:solidFill>
                  <a:schemeClr val="bg1"/>
                </a:solidFill>
              </a:rPr>
              <a:t>mohou být „falešní kamarádi</a:t>
            </a:r>
            <a:r>
              <a:rPr lang="cs-CZ" sz="2800" dirty="0" smtClean="0">
                <a:solidFill>
                  <a:schemeClr val="bg1"/>
                </a:solidFill>
              </a:rPr>
              <a:t>“.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5" name="Obrázek 4" descr="600px-Panneau_attention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59832" y="3861048"/>
            <a:ext cx="2857500" cy="2381250"/>
          </a:xfrm>
          <a:prstGeom prst="rect">
            <a:avLst/>
          </a:prstGeom>
        </p:spPr>
      </p:pic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False</a:t>
            </a:r>
            <a:r>
              <a:rPr lang="cs-CZ" sz="9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cs-CZ" sz="96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friends</a:t>
            </a:r>
            <a:endParaRPr lang="cs-CZ" sz="9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400" dirty="0">
                <a:solidFill>
                  <a:schemeClr val="bg1"/>
                </a:solidFill>
              </a:rPr>
              <a:t>Zdroje</a:t>
            </a:r>
            <a:r>
              <a:rPr lang="cs-CZ" sz="1400" dirty="0" smtClean="0">
                <a:solidFill>
                  <a:schemeClr val="bg1"/>
                </a:solidFill>
              </a:rPr>
              <a:t>:	 </a:t>
            </a:r>
            <a:r>
              <a:rPr lang="en-US" sz="1400" dirty="0">
                <a:solidFill>
                  <a:schemeClr val="bg1"/>
                </a:solidFill>
              </a:rPr>
              <a:t>HORNBY, Albert Sydney. Oxford advanced learner's dictionary of current English. 7th ed. Oxford: </a:t>
            </a:r>
            <a:r>
              <a:rPr lang="cs-CZ" sz="1400" dirty="0" smtClean="0">
                <a:solidFill>
                  <a:schemeClr val="bg1"/>
                </a:solidFill>
              </a:rPr>
              <a:t>	</a:t>
            </a:r>
            <a:r>
              <a:rPr lang="en-US" sz="1400" dirty="0" smtClean="0">
                <a:solidFill>
                  <a:schemeClr val="bg1"/>
                </a:solidFill>
              </a:rPr>
              <a:t>Oxford </a:t>
            </a:r>
            <a:r>
              <a:rPr lang="en-US" sz="1400" dirty="0">
                <a:solidFill>
                  <a:schemeClr val="bg1"/>
                </a:solidFill>
              </a:rPr>
              <a:t>University Press, 2005, 1780 s. ISBN 01-943-1649-1.</a:t>
            </a:r>
            <a:endParaRPr lang="cs-CZ" sz="14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400" dirty="0">
                <a:solidFill>
                  <a:schemeClr val="bg1"/>
                </a:solidFill>
              </a:rPr>
              <a:t>Obrázky</a:t>
            </a:r>
            <a:r>
              <a:rPr lang="cs-CZ" sz="1400" dirty="0" smtClean="0">
                <a:solidFill>
                  <a:schemeClr val="bg1"/>
                </a:solidFill>
              </a:rPr>
              <a:t>:</a:t>
            </a:r>
          </a:p>
          <a:p>
            <a:pPr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dostupné </a:t>
            </a:r>
            <a:r>
              <a:rPr lang="cs-CZ" sz="1400" dirty="0">
                <a:solidFill>
                  <a:schemeClr val="bg1"/>
                </a:solidFill>
              </a:rPr>
              <a:t>z</a:t>
            </a:r>
            <a:r>
              <a:rPr lang="cs-CZ" sz="1400" dirty="0" smtClean="0">
                <a:solidFill>
                  <a:schemeClr val="bg1"/>
                </a:solidFill>
              </a:rPr>
              <a:t>:	 </a:t>
            </a:r>
            <a:r>
              <a:rPr lang="cs-CZ" sz="1400" dirty="0">
                <a:solidFill>
                  <a:schemeClr val="bg1"/>
                </a:solidFill>
                <a:hlinkClick r:id="rId3"/>
              </a:rPr>
              <a:t>http://grammaire-fle.wikispaces.com/Le+g%C3%A9rondif</a:t>
            </a:r>
            <a:endParaRPr lang="cs-CZ" sz="1400" dirty="0">
              <a:solidFill>
                <a:schemeClr val="bg1"/>
              </a:solidFill>
            </a:endParaRPr>
          </a:p>
          <a:p>
            <a:pPr>
              <a:buNone/>
            </a:pPr>
            <a:endParaRPr lang="cs-CZ" sz="1400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bg1"/>
                </a:solidFill>
              </a:rPr>
              <a:t>		http</a:t>
            </a:r>
            <a:r>
              <a:rPr lang="cs-CZ" sz="1400" dirty="0">
                <a:solidFill>
                  <a:schemeClr val="bg1"/>
                </a:solidFill>
              </a:rPr>
              <a:t>://www.</a:t>
            </a:r>
            <a:r>
              <a:rPr lang="cs-CZ" sz="1400" dirty="0" err="1">
                <a:solidFill>
                  <a:schemeClr val="bg1"/>
                </a:solidFill>
              </a:rPr>
              <a:t>arvernes.com</a:t>
            </a:r>
            <a:r>
              <a:rPr lang="cs-CZ" sz="1400" dirty="0">
                <a:solidFill>
                  <a:schemeClr val="bg1"/>
                </a:solidFill>
              </a:rPr>
              <a:t>/</a:t>
            </a:r>
            <a:r>
              <a:rPr lang="cs-CZ" sz="1400" dirty="0" err="1">
                <a:solidFill>
                  <a:schemeClr val="bg1"/>
                </a:solidFill>
              </a:rPr>
              <a:t>wiki</a:t>
            </a:r>
            <a:r>
              <a:rPr lang="cs-CZ" sz="1400" dirty="0">
                <a:solidFill>
                  <a:schemeClr val="bg1"/>
                </a:solidFill>
              </a:rPr>
              <a:t>/index.</a:t>
            </a:r>
            <a:r>
              <a:rPr lang="cs-CZ" sz="1400" dirty="0" err="1">
                <a:solidFill>
                  <a:schemeClr val="bg1"/>
                </a:solidFill>
              </a:rPr>
              <a:t>php</a:t>
            </a:r>
            <a:r>
              <a:rPr lang="cs-CZ" sz="1400" dirty="0">
                <a:solidFill>
                  <a:schemeClr val="bg1"/>
                </a:solidFill>
              </a:rPr>
              <a:t>/</a:t>
            </a:r>
            <a:r>
              <a:rPr lang="cs-CZ" sz="1400" dirty="0" err="1">
                <a:solidFill>
                  <a:schemeClr val="bg1"/>
                </a:solidFill>
              </a:rPr>
              <a:t>Fichier</a:t>
            </a:r>
            <a:r>
              <a:rPr lang="cs-CZ" sz="1400" dirty="0">
                <a:solidFill>
                  <a:schemeClr val="bg1"/>
                </a:solidFill>
              </a:rPr>
              <a:t>:</a:t>
            </a:r>
            <a:r>
              <a:rPr lang="cs-CZ" sz="1400" dirty="0" err="1">
                <a:solidFill>
                  <a:schemeClr val="bg1"/>
                </a:solidFill>
              </a:rPr>
              <a:t>Panneau</a:t>
            </a:r>
            <a:r>
              <a:rPr lang="cs-CZ" sz="1400" dirty="0">
                <a:solidFill>
                  <a:schemeClr val="bg1"/>
                </a:solidFill>
              </a:rPr>
              <a:t>_</a:t>
            </a:r>
            <a:r>
              <a:rPr lang="cs-CZ" sz="1400" dirty="0" err="1">
                <a:solidFill>
                  <a:schemeClr val="bg1"/>
                </a:solidFill>
              </a:rPr>
              <a:t>attention.svg</a:t>
            </a:r>
            <a:endParaRPr lang="cs-CZ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  <p:sndAc>
      <p:stSnd>
        <p:snd r:embed="rId2" name="cashreg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upně šedi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tupně šedi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</TotalTime>
  <Words>576</Words>
  <Application>Microsoft Office PowerPoint</Application>
  <PresentationFormat>Předvádění na obrazovce (4:3)</PresentationFormat>
  <Paragraphs>119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False friends  (falešní přátelé)</vt:lpstr>
      <vt:lpstr>Co to jsou false friends?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Příklady některých false friends</vt:lpstr>
      <vt:lpstr>False friends</vt:lpstr>
      <vt:lpstr>False friends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False friends  (falešní přátelé)</dc:title>
  <dc:creator>uzivatel</dc:creator>
  <cp:lastModifiedBy>Dum</cp:lastModifiedBy>
  <cp:revision>18</cp:revision>
  <dcterms:created xsi:type="dcterms:W3CDTF">2012-03-13T15:22:40Z</dcterms:created>
  <dcterms:modified xsi:type="dcterms:W3CDTF">2016-01-25T13:56:11Z</dcterms:modified>
</cp:coreProperties>
</file>