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99B5CE6-8D30-4EEB-9825-037CDF150EC1}" type="datetimeFigureOut">
              <a:rPr lang="cs-CZ" smtClean="0"/>
              <a:pPr/>
              <a:t>11.3.2016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BD675B6-33DA-4FBF-90AB-EB72F4FD2B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2597555"/>
              </p:ext>
            </p:extLst>
          </p:nvPr>
        </p:nvGraphicFramePr>
        <p:xfrm>
          <a:off x="539552" y="2204864"/>
          <a:ext cx="7776864" cy="4440037"/>
        </p:xfrm>
        <a:graphic>
          <a:graphicData uri="http://schemas.openxmlformats.org/drawingml/2006/table">
            <a:tbl>
              <a:tblPr/>
              <a:tblGrid>
                <a:gridCol w="4726891"/>
                <a:gridCol w="3049973"/>
              </a:tblGrid>
              <a:tr h="4915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Základní škola Pchery, okres Kladno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5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CZ.1.07/1.4.00/21.3613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91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Číslo a název šablony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klíčové aktivity: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VY_32_INOVACE_2</a:t>
                      </a: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. 3.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5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Jméno autora výukového materiálu: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Mgr. Jaroslava Landová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4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Datum (období),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ve kterém byl VM vytvořen: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2013/14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Ročník, pro který je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výukový materiál vytvořen: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Doporučeno pro 5., 6. 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Vzdělávací oblast, vzdělávací obor,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tematický okruh, téma (lze konkretizovat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např. klíčovými slovy):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5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stupně přídavných jmen,  tvoření příponami a předponou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nej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-, doplň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2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Metodický list/anotace – výstižný popis způsobu použití výukového materiálu ve výuce: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38325" algn="l"/>
                        </a:tabLs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seznamuje žáky s trojím stupněm vlastností- tzv. stupňováním, což si následně žáci procvičují zábavnou formou ve cvičeních a upevňují si tak získaní znalosti.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53100" cy="1409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208275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Zpracovala: </a:t>
            </a:r>
            <a:r>
              <a:rPr lang="cs-CZ" err="1" smtClean="0"/>
              <a:t>Mgr</a:t>
            </a:r>
            <a:r>
              <a:rPr lang="cs-CZ" smtClean="0"/>
              <a:t>. Jaroslava </a:t>
            </a:r>
            <a:r>
              <a:rPr lang="cs-CZ" dirty="0" smtClean="0"/>
              <a:t>Landová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490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7140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Krásný(á, é), krásnější, nejkrásnější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628800"/>
            <a:ext cx="6160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Tato přídavná jména vyjadřují </a:t>
            </a:r>
            <a:r>
              <a:rPr lang="cs-CZ" b="1" dirty="0" smtClean="0"/>
              <a:t>trojí stupeň vlastnosti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420888"/>
            <a:ext cx="439248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1.Stupeň = základní míra vlastnosti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20026" y="2420888"/>
            <a:ext cx="206434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Krásný, á ,é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04513" y="3092214"/>
            <a:ext cx="4387567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2.Stupeň = větší míra vlastnosti než 1.st.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43362" y="3125525"/>
            <a:ext cx="125021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krásnější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39181" y="3870791"/>
            <a:ext cx="435289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3.Stupeň = největší míra vlastnosti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02773" y="3870791"/>
            <a:ext cx="1505531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nejkrásnější</a:t>
            </a:r>
            <a:endParaRPr lang="cs-CZ" dirty="0"/>
          </a:p>
        </p:txBody>
      </p:sp>
      <p:pic>
        <p:nvPicPr>
          <p:cNvPr id="2050" name="Picture 2" descr="C:\Users\NB6\AppData\Local\Microsoft\Windows\Temporary Internet Files\Content.IE5\WJY2CELA\MC900440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841" y="4446081"/>
            <a:ext cx="1586911" cy="158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B6\AppData\Local\Microsoft\Windows\Temporary Internet Files\Content.IE5\T19N0LZX\MC90044036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5" y="4446081"/>
            <a:ext cx="1645357" cy="1645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B6\AppData\Local\Microsoft\Windows\Temporary Internet Files\Content.IE5\YKHV8ZZT\MC90044037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46081"/>
            <a:ext cx="1719223" cy="171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2841" y="6309320"/>
            <a:ext cx="54200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Která dívka je pro tebe nejkrásnější a proč?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46255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5676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 přídavných jmen rozlišujeme tedy </a:t>
            </a:r>
            <a:r>
              <a:rPr lang="cs-CZ" b="1" dirty="0" smtClean="0"/>
              <a:t>trojí stupeň vlastnosti: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1" y="2403758"/>
            <a:ext cx="19442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1.stupeň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1942093"/>
            <a:ext cx="187220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2.stupeň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1480428"/>
            <a:ext cx="186825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3.stupeň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717032"/>
            <a:ext cx="4812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Vyjadřování  různého stupně vlastnosti se nazývá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725144"/>
            <a:ext cx="35898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STUPŇOVÁNÍ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3711268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6812" y="476672"/>
            <a:ext cx="1385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1.stupeň: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5" y="980728"/>
            <a:ext cx="2937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tvar příd. jména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6812" y="2174721"/>
            <a:ext cx="1385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2.stupeň: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6483" y="2735650"/>
            <a:ext cx="3043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Tvoříme z 1.stupně </a:t>
            </a:r>
            <a:r>
              <a:rPr lang="cs-CZ" b="1" dirty="0" smtClean="0"/>
              <a:t>příponami: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2225" y="3284984"/>
            <a:ext cx="57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r>
              <a:rPr lang="cs-CZ" b="1" dirty="0" err="1" smtClean="0"/>
              <a:t>ejší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34723" y="3831232"/>
            <a:ext cx="57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r>
              <a:rPr lang="cs-CZ" b="1" dirty="0" err="1" smtClean="0"/>
              <a:t>ější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19682" y="4335252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-</a:t>
            </a:r>
            <a:r>
              <a:rPr lang="cs-CZ" b="1" dirty="0" err="1" smtClean="0"/>
              <a:t>ší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7058" y="4735445"/>
            <a:ext cx="1381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Koncovkou </a:t>
            </a:r>
            <a:r>
              <a:rPr lang="cs-CZ" b="1" dirty="0" smtClean="0"/>
              <a:t>-í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5868" y="1460051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Např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1460051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hluboký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36258" y="1462718"/>
            <a:ext cx="653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1460051"/>
            <a:ext cx="886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mazlivý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56072" y="1460051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sladký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62029" y="3237711"/>
            <a:ext cx="871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</a:t>
            </a:r>
            <a:r>
              <a:rPr lang="cs-CZ" b="1" dirty="0" smtClean="0"/>
              <a:t>ejší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89707" y="3799765"/>
            <a:ext cx="1091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mazliv</a:t>
            </a:r>
            <a:r>
              <a:rPr lang="cs-CZ" b="1" dirty="0" smtClean="0"/>
              <a:t>ějš</a:t>
            </a:r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83396" y="4259906"/>
            <a:ext cx="744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hlub</a:t>
            </a:r>
            <a:r>
              <a:rPr lang="cs-CZ" b="1" dirty="0" smtClean="0"/>
              <a:t>ší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70415" y="4704584"/>
            <a:ext cx="817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sladš</a:t>
            </a:r>
            <a:r>
              <a:rPr lang="cs-CZ" b="1" dirty="0" smtClean="0"/>
              <a:t>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91874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13850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3.stupeň: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37424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Tvoříme ze 2.stupně  </a:t>
            </a:r>
            <a:r>
              <a:rPr lang="cs-CZ" b="1" dirty="0" smtClean="0"/>
              <a:t>předponou </a:t>
            </a:r>
            <a:r>
              <a:rPr lang="cs-CZ" dirty="0" smtClean="0"/>
              <a:t> </a:t>
            </a:r>
            <a:r>
              <a:rPr lang="cs-CZ" b="1" dirty="0" smtClean="0"/>
              <a:t>- </a:t>
            </a:r>
            <a:r>
              <a:rPr lang="cs-CZ" b="1" dirty="0" err="1" smtClean="0"/>
              <a:t>nej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4999" y="2492896"/>
            <a:ext cx="1153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r>
              <a:rPr lang="cs-CZ" dirty="0" smtClean="0"/>
              <a:t>jteplejší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5213" y="3201314"/>
            <a:ext cx="1383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</a:t>
            </a:r>
            <a:r>
              <a:rPr lang="cs-CZ" dirty="0" smtClean="0"/>
              <a:t>mazlivější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48287" y="3894242"/>
            <a:ext cx="109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</a:t>
            </a:r>
            <a:r>
              <a:rPr lang="cs-CZ" dirty="0" smtClean="0"/>
              <a:t>jtmavší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2337" y="4653136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</a:t>
            </a:r>
            <a:r>
              <a:rPr lang="cs-CZ" dirty="0" smtClean="0"/>
              <a:t>sladší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4723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9269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Zařaď správně přídavná jména do tříd: použij fixu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268760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1.známý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060848"/>
            <a:ext cx="1529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2.nejlakomější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1638092"/>
            <a:ext cx="13854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3.rozumnější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1453426"/>
            <a:ext cx="1287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5.nejsladší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1638092"/>
            <a:ext cx="867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7.kratší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61134" y="2430180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4.malý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2430180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6.sušší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2245514"/>
            <a:ext cx="12843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8.nejjižnější</a:t>
            </a:r>
            <a:endParaRPr lang="cs-CZ" dirty="0"/>
          </a:p>
        </p:txBody>
      </p:sp>
      <p:pic>
        <p:nvPicPr>
          <p:cNvPr id="1029" name="Picture 5" descr="C:\Users\NB6\AppData\Local\Microsoft\Windows\Temporary Internet Files\Content.IE5\E5K9621S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5277" y="3928976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B6\AppData\Local\Microsoft\Windows\Temporary Internet Files\Content.IE5\E5K9621S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5268" y="419668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877756" y="1268760"/>
            <a:ext cx="1237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9.snadnější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11305" y="2870075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 nejhladší</a:t>
            </a:r>
            <a:endParaRPr lang="cs-CZ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5195269" y="3054741"/>
            <a:ext cx="2107126" cy="152638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3.stupeň</a:t>
            </a:r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2915815" y="3054741"/>
            <a:ext cx="2279453" cy="1374211"/>
          </a:xfrm>
          <a:prstGeom prst="wedgeRoundRect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2.stupeň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NB6\AppData\Local\Microsoft\Windows\Temporary Internet Files\Content.IE5\E5K9621S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755574" y="2870075"/>
            <a:ext cx="2160241" cy="1711053"/>
          </a:xfrm>
          <a:prstGeom prst="wedgeRoundRectCallou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1.stupeň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300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44444E-6 L -0.00903 0.288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1" y="143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81481E-6 L 0.47552 0.2041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767" y="1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40741E-7 L 0.01875 0.2342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8" y="1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0 L -0.22066 0.1083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42" y="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111E-6 L 0.0618 0.2925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0" y="1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0 L -0.18576 0.1291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88" y="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40741E-7 L -0.30729 0.2342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65" y="1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81481E-6 L -0.11163 0.1564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90" y="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44444E-6 L -0.36701 0.30925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351" y="1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.00208 L -0.1776 0.0881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89" y="4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NB6\AppData\Local\Microsoft\Windows\Temporary Internet Files\Content.IE5\YKHV8ZZT\MC90044037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2"/>
            <a:ext cx="2451720" cy="2451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B6\AppData\Local\Microsoft\Windows\Temporary Internet Files\Content.IE5\WJY2CELA\MC9004406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30457"/>
            <a:ext cx="235456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7164288" y="2204864"/>
            <a:ext cx="1631032" cy="1368152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láček 2"/>
          <p:cNvSpPr/>
          <p:nvPr/>
        </p:nvSpPr>
        <p:spPr>
          <a:xfrm>
            <a:off x="5482774" y="2204864"/>
            <a:ext cx="1969368" cy="1141664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6804248" y="764704"/>
            <a:ext cx="1512168" cy="1296144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 rot="20804370">
            <a:off x="4572000" y="1052736"/>
            <a:ext cx="2282552" cy="1296144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440427" y="1700808"/>
            <a:ext cx="1656184" cy="1362920"/>
          </a:xfrm>
          <a:prstGeom prst="cloud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áček 7"/>
          <p:cNvSpPr/>
          <p:nvPr/>
        </p:nvSpPr>
        <p:spPr>
          <a:xfrm>
            <a:off x="1839322" y="2298339"/>
            <a:ext cx="2160240" cy="1048189"/>
          </a:xfrm>
          <a:prstGeom prst="cloud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1115794" y="872716"/>
            <a:ext cx="1803648" cy="1080120"/>
          </a:xfrm>
          <a:prstGeom prst="cloud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áček 9"/>
          <p:cNvSpPr/>
          <p:nvPr/>
        </p:nvSpPr>
        <p:spPr>
          <a:xfrm>
            <a:off x="2725583" y="890428"/>
            <a:ext cx="1728192" cy="1620760"/>
          </a:xfrm>
          <a:prstGeom prst="cloudCallou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951639" y="2519608"/>
            <a:ext cx="816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hezká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1516142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příjemná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1303379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milá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83701" y="2685328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dobrá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68144" y="476672"/>
            <a:ext cx="638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1.st.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76672"/>
            <a:ext cx="638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2.st.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25452" y="2822433"/>
            <a:ext cx="138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příjemnější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2298339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hezčí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131840" y="1516142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lepší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82057" y="1303379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milejší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6165304"/>
            <a:ext cx="5186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Řekni, jaká (ý) jsi ty? Použij 3.stupeň př</a:t>
            </a:r>
            <a:r>
              <a:rPr lang="cs-CZ" b="1" dirty="0" smtClean="0"/>
              <a:t>. jmen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44838" y="438898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fixou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3964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6897" y="764704"/>
            <a:ext cx="2048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Doplň tabulku 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1438165"/>
              </p:ext>
            </p:extLst>
          </p:nvPr>
        </p:nvGraphicFramePr>
        <p:xfrm>
          <a:off x="1524000" y="1397000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lehký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mladý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známý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nízký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dobrý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37059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6897" y="764704"/>
            <a:ext cx="3424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Doplň tabulku  -  kontrola :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2742330"/>
              </p:ext>
            </p:extLst>
          </p:nvPr>
        </p:nvGraphicFramePr>
        <p:xfrm>
          <a:off x="1524000" y="1397000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1.stupeň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lehký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lehčí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nejlehčí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nejužší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mladý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nejmladší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známý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známější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nejznámější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příjemnější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nejpříjemnější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nízký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nižší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nejnižší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dobrý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lepší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nejlepší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36874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17203563"/>
              </p:ext>
            </p:extLst>
          </p:nvPr>
        </p:nvGraphicFramePr>
        <p:xfrm>
          <a:off x="1403648" y="1988840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rozumný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střídmější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nejmilejší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významnější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nejmladší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74346" y="898345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Doplň chybějící tvary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2600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12562051"/>
              </p:ext>
            </p:extLst>
          </p:nvPr>
        </p:nvGraphicFramePr>
        <p:xfrm>
          <a:off x="1403648" y="1988840"/>
          <a:ext cx="60960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2.stupeň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rozumný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rozumnější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nejrozumnější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střídmý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střídmější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nejstřídmější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milejší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nejmilejší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významný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významnější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nejvýznamnější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malý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menší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nejmenší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mladý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mladší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nejmladší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74346" y="898345"/>
            <a:ext cx="2839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Doplň chybějící tvary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724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92696"/>
            <a:ext cx="6580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prezentaci byly použity obrázky z galerie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8443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140</TotalTime>
  <Words>405</Words>
  <Application>Microsoft Office PowerPoint</Application>
  <PresentationFormat>Předvádění na obrazovce (4:3)</PresentationFormat>
  <Paragraphs>159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Stupňování přídavných jmen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</dc:title>
  <dc:creator>NB6</dc:creator>
  <cp:lastModifiedBy>Dum</cp:lastModifiedBy>
  <cp:revision>19</cp:revision>
  <dcterms:created xsi:type="dcterms:W3CDTF">2014-03-30T18:38:09Z</dcterms:created>
  <dcterms:modified xsi:type="dcterms:W3CDTF">2016-03-11T19:59:31Z</dcterms:modified>
</cp:coreProperties>
</file>