
<file path=[Content_Types].xml><?xml version="1.0" encoding="utf-8"?>
<Types xmlns="http://schemas.openxmlformats.org/package/2006/content-types">
  <Default Extension="png" ContentType="image/png"/>
  <Default Extension="jpeg" ContentType="image/jpeg"/>
  <Default Extension="MOV" ContentType="video/quicktime"/>
  <Default Extension="rels" ContentType="application/vnd.openxmlformats-package.relationships+xml"/>
  <Default Extension="xml" ContentType="application/xml"/>
  <Default Extension="jpg" ContentType="image/jpeg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9" r:id="rId1"/>
  </p:sldMasterIdLst>
  <p:notesMasterIdLst>
    <p:notesMasterId r:id="rId12"/>
  </p:notesMasterIdLst>
  <p:sldIdLst>
    <p:sldId id="256" r:id="rId2"/>
    <p:sldId id="364" r:id="rId3"/>
    <p:sldId id="365" r:id="rId4"/>
    <p:sldId id="366" r:id="rId5"/>
    <p:sldId id="367" r:id="rId6"/>
    <p:sldId id="368" r:id="rId7"/>
    <p:sldId id="369" r:id="rId8"/>
    <p:sldId id="370" r:id="rId9"/>
    <p:sldId id="371" r:id="rId10"/>
    <p:sldId id="372" r:id="rId11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etra Pitelková" initials="PP" lastIdx="2" clrIdx="0">
    <p:extLst>
      <p:ext uri="{19B8F6BF-5375-455C-9EA6-DF929625EA0E}">
        <p15:presenceInfo xmlns:p15="http://schemas.microsoft.com/office/powerpoint/2012/main" userId="91f30ee1c7dd980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9744D"/>
    <a:srgbClr val="F030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44" autoAdjust="0"/>
    <p:restoredTop sz="91971" autoAdjust="0"/>
  </p:normalViewPr>
  <p:slideViewPr>
    <p:cSldViewPr snapToGrid="0">
      <p:cViewPr varScale="1">
        <p:scale>
          <a:sx n="68" d="100"/>
          <a:sy n="68" d="100"/>
        </p:scale>
        <p:origin x="75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AFA165-00A4-4D8B-80F5-4B2FA1D5C00C}" type="datetimeFigureOut">
              <a:rPr lang="cs-CZ" smtClean="0"/>
              <a:t>21.11.2016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D16EE2-16C1-433F-9C10-63FFACFBF6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0569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D16EE2-16C1-433F-9C10-63FFACFBF640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4758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D16EE2-16C1-433F-9C10-63FFACFBF64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9265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D16EE2-16C1-433F-9C10-63FFACFBF64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78079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D16EE2-16C1-433F-9C10-63FFACFBF64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1161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D16EE2-16C1-433F-9C10-63FFACFBF64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346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D16EE2-16C1-433F-9C10-63FFACFBF64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0140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D16EE2-16C1-433F-9C10-63FFACFBF640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9011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197600"/>
            <a:ext cx="12192000" cy="660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" y="6164358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353568" y="4340352"/>
            <a:ext cx="11448288" cy="1524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7"/>
          <p:cNvSpPr/>
          <p:nvPr userDrawn="1"/>
        </p:nvSpPr>
        <p:spPr>
          <a:xfrm flipH="1">
            <a:off x="3406462" y="147143"/>
            <a:ext cx="505968" cy="550615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200" b="1" dirty="0" smtClean="0"/>
              <a:t>O</a:t>
            </a:r>
            <a:endParaRPr lang="cs-CZ" sz="3200" b="1" dirty="0"/>
          </a:p>
        </p:txBody>
      </p:sp>
      <p:sp>
        <p:nvSpPr>
          <p:cNvPr id="13" name="Rectangle 7"/>
          <p:cNvSpPr/>
          <p:nvPr userDrawn="1"/>
        </p:nvSpPr>
        <p:spPr>
          <a:xfrm flipH="1">
            <a:off x="2777971" y="147142"/>
            <a:ext cx="505968" cy="55061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200" b="1" dirty="0" smtClean="0"/>
              <a:t>N</a:t>
            </a:r>
            <a:endParaRPr lang="cs-CZ" sz="3200" b="1" dirty="0"/>
          </a:p>
        </p:txBody>
      </p:sp>
      <p:sp>
        <p:nvSpPr>
          <p:cNvPr id="14" name="Rectangle 7"/>
          <p:cNvSpPr/>
          <p:nvPr userDrawn="1"/>
        </p:nvSpPr>
        <p:spPr>
          <a:xfrm flipH="1">
            <a:off x="2148340" y="147142"/>
            <a:ext cx="505968" cy="55061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200" b="1" dirty="0" smtClean="0"/>
              <a:t>I</a:t>
            </a:r>
            <a:endParaRPr lang="cs-CZ" sz="3200" b="1" dirty="0"/>
          </a:p>
        </p:txBody>
      </p:sp>
      <p:sp>
        <p:nvSpPr>
          <p:cNvPr id="15" name="Rectangle 7"/>
          <p:cNvSpPr/>
          <p:nvPr userDrawn="1"/>
        </p:nvSpPr>
        <p:spPr>
          <a:xfrm flipH="1">
            <a:off x="1518709" y="147142"/>
            <a:ext cx="505968" cy="550615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200" b="1" dirty="0" smtClean="0"/>
              <a:t>M</a:t>
            </a:r>
            <a:endParaRPr lang="cs-CZ" sz="3200" b="1" dirty="0"/>
          </a:p>
        </p:txBody>
      </p:sp>
      <p:sp>
        <p:nvSpPr>
          <p:cNvPr id="16" name="Rectangle 7"/>
          <p:cNvSpPr/>
          <p:nvPr userDrawn="1"/>
        </p:nvSpPr>
        <p:spPr>
          <a:xfrm flipH="1">
            <a:off x="887440" y="147141"/>
            <a:ext cx="505968" cy="55061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200" b="1" dirty="0" smtClean="0"/>
              <a:t>O</a:t>
            </a:r>
            <a:endParaRPr lang="cs-CZ" sz="3200" b="1" dirty="0"/>
          </a:p>
        </p:txBody>
      </p:sp>
      <p:sp>
        <p:nvSpPr>
          <p:cNvPr id="17" name="Rectangle 7"/>
          <p:cNvSpPr/>
          <p:nvPr userDrawn="1"/>
        </p:nvSpPr>
        <p:spPr>
          <a:xfrm flipH="1">
            <a:off x="256171" y="147140"/>
            <a:ext cx="505968" cy="55061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200" b="1" dirty="0" smtClean="0"/>
              <a:t>D</a:t>
            </a:r>
            <a:endParaRPr lang="cs-CZ" sz="3200" b="1" dirty="0"/>
          </a:p>
        </p:txBody>
      </p:sp>
      <p:sp>
        <p:nvSpPr>
          <p:cNvPr id="20" name="Rectangle 7"/>
          <p:cNvSpPr/>
          <p:nvPr userDrawn="1"/>
        </p:nvSpPr>
        <p:spPr>
          <a:xfrm flipH="1">
            <a:off x="4411600" y="148865"/>
            <a:ext cx="505968" cy="55061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21" name="Rectangle 7"/>
          <p:cNvSpPr/>
          <p:nvPr userDrawn="1"/>
        </p:nvSpPr>
        <p:spPr>
          <a:xfrm flipH="1">
            <a:off x="5040091" y="148864"/>
            <a:ext cx="505968" cy="55061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22" name="Rectangle 7"/>
          <p:cNvSpPr/>
          <p:nvPr userDrawn="1"/>
        </p:nvSpPr>
        <p:spPr>
          <a:xfrm flipH="1">
            <a:off x="5674747" y="148864"/>
            <a:ext cx="505968" cy="550615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200" b="1" dirty="0" smtClean="0"/>
              <a:t>1</a:t>
            </a:r>
            <a:endParaRPr lang="cs-CZ" sz="3200" b="1" dirty="0"/>
          </a:p>
        </p:txBody>
      </p:sp>
      <p:sp>
        <p:nvSpPr>
          <p:cNvPr id="23" name="Rectangle 7"/>
          <p:cNvSpPr/>
          <p:nvPr userDrawn="1"/>
        </p:nvSpPr>
        <p:spPr>
          <a:xfrm flipH="1">
            <a:off x="6303769" y="147140"/>
            <a:ext cx="505968" cy="55061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200" b="1" dirty="0" smtClean="0"/>
              <a:t>6R</a:t>
            </a:r>
            <a:endParaRPr lang="cs-CZ" sz="3200" b="1" dirty="0"/>
          </a:p>
        </p:txBody>
      </p:sp>
      <p:pic>
        <p:nvPicPr>
          <p:cNvPr id="1026" name="Picture 2" descr="Výsledek obrázku pro zš hostivice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391" y="147140"/>
            <a:ext cx="4173843" cy="821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37941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/>
          <a:lstStyle/>
          <a:p>
            <a:fld id="{185A3F36-5AD9-4985-BADF-990388B7563E}" type="datetimeFigureOut">
              <a:rPr lang="cs-CZ" smtClean="0"/>
              <a:t>21.11.2016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/>
          <a:lstStyle/>
          <a:p>
            <a:fld id="{A6BEFB35-A9A7-4AF1-B5FF-D7AEAFA6A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4203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/>
          <a:lstStyle/>
          <a:p>
            <a:fld id="{185A3F36-5AD9-4985-BADF-990388B7563E}" type="datetimeFigureOut">
              <a:rPr lang="cs-CZ" smtClean="0"/>
              <a:t>21.11.2016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/>
          <a:lstStyle/>
          <a:p>
            <a:fld id="{A6BEFB35-A9A7-4AF1-B5FF-D7AEAFA6AEC5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66427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/>
          <a:lstStyle/>
          <a:p>
            <a:fld id="{185A3F36-5AD9-4985-BADF-990388B7563E}" type="datetimeFigureOut">
              <a:rPr lang="cs-CZ" smtClean="0"/>
              <a:t>21.11.2016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/>
          <a:lstStyle/>
          <a:p>
            <a:fld id="{A6BEFB35-A9A7-4AF1-B5FF-D7AEAFA6A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81741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5"/>
            <a:ext cx="4937760" cy="3286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/>
          <a:lstStyle/>
          <a:p>
            <a:fld id="{185A3F36-5AD9-4985-BADF-990388B7563E}" type="datetimeFigureOut">
              <a:rPr lang="cs-CZ" smtClean="0"/>
              <a:t>21.11.2016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/>
          <a:lstStyle/>
          <a:p>
            <a:fld id="{A6BEFB35-A9A7-4AF1-B5FF-D7AEAFA6A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4441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/>
          <a:lstStyle/>
          <a:p>
            <a:fld id="{185A3F36-5AD9-4985-BADF-990388B7563E}" type="datetimeFigureOut">
              <a:rPr lang="cs-CZ" smtClean="0"/>
              <a:t>21.11.2016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/>
          <a:lstStyle/>
          <a:p>
            <a:fld id="{A6BEFB35-A9A7-4AF1-B5FF-D7AEAFA6AEC5}" type="slidenum">
              <a:rPr lang="cs-CZ" smtClean="0"/>
              <a:t>‹#›</a:t>
            </a:fld>
            <a:endParaRPr lang="cs-CZ"/>
          </a:p>
        </p:txBody>
      </p:sp>
      <p:sp>
        <p:nvSpPr>
          <p:cNvPr id="6" name="Rectangle 7"/>
          <p:cNvSpPr/>
          <p:nvPr userDrawn="1"/>
        </p:nvSpPr>
        <p:spPr>
          <a:xfrm flipH="1">
            <a:off x="3406462" y="147143"/>
            <a:ext cx="505968" cy="550615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7"/>
          <p:cNvSpPr/>
          <p:nvPr userDrawn="1"/>
        </p:nvSpPr>
        <p:spPr>
          <a:xfrm flipH="1">
            <a:off x="2777971" y="147142"/>
            <a:ext cx="505968" cy="55061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 userDrawn="1"/>
        </p:nvSpPr>
        <p:spPr>
          <a:xfrm flipH="1">
            <a:off x="2148340" y="147142"/>
            <a:ext cx="505968" cy="55061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7"/>
          <p:cNvSpPr/>
          <p:nvPr userDrawn="1"/>
        </p:nvSpPr>
        <p:spPr>
          <a:xfrm flipH="1">
            <a:off x="1518709" y="147142"/>
            <a:ext cx="505968" cy="550615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7"/>
          <p:cNvSpPr/>
          <p:nvPr userDrawn="1"/>
        </p:nvSpPr>
        <p:spPr>
          <a:xfrm flipH="1">
            <a:off x="887440" y="147141"/>
            <a:ext cx="505968" cy="55061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7"/>
          <p:cNvSpPr/>
          <p:nvPr userDrawn="1"/>
        </p:nvSpPr>
        <p:spPr>
          <a:xfrm flipH="1">
            <a:off x="256171" y="147140"/>
            <a:ext cx="505968" cy="55061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7"/>
          <p:cNvSpPr/>
          <p:nvPr userDrawn="1"/>
        </p:nvSpPr>
        <p:spPr>
          <a:xfrm flipH="1">
            <a:off x="4052539" y="161629"/>
            <a:ext cx="505968" cy="550615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518770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156960"/>
            <a:ext cx="12188825" cy="7010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3175" y="6156960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/>
          <a:lstStyle/>
          <a:p>
            <a:fld id="{185A3F36-5AD9-4985-BADF-990388B7563E}" type="datetimeFigureOut">
              <a:rPr lang="cs-CZ" smtClean="0"/>
              <a:t>21.11.2016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/>
          <a:lstStyle/>
          <a:p>
            <a:fld id="{A6BEFB35-A9A7-4AF1-B5FF-D7AEAFA6AEC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7"/>
          <p:cNvSpPr/>
          <p:nvPr userDrawn="1"/>
        </p:nvSpPr>
        <p:spPr>
          <a:xfrm flipH="1">
            <a:off x="3406462" y="147143"/>
            <a:ext cx="505968" cy="550615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7"/>
          <p:cNvSpPr/>
          <p:nvPr userDrawn="1"/>
        </p:nvSpPr>
        <p:spPr>
          <a:xfrm flipH="1">
            <a:off x="2777971" y="147142"/>
            <a:ext cx="505968" cy="55061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7"/>
          <p:cNvSpPr/>
          <p:nvPr userDrawn="1"/>
        </p:nvSpPr>
        <p:spPr>
          <a:xfrm flipH="1">
            <a:off x="2148340" y="147142"/>
            <a:ext cx="505968" cy="55061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7"/>
          <p:cNvSpPr/>
          <p:nvPr userDrawn="1"/>
        </p:nvSpPr>
        <p:spPr>
          <a:xfrm flipH="1">
            <a:off x="1518709" y="147142"/>
            <a:ext cx="505968" cy="550615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7"/>
          <p:cNvSpPr/>
          <p:nvPr userDrawn="1"/>
        </p:nvSpPr>
        <p:spPr>
          <a:xfrm flipH="1">
            <a:off x="887440" y="147141"/>
            <a:ext cx="505968" cy="55061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7"/>
          <p:cNvSpPr/>
          <p:nvPr userDrawn="1"/>
        </p:nvSpPr>
        <p:spPr>
          <a:xfrm flipH="1">
            <a:off x="256171" y="147140"/>
            <a:ext cx="505968" cy="55061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7"/>
          <p:cNvSpPr/>
          <p:nvPr userDrawn="1"/>
        </p:nvSpPr>
        <p:spPr>
          <a:xfrm flipH="1">
            <a:off x="4052539" y="161629"/>
            <a:ext cx="505968" cy="550615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733772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609600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6092659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5126736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2496" y="731520"/>
            <a:ext cx="4910344" cy="5257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5126736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  <a:prstGeom prst="rect">
            <a:avLst/>
          </a:prstGeom>
        </p:spPr>
        <p:txBody>
          <a:bodyPr/>
          <a:lstStyle>
            <a:lvl1pPr algn="l">
              <a:defRPr/>
            </a:lvl1pPr>
          </a:lstStyle>
          <a:p>
            <a:fld id="{185A3F36-5AD9-4985-BADF-990388B7563E}" type="datetimeFigureOut">
              <a:rPr lang="cs-CZ" smtClean="0"/>
              <a:t>21.11.2016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  <a:prstGeom prst="rect">
            <a:avLst/>
          </a:prstGeo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BEFB35-A9A7-4AF1-B5FF-D7AEAFA6AEC5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Rectangle 7"/>
          <p:cNvSpPr/>
          <p:nvPr userDrawn="1"/>
        </p:nvSpPr>
        <p:spPr>
          <a:xfrm flipH="1">
            <a:off x="5551615" y="6169991"/>
            <a:ext cx="505968" cy="550615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7"/>
          <p:cNvSpPr/>
          <p:nvPr userDrawn="1"/>
        </p:nvSpPr>
        <p:spPr>
          <a:xfrm flipH="1">
            <a:off x="4923124" y="6169990"/>
            <a:ext cx="505968" cy="55061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7"/>
          <p:cNvSpPr/>
          <p:nvPr userDrawn="1"/>
        </p:nvSpPr>
        <p:spPr>
          <a:xfrm flipH="1">
            <a:off x="4293493" y="6169990"/>
            <a:ext cx="505968" cy="55061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7"/>
          <p:cNvSpPr/>
          <p:nvPr userDrawn="1"/>
        </p:nvSpPr>
        <p:spPr>
          <a:xfrm flipH="1">
            <a:off x="3663862" y="6169990"/>
            <a:ext cx="505968" cy="550615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7"/>
          <p:cNvSpPr/>
          <p:nvPr userDrawn="1"/>
        </p:nvSpPr>
        <p:spPr>
          <a:xfrm flipH="1">
            <a:off x="3032593" y="6169989"/>
            <a:ext cx="505968" cy="55061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7"/>
          <p:cNvSpPr/>
          <p:nvPr userDrawn="1"/>
        </p:nvSpPr>
        <p:spPr>
          <a:xfrm flipH="1">
            <a:off x="2401324" y="6169988"/>
            <a:ext cx="505968" cy="55061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7"/>
          <p:cNvSpPr/>
          <p:nvPr userDrawn="1"/>
        </p:nvSpPr>
        <p:spPr>
          <a:xfrm flipH="1">
            <a:off x="6197692" y="6184477"/>
            <a:ext cx="505968" cy="550615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8"/>
          <p:cNvSpPr/>
          <p:nvPr userDrawn="1"/>
        </p:nvSpPr>
        <p:spPr>
          <a:xfrm rot="5400000">
            <a:off x="3113571" y="-418273"/>
            <a:ext cx="96887" cy="540963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064969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/>
          <a:lstStyle/>
          <a:p>
            <a:fld id="{185A3F36-5AD9-4985-BADF-990388B7563E}" type="datetimeFigureOut">
              <a:rPr lang="cs-CZ" smtClean="0"/>
              <a:t>21.11.2016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/>
          <a:lstStyle/>
          <a:p>
            <a:fld id="{A6BEFB35-A9A7-4AF1-B5FF-D7AEAFA6A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5186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/>
          <a:lstStyle/>
          <a:p>
            <a:fld id="{185A3F36-5AD9-4985-BADF-990388B7563E}" type="datetimeFigureOut">
              <a:rPr lang="cs-CZ" smtClean="0"/>
              <a:t>21.11.2016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/>
          <a:lstStyle/>
          <a:p>
            <a:fld id="{A6BEFB35-A9A7-4AF1-B5FF-D7AEAFA6A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2367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/>
          <a:lstStyle/>
          <a:p>
            <a:fld id="{185A3F36-5AD9-4985-BADF-990388B7563E}" type="datetimeFigureOut">
              <a:rPr lang="cs-CZ" smtClean="0"/>
              <a:t>21.11.2016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/>
          <a:lstStyle/>
          <a:p>
            <a:fld id="{A6BEFB35-A9A7-4AF1-B5FF-D7AEAFA6A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42386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/>
              <a:t>Kliknutím lze upravit styl.</a:t>
            </a:r>
          </a:p>
        </p:txBody>
      </p:sp>
    </p:spTree>
    <p:extLst>
      <p:ext uri="{BB962C8B-B14F-4D97-AF65-F5344CB8AC3E}">
        <p14:creationId xmlns:p14="http://schemas.microsoft.com/office/powerpoint/2010/main" val="25017502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5"/>
            <a:ext cx="12204000" cy="923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7"/>
          <p:cNvSpPr/>
          <p:nvPr userDrawn="1"/>
        </p:nvSpPr>
        <p:spPr>
          <a:xfrm flipH="1">
            <a:off x="2458683" y="147140"/>
            <a:ext cx="505968" cy="550615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200" b="1" dirty="0" smtClean="0"/>
              <a:t>O</a:t>
            </a:r>
            <a:endParaRPr lang="cs-CZ" sz="3200" b="1" dirty="0"/>
          </a:p>
        </p:txBody>
      </p:sp>
      <p:sp>
        <p:nvSpPr>
          <p:cNvPr id="28" name="Rectangle 7"/>
          <p:cNvSpPr/>
          <p:nvPr userDrawn="1"/>
        </p:nvSpPr>
        <p:spPr>
          <a:xfrm flipH="1">
            <a:off x="1824027" y="147142"/>
            <a:ext cx="505968" cy="550615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200" b="1" dirty="0" smtClean="0"/>
              <a:t>T</a:t>
            </a:r>
            <a:endParaRPr lang="cs-CZ" sz="3200" b="1" dirty="0"/>
          </a:p>
        </p:txBody>
      </p:sp>
      <p:sp>
        <p:nvSpPr>
          <p:cNvPr id="30" name="Rectangle 7"/>
          <p:cNvSpPr/>
          <p:nvPr userDrawn="1"/>
        </p:nvSpPr>
        <p:spPr>
          <a:xfrm flipH="1">
            <a:off x="887440" y="147141"/>
            <a:ext cx="505968" cy="55061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200" b="1" dirty="0" smtClean="0"/>
              <a:t>O</a:t>
            </a:r>
            <a:endParaRPr lang="cs-CZ" sz="3200" b="1" dirty="0"/>
          </a:p>
        </p:txBody>
      </p:sp>
      <p:sp>
        <p:nvSpPr>
          <p:cNvPr id="31" name="Rectangle 7"/>
          <p:cNvSpPr/>
          <p:nvPr userDrawn="1"/>
        </p:nvSpPr>
        <p:spPr>
          <a:xfrm flipH="1">
            <a:off x="256171" y="147140"/>
            <a:ext cx="505968" cy="55061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200" b="1" dirty="0" smtClean="0"/>
              <a:t>G</a:t>
            </a:r>
            <a:endParaRPr lang="cs-CZ" sz="3200" b="1" dirty="0"/>
          </a:p>
        </p:txBody>
      </p:sp>
      <p:sp>
        <p:nvSpPr>
          <p:cNvPr id="32" name="Rectangle 7"/>
          <p:cNvSpPr/>
          <p:nvPr userDrawn="1"/>
        </p:nvSpPr>
        <p:spPr>
          <a:xfrm flipH="1">
            <a:off x="3395270" y="148865"/>
            <a:ext cx="505968" cy="55061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200" b="1" dirty="0" smtClean="0"/>
              <a:t>S</a:t>
            </a:r>
            <a:endParaRPr lang="cs-CZ" sz="3200" b="1" dirty="0"/>
          </a:p>
        </p:txBody>
      </p:sp>
      <p:sp>
        <p:nvSpPr>
          <p:cNvPr id="33" name="Rectangle 7"/>
          <p:cNvSpPr/>
          <p:nvPr userDrawn="1"/>
        </p:nvSpPr>
        <p:spPr>
          <a:xfrm flipH="1">
            <a:off x="4023761" y="148864"/>
            <a:ext cx="505968" cy="55061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200" b="1" dirty="0" smtClean="0"/>
              <a:t>T</a:t>
            </a:r>
            <a:endParaRPr lang="cs-CZ" sz="3200" b="1" dirty="0"/>
          </a:p>
        </p:txBody>
      </p:sp>
      <p:sp>
        <p:nvSpPr>
          <p:cNvPr id="34" name="Rectangle 7"/>
          <p:cNvSpPr/>
          <p:nvPr userDrawn="1"/>
        </p:nvSpPr>
        <p:spPr>
          <a:xfrm flipH="1">
            <a:off x="4658417" y="148864"/>
            <a:ext cx="505968" cy="550615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35" name="Rectangle 7"/>
          <p:cNvSpPr/>
          <p:nvPr userDrawn="1"/>
        </p:nvSpPr>
        <p:spPr>
          <a:xfrm flipH="1">
            <a:off x="5287439" y="147140"/>
            <a:ext cx="505968" cy="55061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200" b="1" dirty="0" smtClean="0"/>
              <a:t>MR</a:t>
            </a:r>
            <a:endParaRPr lang="cs-CZ" sz="3200" b="1" dirty="0"/>
          </a:p>
        </p:txBody>
      </p:sp>
      <p:pic>
        <p:nvPicPr>
          <p:cNvPr id="16" name="Picture 2" descr="Výsledek obrázku pro zš hostivice"/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391" y="147140"/>
            <a:ext cx="4173843" cy="821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676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  <p:sldLayoutId id="2147483841" r:id="rId2"/>
    <p:sldLayoutId id="2147483842" r:id="rId3"/>
    <p:sldLayoutId id="2147483843" r:id="rId4"/>
    <p:sldLayoutId id="2147483844" r:id="rId5"/>
    <p:sldLayoutId id="2147483845" r:id="rId6"/>
    <p:sldLayoutId id="2147483846" r:id="rId7"/>
    <p:sldLayoutId id="2147483847" r:id="rId8"/>
    <p:sldLayoutId id="2147483848" r:id="rId9"/>
    <p:sldLayoutId id="2147483849" r:id="rId10"/>
    <p:sldLayoutId id="2147483850" r:id="rId11"/>
    <p:sldLayoutId id="2147483852" r:id="rId12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38766" y="1041145"/>
            <a:ext cx="11407267" cy="2597620"/>
          </a:xfrm>
        </p:spPr>
        <p:txBody>
          <a:bodyPr>
            <a:noAutofit/>
          </a:bodyPr>
          <a:lstStyle/>
          <a:p>
            <a:pPr algn="ctr"/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GO TO STEM</a:t>
            </a:r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/>
            </a:r>
            <a:b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</a:b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38767" y="5029201"/>
            <a:ext cx="11407267" cy="6940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/>
            </a:r>
            <a:b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</a:b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/>
            </a:r>
            <a:b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</a:b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Mgr. Petra Pitelková, ZŠ Hostivice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3979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81430" y="1064525"/>
            <a:ext cx="5082295" cy="709089"/>
          </a:xfrm>
        </p:spPr>
        <p:txBody>
          <a:bodyPr>
            <a:noAutofit/>
          </a:bodyPr>
          <a:lstStyle/>
          <a:p>
            <a:r>
              <a:rPr lang="cs-CZ" sz="5400" smtClean="0">
                <a:ln w="0"/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4 písmena </a:t>
            </a:r>
            <a:endParaRPr lang="cs-CZ" sz="5400" dirty="0">
              <a:ln w="0"/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1897" y="2227006"/>
            <a:ext cx="2772000" cy="28080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15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S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Science</a:t>
            </a:r>
          </a:p>
          <a:p>
            <a:pPr algn="ctr"/>
            <a:endParaRPr lang="cs-CZ" sz="2800" dirty="0">
              <a:solidFill>
                <a:schemeClr val="bg1"/>
              </a:solidFill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72811" y="2227004"/>
            <a:ext cx="2772000" cy="280800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15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T</a:t>
            </a:r>
            <a:endParaRPr lang="cs-CZ" sz="115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  <a:p>
            <a:pPr algn="ctr"/>
            <a:r>
              <a:rPr lang="cs-CZ" sz="3200" dirty="0" smtClean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Technology</a:t>
            </a:r>
            <a:endParaRPr lang="cs-CZ" sz="2800" dirty="0">
              <a:solidFill>
                <a:schemeClr val="bg1"/>
              </a:solidFill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63725" y="2227005"/>
            <a:ext cx="2772000" cy="280800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15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E</a:t>
            </a:r>
          </a:p>
          <a:p>
            <a:pPr algn="ctr"/>
            <a:r>
              <a:rPr lang="cs-CZ" sz="3200" dirty="0" err="1" smtClean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Engineering</a:t>
            </a:r>
            <a:endParaRPr lang="cs-CZ" sz="2800" dirty="0">
              <a:solidFill>
                <a:schemeClr val="bg1"/>
              </a:solidFill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158750" y="2227006"/>
            <a:ext cx="2772695" cy="280800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15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M</a:t>
            </a:r>
            <a:endParaRPr lang="cs-CZ" sz="115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  <a:p>
            <a:pPr algn="ctr"/>
            <a:r>
              <a:rPr lang="cs-CZ" sz="3200" dirty="0" err="1" smtClean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Mathematics</a:t>
            </a:r>
            <a:endParaRPr lang="cs-CZ" sz="3200" dirty="0" smtClean="0">
              <a:solidFill>
                <a:schemeClr val="bg1"/>
              </a:solidFill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  <a:p>
            <a:pPr algn="ctr"/>
            <a:endParaRPr lang="cs-CZ" sz="2800" dirty="0">
              <a:solidFill>
                <a:schemeClr val="bg1"/>
              </a:solidFill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4814" y="5501148"/>
            <a:ext cx="57223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STEAM = STEM + Art</a:t>
            </a:r>
            <a:endParaRPr lang="cs-CZ" sz="3200" dirty="0"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035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517" y="998768"/>
            <a:ext cx="11863783" cy="709089"/>
          </a:xfrm>
        </p:spPr>
        <p:txBody>
          <a:bodyPr>
            <a:noAutofit/>
          </a:bodyPr>
          <a:lstStyle/>
          <a:p>
            <a:r>
              <a:rPr lang="cs-CZ" dirty="0" smtClean="0">
                <a:ln w="0"/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Podporujeme úspěch každého žáka</a:t>
            </a:r>
            <a:endParaRPr lang="cs-CZ" dirty="0">
              <a:ln w="0"/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48979" y="1946809"/>
            <a:ext cx="4262286" cy="830997"/>
          </a:xfrm>
          <a:prstGeom prst="wedgeRectCallout">
            <a:avLst>
              <a:gd name="adj1" fmla="val -21279"/>
              <a:gd name="adj2" fmla="val 162902"/>
            </a:avLst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Zvyšuje kompetence potřebné pro budoucí povolání žáků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20231" y="3016758"/>
            <a:ext cx="3982067" cy="830997"/>
          </a:xfrm>
          <a:prstGeom prst="wedgeRectCallout">
            <a:avLst>
              <a:gd name="adj1" fmla="val -68600"/>
              <a:gd name="adj2" fmla="val 39681"/>
            </a:avLst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Propojuje učivo s běžným životem žáka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03094" y="2496376"/>
            <a:ext cx="3077498" cy="461665"/>
          </a:xfrm>
          <a:prstGeom prst="wedgeRectCallout">
            <a:avLst>
              <a:gd name="adj1" fmla="val 82263"/>
              <a:gd name="adj2" fmla="val 206917"/>
            </a:avLst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Rozvíjí kreativitu dětí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1897" y="3486158"/>
            <a:ext cx="3672231" cy="461665"/>
          </a:xfrm>
          <a:prstGeom prst="wedgeRectCallout">
            <a:avLst>
              <a:gd name="adj1" fmla="val 94268"/>
              <a:gd name="adj2" fmla="val 50381"/>
            </a:avLst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Podporuje logické myšlení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7529" y="4430235"/>
            <a:ext cx="3672231" cy="830997"/>
          </a:xfrm>
          <a:prstGeom prst="wedgeRectCallout">
            <a:avLst>
              <a:gd name="adj1" fmla="val 81817"/>
              <a:gd name="adj2" fmla="val -77403"/>
            </a:avLst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v souladu s potřebami 21. století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75148" y="4075637"/>
            <a:ext cx="3672231" cy="830997"/>
          </a:xfrm>
          <a:prstGeom prst="wedgeRectCallout">
            <a:avLst>
              <a:gd name="adj1" fmla="val -73109"/>
              <a:gd name="adj2" fmla="val -58503"/>
            </a:avLst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Zahrnuje obory preferované na trhu práce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48979" y="5134516"/>
            <a:ext cx="2610467" cy="830997"/>
          </a:xfrm>
          <a:prstGeom prst="wedgeRectCallout">
            <a:avLst>
              <a:gd name="adj1" fmla="val -3728"/>
              <a:gd name="adj2" fmla="val -168243"/>
            </a:avLst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Dodržuje principy Průmyslu 4.0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93784" y="3177726"/>
            <a:ext cx="2252624" cy="1540193"/>
          </a:xfrm>
          <a:prstGeom prst="hear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STEM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2352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81430" y="1064525"/>
            <a:ext cx="9876622" cy="709089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0"/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Učíme dle STEM  </a:t>
            </a:r>
            <a:endParaRPr lang="cs-CZ" sz="5400" dirty="0">
              <a:ln w="0"/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464829" y="0"/>
            <a:ext cx="4727171" cy="10645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081430" y="5279748"/>
            <a:ext cx="3600000" cy="8640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Vyrábíme</a:t>
            </a:r>
            <a:endParaRPr lang="cs-CZ" sz="700" dirty="0" smtClean="0">
              <a:solidFill>
                <a:schemeClr val="bg1"/>
              </a:solidFill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353424" y="4415748"/>
            <a:ext cx="3600000" cy="86400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M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ěříme</a:t>
            </a:r>
            <a:endParaRPr lang="cs-CZ" sz="700" dirty="0" smtClean="0">
              <a:solidFill>
                <a:schemeClr val="bg1"/>
              </a:solidFill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7616716" y="-749611"/>
            <a:ext cx="4334653" cy="4337359"/>
            <a:chOff x="7616716" y="-749611"/>
            <a:chExt cx="4334653" cy="4337359"/>
          </a:xfrm>
        </p:grpSpPr>
        <p:pic>
          <p:nvPicPr>
            <p:cNvPr id="2050" name="Picture 2" descr="Silueta, Chlapec, Vítězství, Dítě, Zábava, Lidé Silueta"/>
            <p:cNvPicPr>
              <a:picLocks noChangeAspect="1" noChangeArrowheads="1"/>
            </p:cNvPicPr>
            <p:nvPr/>
          </p:nvPicPr>
          <p:blipFill>
            <a:blip r:embed="rId3">
              <a:biLevel thresh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47748" y="-749611"/>
              <a:ext cx="2903621" cy="43373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7616716" y="2759748"/>
              <a:ext cx="1548000" cy="8280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sz="700" dirty="0" smtClean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endParaRPr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5570807" y="3587748"/>
            <a:ext cx="3600000" cy="82800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Aplikujeme</a:t>
            </a:r>
            <a:endParaRPr lang="cs-CZ" sz="700" dirty="0" smtClean="0">
              <a:solidFill>
                <a:schemeClr val="bg1"/>
              </a:solidFill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21796" y="2601614"/>
            <a:ext cx="4997945" cy="83099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Segoe Script" panose="030B0504020000000003" pitchFamily="66" charset="0"/>
              </a:rPr>
              <a:t>„Děti jsou naší budoucností, připravme je na ni!“</a:t>
            </a:r>
            <a:endParaRPr lang="cs-CZ" sz="2400" b="1" dirty="0">
              <a:latin typeface="Segoe Script" panose="030B05040200000000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1917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81430" y="1064525"/>
            <a:ext cx="9876622" cy="709089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0"/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Inovujeme výuku</a:t>
            </a:r>
            <a:endParaRPr lang="cs-CZ" sz="5400" dirty="0">
              <a:ln w="0"/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4405"/>
          <a:stretch/>
        </p:blipFill>
        <p:spPr>
          <a:xfrm>
            <a:off x="8064298" y="1794396"/>
            <a:ext cx="3556895" cy="43815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48"/>
          <a:stretch/>
        </p:blipFill>
        <p:spPr>
          <a:xfrm>
            <a:off x="7100022" y="1773614"/>
            <a:ext cx="4388168" cy="4486275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896"/>
          <a:stretch/>
        </p:blipFill>
        <p:spPr>
          <a:xfrm>
            <a:off x="7066771" y="1794396"/>
            <a:ext cx="4454670" cy="448627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257"/>
          <a:stretch/>
        </p:blipFill>
        <p:spPr>
          <a:xfrm>
            <a:off x="6967019" y="1804787"/>
            <a:ext cx="4504546" cy="4381500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371352" y="5029199"/>
            <a:ext cx="3840958" cy="777061"/>
          </a:xfrm>
          <a:prstGeom prst="cube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45 minut</a:t>
            </a:r>
            <a:endParaRPr lang="cs-CZ" sz="3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194874" y="4606799"/>
            <a:ext cx="1823523" cy="613470"/>
          </a:xfrm>
          <a:prstGeom prst="cube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konstrukce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109065" y="3636269"/>
            <a:ext cx="2016000" cy="1584000"/>
          </a:xfrm>
          <a:prstGeom prst="cube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txBody>
          <a:bodyPr wrap="square" rtlCol="0" anchor="ctr">
            <a:spAutoFit/>
          </a:bodyPr>
          <a:lstStyle/>
          <a:p>
            <a:r>
              <a:rPr lang="cs-CZ" sz="2400" dirty="0" smtClean="0"/>
              <a:t>experiment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022781" y="4040582"/>
            <a:ext cx="1086284" cy="1188000"/>
          </a:xfrm>
          <a:prstGeom prst="can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txBody>
          <a:bodyPr wrap="square" rtlCol="0" anchor="ctr">
            <a:spAutoFit/>
          </a:bodyPr>
          <a:lstStyle/>
          <a:p>
            <a:r>
              <a:rPr lang="cs-CZ" sz="2400" dirty="0" smtClean="0"/>
              <a:t>měření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376226" y="3420601"/>
            <a:ext cx="1836084" cy="613470"/>
          </a:xfrm>
          <a:prstGeom prst="cube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hodnocení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049588" y="1981119"/>
            <a:ext cx="883866" cy="1584000"/>
          </a:xfrm>
          <a:prstGeom prst="can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txBody>
          <a:bodyPr wrap="square" rtlCol="0" anchor="ctr">
            <a:spAutoFit/>
          </a:bodyPr>
          <a:lstStyle/>
          <a:p>
            <a:r>
              <a:rPr lang="cs-CZ" sz="2400" dirty="0" err="1" smtClean="0"/>
              <a:t>sdí-lení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858258" y="3314071"/>
            <a:ext cx="1160139" cy="1440000"/>
          </a:xfrm>
          <a:prstGeom prst="can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progra-mování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137756" y="2976302"/>
            <a:ext cx="1794534" cy="613470"/>
          </a:xfrm>
          <a:prstGeom prst="cube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txBody>
          <a:bodyPr wrap="square" rtlCol="0" anchor="ctr">
            <a:spAutoFit/>
          </a:bodyPr>
          <a:lstStyle/>
          <a:p>
            <a:r>
              <a:rPr lang="cs-CZ" sz="2400" dirty="0" smtClean="0"/>
              <a:t>sebereflexe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58358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081430" y="1064525"/>
            <a:ext cx="9876622" cy="709089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0"/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Jeden příklad za všechny   </a:t>
            </a:r>
            <a:endParaRPr lang="cs-CZ" sz="5400" dirty="0">
              <a:ln w="0"/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381" y="1787345"/>
            <a:ext cx="3756227" cy="441188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123113" y="2026300"/>
            <a:ext cx="3466439" cy="461665"/>
          </a:xfrm>
          <a:prstGeom prst="wedgeRectCallout">
            <a:avLst>
              <a:gd name="adj1" fmla="val 56364"/>
              <a:gd name="adj2" fmla="val 142096"/>
            </a:avLst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Obyčejný ventilátor, no a?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9735" y="3473171"/>
            <a:ext cx="5840779" cy="1200329"/>
          </a:xfrm>
          <a:prstGeom prst="wedgeRectCallout">
            <a:avLst>
              <a:gd name="adj1" fmla="val -53507"/>
              <a:gd name="adj2" fmla="val 67528"/>
            </a:avLst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Řada příležitostí, dozvědět se více o teplotě, regulaci teploty, elektrickém proudu, šetření energií.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94152" y="2636162"/>
            <a:ext cx="4156362" cy="461665"/>
          </a:xfrm>
          <a:prstGeom prst="wedgeRectCallout">
            <a:avLst>
              <a:gd name="adj1" fmla="val 84663"/>
              <a:gd name="adj2" fmla="val 181708"/>
            </a:avLst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Běžná věc, kterou máme doma.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76438" y="4797384"/>
            <a:ext cx="5935943" cy="461665"/>
          </a:xfrm>
          <a:prstGeom prst="wedgeRectCallout">
            <a:avLst>
              <a:gd name="adj1" fmla="val -78677"/>
              <a:gd name="adj2" fmla="val 156345"/>
            </a:avLst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Pojďme si větrák postavit a vše vysvětlit.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26591" y="5374241"/>
            <a:ext cx="3832598" cy="830997"/>
          </a:xfrm>
          <a:prstGeom prst="wedgeRectCallout">
            <a:avLst>
              <a:gd name="adj1" fmla="val -166364"/>
              <a:gd name="adj2" fmla="val 43496"/>
            </a:avLst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BA CO VÍC, PROGRAMUJME, OBJEVUJME SVĚT!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32082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662581" y="1936255"/>
            <a:ext cx="7808954" cy="1384995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tx1"/>
              </a:buClr>
              <a:buAutoNum type="arabicPeriod"/>
            </a:pPr>
            <a:r>
              <a:rPr lang="cs-CZ" sz="2800" dirty="0" smtClean="0">
                <a:solidFill>
                  <a:srgbClr val="92D050"/>
                </a:solidFill>
              </a:rPr>
              <a:t>Postavili</a:t>
            </a:r>
            <a:r>
              <a:rPr lang="cs-CZ" sz="2800" dirty="0" smtClean="0"/>
              <a:t> jsme konstrukci dle návodu.</a:t>
            </a:r>
            <a:endParaRPr lang="cs-CZ" sz="2800" dirty="0"/>
          </a:p>
          <a:p>
            <a:pPr marL="457200" indent="-457200">
              <a:buAutoNum type="arabicPeriod"/>
            </a:pPr>
            <a:r>
              <a:rPr lang="cs-CZ" sz="2800" dirty="0" smtClean="0"/>
              <a:t>Protože jsme vše stihli pod 10 minut, zapojili jsme naši </a:t>
            </a:r>
            <a:r>
              <a:rPr lang="cs-CZ" sz="2800" dirty="0" smtClean="0">
                <a:solidFill>
                  <a:srgbClr val="C00000"/>
                </a:solidFill>
              </a:rPr>
              <a:t>kreativitu</a:t>
            </a:r>
            <a:r>
              <a:rPr lang="cs-CZ" sz="2800" dirty="0" smtClean="0"/>
              <a:t> a základnu si rozšířili.</a:t>
            </a:r>
            <a:endParaRPr lang="cs-CZ" sz="2800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1081430" y="1064525"/>
            <a:ext cx="4893377" cy="709089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0"/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Náš ventilátor   </a:t>
            </a:r>
            <a:endParaRPr lang="cs-CZ" sz="5400" dirty="0">
              <a:ln w="0"/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89" r="33720"/>
          <a:stretch/>
        </p:blipFill>
        <p:spPr>
          <a:xfrm>
            <a:off x="8471535" y="288121"/>
            <a:ext cx="3720465" cy="606625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475"/>
          <a:stretch/>
        </p:blipFill>
        <p:spPr>
          <a:xfrm>
            <a:off x="6954273" y="2444822"/>
            <a:ext cx="1811095" cy="374557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9903" y="3578529"/>
            <a:ext cx="1589146" cy="2611863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8783" y="3672701"/>
            <a:ext cx="1625896" cy="251769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6991" y="3672701"/>
            <a:ext cx="1669180" cy="256796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920"/>
          <a:stretch/>
        </p:blipFill>
        <p:spPr>
          <a:xfrm>
            <a:off x="102781" y="4678691"/>
            <a:ext cx="1877430" cy="1619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674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36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54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72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1081430" y="1064525"/>
            <a:ext cx="9876622" cy="709089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0"/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Náš ventilátor   </a:t>
            </a:r>
            <a:endParaRPr lang="cs-CZ" sz="5400" dirty="0">
              <a:ln w="0"/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81429" y="1965343"/>
            <a:ext cx="6148219" cy="353943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marL="514350" indent="-514350">
              <a:buClr>
                <a:schemeClr val="tx1"/>
              </a:buClr>
              <a:buFont typeface="+mj-lt"/>
              <a:buAutoNum type="arabicPeriod" startAt="3"/>
            </a:pPr>
            <a:r>
              <a:rPr lang="cs-CZ" sz="2800" dirty="0" smtClean="0">
                <a:solidFill>
                  <a:srgbClr val="92D050"/>
                </a:solidFill>
              </a:rPr>
              <a:t>Změřili</a:t>
            </a:r>
            <a:r>
              <a:rPr lang="cs-CZ" sz="2800" dirty="0" smtClean="0"/>
              <a:t> jsme aktuální teplotu </a:t>
            </a:r>
            <a:br>
              <a:rPr lang="cs-CZ" sz="2800" dirty="0" smtClean="0"/>
            </a:br>
            <a:r>
              <a:rPr lang="cs-CZ" sz="2800" dirty="0" smtClean="0"/>
              <a:t>v místnosti.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 startAt="3"/>
            </a:pPr>
            <a:r>
              <a:rPr lang="cs-CZ" sz="2800" dirty="0" smtClean="0">
                <a:solidFill>
                  <a:srgbClr val="C00000"/>
                </a:solidFill>
              </a:rPr>
              <a:t>Diskutovali</a:t>
            </a:r>
            <a:r>
              <a:rPr lang="cs-CZ" sz="2800" dirty="0" smtClean="0"/>
              <a:t> jsme řadu otázek </a:t>
            </a:r>
            <a:br>
              <a:rPr lang="cs-CZ" sz="2800" dirty="0" smtClean="0"/>
            </a:br>
            <a:r>
              <a:rPr lang="cs-CZ" sz="2800" dirty="0" smtClean="0"/>
              <a:t>o teplotě, elektrickém obvodě.</a:t>
            </a:r>
            <a:endParaRPr lang="cs-CZ" sz="2800" dirty="0"/>
          </a:p>
          <a:p>
            <a:pPr marL="457200" indent="-457200">
              <a:buAutoNum type="arabicPeriod" startAt="3"/>
            </a:pPr>
            <a:r>
              <a:rPr lang="cs-CZ" sz="2800" dirty="0" smtClean="0"/>
              <a:t>Po debatě jsme se pustili do </a:t>
            </a:r>
            <a:r>
              <a:rPr lang="cs-CZ" sz="2800" dirty="0" smtClean="0">
                <a:solidFill>
                  <a:srgbClr val="00B0F0"/>
                </a:solidFill>
              </a:rPr>
              <a:t>programování</a:t>
            </a:r>
            <a:r>
              <a:rPr lang="cs-CZ" sz="2800" dirty="0" smtClean="0"/>
              <a:t>, nastavili jsme mezní hodnotu, kdy má být ventilátor spuštěn.</a:t>
            </a:r>
            <a:endParaRPr lang="cs-CZ" sz="2800" dirty="0"/>
          </a:p>
        </p:txBody>
      </p:sp>
      <p:pic>
        <p:nvPicPr>
          <p:cNvPr id="2" name="IMG_1667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>
                  <p14:fade in="3250"/>
                </p14:media>
              </p:ext>
            </p:extLst>
          </p:nvPr>
        </p:nvPicPr>
        <p:blipFill rotWithShape="1">
          <a:blip r:embed="rId4"/>
          <a:srcRect l="21066" r="20530"/>
          <a:stretch/>
        </p:blipFill>
        <p:spPr>
          <a:xfrm rot="5400000">
            <a:off x="7380579" y="2041509"/>
            <a:ext cx="4131269" cy="397893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81429" y="5696502"/>
            <a:ext cx="6148220" cy="40011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VÝUKOVÁ STAVEBNICE + ARDUINO (senzor teploty, relé) 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6725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7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1081430" y="1064525"/>
            <a:ext cx="9876622" cy="709089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0"/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Náš ventilátor   </a:t>
            </a:r>
            <a:endParaRPr lang="cs-CZ" sz="5400" dirty="0">
              <a:ln w="0"/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1565" y="2392176"/>
            <a:ext cx="5967763" cy="3108543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 startAt="6"/>
            </a:pPr>
            <a:r>
              <a:rPr lang="cs-CZ" sz="2800" dirty="0" smtClean="0"/>
              <a:t>Na závěr jsme naši práci </a:t>
            </a:r>
            <a:r>
              <a:rPr lang="cs-CZ" sz="2800" dirty="0" smtClean="0">
                <a:solidFill>
                  <a:srgbClr val="92D050"/>
                </a:solidFill>
              </a:rPr>
              <a:t>ověřili </a:t>
            </a:r>
            <a:br>
              <a:rPr lang="cs-CZ" sz="2800" dirty="0" smtClean="0">
                <a:solidFill>
                  <a:srgbClr val="92D050"/>
                </a:solidFill>
              </a:rPr>
            </a:br>
            <a:r>
              <a:rPr lang="cs-CZ" sz="2800" dirty="0" smtClean="0">
                <a:solidFill>
                  <a:srgbClr val="92D050"/>
                </a:solidFill>
              </a:rPr>
              <a:t>a zhodnotili</a:t>
            </a:r>
            <a:r>
              <a:rPr lang="cs-CZ" sz="2800" dirty="0" smtClean="0"/>
              <a:t>.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cs-CZ" sz="2800" dirty="0" smtClean="0"/>
              <a:t>Také jsme si vše </a:t>
            </a:r>
            <a:r>
              <a:rPr lang="cs-CZ" sz="2800" dirty="0" smtClean="0">
                <a:solidFill>
                  <a:srgbClr val="C00000"/>
                </a:solidFill>
              </a:rPr>
              <a:t>nafotili a </a:t>
            </a:r>
            <a:r>
              <a:rPr lang="cs-CZ" sz="2800" dirty="0" err="1" smtClean="0">
                <a:solidFill>
                  <a:srgbClr val="C00000"/>
                </a:solidFill>
              </a:rPr>
              <a:t>nasdíleli</a:t>
            </a:r>
            <a:r>
              <a:rPr lang="cs-CZ" sz="2800" dirty="0" smtClean="0"/>
              <a:t>.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cs-CZ" sz="2800" dirty="0" smtClean="0"/>
              <a:t>Dokonce jsme se zdokonalili </a:t>
            </a:r>
            <a:br>
              <a:rPr lang="cs-CZ" sz="2800" dirty="0" smtClean="0"/>
            </a:br>
            <a:r>
              <a:rPr lang="cs-CZ" sz="2800" dirty="0" smtClean="0"/>
              <a:t>v anglických slovíčkách.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cs-CZ" sz="2800" dirty="0" smtClean="0"/>
              <a:t>Už nyní máme </a:t>
            </a:r>
            <a:r>
              <a:rPr lang="cs-CZ" sz="2800" dirty="0" smtClean="0">
                <a:solidFill>
                  <a:srgbClr val="00B0F0"/>
                </a:solidFill>
              </a:rPr>
              <a:t>touhu</a:t>
            </a:r>
            <a:r>
              <a:rPr lang="cs-CZ" sz="2800" dirty="0" smtClean="0"/>
              <a:t> postavit </a:t>
            </a:r>
            <a:br>
              <a:rPr lang="cs-CZ" sz="2800" dirty="0" smtClean="0"/>
            </a:br>
            <a:r>
              <a:rPr lang="cs-CZ" sz="2800" dirty="0" smtClean="0"/>
              <a:t>a objevit něco nového.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B"/>
              </a:clrFrom>
              <a:clrTo>
                <a:srgbClr val="FFFFFB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832304" y="1854080"/>
            <a:ext cx="3135569" cy="418473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79104" y="1854080"/>
            <a:ext cx="2729975" cy="4268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668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1081430" y="1064525"/>
            <a:ext cx="9876622" cy="709089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0"/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Učení nás baví</a:t>
            </a:r>
            <a:endParaRPr lang="cs-CZ" sz="5400" dirty="0">
              <a:ln w="0"/>
              <a:latin typeface="Segoe UI Black" panose="020B0A02040204020203" pitchFamily="34" charset="0"/>
              <a:ea typeface="Segoe UI Black" panose="020B0A02040204020203" pitchFamily="34" charset="0"/>
              <a:cs typeface="Segoe UI Black" panose="020B0A02040204020203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2879" y="1773614"/>
            <a:ext cx="11870575" cy="461664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C00000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Předmět: </a:t>
            </a:r>
            <a:r>
              <a:rPr lang="cs-CZ" sz="2800" dirty="0" smtClean="0"/>
              <a:t>fyzika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00B0F0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Ročník: </a:t>
            </a:r>
            <a:r>
              <a:rPr lang="cs-CZ" sz="2800" dirty="0" smtClean="0"/>
              <a:t>6. třída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92D050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Učivo: </a:t>
            </a:r>
            <a:r>
              <a:rPr lang="cs-CZ" sz="2800" dirty="0"/>
              <a:t>t</a:t>
            </a:r>
            <a:r>
              <a:rPr lang="cs-CZ" sz="2800" dirty="0" smtClean="0"/>
              <a:t>eplota, elektrický obvod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C000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Mezipředmětové vztahy: </a:t>
            </a:r>
            <a:r>
              <a:rPr lang="cs-CZ" sz="2800" dirty="0"/>
              <a:t>č</a:t>
            </a:r>
            <a:r>
              <a:rPr lang="cs-CZ" sz="2800" dirty="0" smtClean="0"/>
              <a:t>lověk a svět práce- elektrotechnika v domácnosti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C00000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Cíl: </a:t>
            </a:r>
            <a:r>
              <a:rPr lang="cs-CZ" sz="2800" dirty="0" smtClean="0"/>
              <a:t>Žák postaví model ventilátoru, diskutuje, programuje a hodnotí.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00B0F0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Klíčová slova: </a:t>
            </a:r>
            <a:r>
              <a:rPr lang="cs-CZ" sz="2800" dirty="0" smtClean="0"/>
              <a:t>teplota, regulace teploty, termostat, domácnost, šetření energií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92D050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Segoe UI Black" panose="020B0A02040204020203" pitchFamily="34" charset="0"/>
              </a:rPr>
              <a:t>Pomůcky: </a:t>
            </a:r>
            <a:r>
              <a:rPr lang="cs-CZ" sz="2800" dirty="0" smtClean="0"/>
              <a:t>výuková stavebnice, senzory a </a:t>
            </a:r>
            <a:r>
              <a:rPr lang="cs-CZ" sz="2800" dirty="0" err="1" smtClean="0"/>
              <a:t>aktory</a:t>
            </a:r>
            <a:r>
              <a:rPr lang="cs-CZ" sz="2800" dirty="0" smtClean="0"/>
              <a:t>, karton, nůžky, metodický list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12252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ktiva">
  <a:themeElements>
    <a:clrScheme name="Retrospektiva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ktiva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ktiv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5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7AA68609-A8E1-49F6-AA7B-848776897A84}">
  <we:reference id="wa104184267" version="1.0.0.0" store="cs-CZ" storeType="OMEX"/>
  <we:alternateReferences>
    <we:reference id="WA104184267" version="1.0.0.0" store="WA104184267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12487</TotalTime>
  <Words>265</Words>
  <Application>Microsoft Office PowerPoint</Application>
  <PresentationFormat>Širokoúhlá obrazovka</PresentationFormat>
  <Paragraphs>69</Paragraphs>
  <Slides>10</Slides>
  <Notes>7</Notes>
  <HiddenSlides>0</HiddenSlides>
  <MMClips>1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Calibri</vt:lpstr>
      <vt:lpstr>Calibri Light</vt:lpstr>
      <vt:lpstr>Segoe Script</vt:lpstr>
      <vt:lpstr>Segoe UI Black</vt:lpstr>
      <vt:lpstr>Retrospektiva</vt:lpstr>
      <vt:lpstr>GO TO STEM </vt:lpstr>
      <vt:lpstr>4 písmena </vt:lpstr>
      <vt:lpstr>Podporujeme úspěch každého žáka</vt:lpstr>
      <vt:lpstr>Učíme dle STEM  </vt:lpstr>
      <vt:lpstr>Inovujeme výuku</vt:lpstr>
      <vt:lpstr>Jeden příklad za všechny   </vt:lpstr>
      <vt:lpstr>Náš ventilátor   </vt:lpstr>
      <vt:lpstr>Náš ventilátor   </vt:lpstr>
      <vt:lpstr>Náš ventilátor   </vt:lpstr>
      <vt:lpstr>Učení nás baví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Nápadník  pro rozvoj technických dovedností žáků</dc:title>
  <dc:creator>Petra Pitelková</dc:creator>
  <cp:lastModifiedBy>Petra</cp:lastModifiedBy>
  <cp:revision>768</cp:revision>
  <dcterms:created xsi:type="dcterms:W3CDTF">2015-10-13T18:12:42Z</dcterms:created>
  <dcterms:modified xsi:type="dcterms:W3CDTF">2016-11-21T13:47:21Z</dcterms:modified>
</cp:coreProperties>
</file>