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58" r:id="rId20"/>
    <p:sldId id="259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95" autoAdjust="0"/>
    <p:restoredTop sz="94660"/>
  </p:normalViewPr>
  <p:slideViewPr>
    <p:cSldViewPr>
      <p:cViewPr varScale="1">
        <p:scale>
          <a:sx n="96" d="100"/>
          <a:sy n="96" d="100"/>
        </p:scale>
        <p:origin x="-2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64E8-4338-4582-A1E0-DDF05BA5501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121CC-E8BB-4D14-B7BF-562C5885E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64E8-4338-4582-A1E0-DDF05BA5501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121CC-E8BB-4D14-B7BF-562C5885E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64E8-4338-4582-A1E0-DDF05BA5501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121CC-E8BB-4D14-B7BF-562C5885E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64E8-4338-4582-A1E0-DDF05BA5501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121CC-E8BB-4D14-B7BF-562C5885E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64E8-4338-4582-A1E0-DDF05BA5501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121CC-E8BB-4D14-B7BF-562C5885E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64E8-4338-4582-A1E0-DDF05BA5501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121CC-E8BB-4D14-B7BF-562C5885E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64E8-4338-4582-A1E0-DDF05BA5501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121CC-E8BB-4D14-B7BF-562C5885E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64E8-4338-4582-A1E0-DDF05BA5501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121CC-E8BB-4D14-B7BF-562C5885E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64E8-4338-4582-A1E0-DDF05BA5501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121CC-E8BB-4D14-B7BF-562C5885E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64E8-4338-4582-A1E0-DDF05BA5501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121CC-E8BB-4D14-B7BF-562C5885E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64E8-4338-4582-A1E0-DDF05BA5501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121CC-E8BB-4D14-B7BF-562C5885E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864E8-4338-4582-A1E0-DDF05BA5501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A121CC-E8BB-4D14-B7BF-562C5885E4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informace-zahranici.cz/pocasi-ve-svycarsku/" TargetMode="External"/><Relationship Id="rId2" Type="http://schemas.openxmlformats.org/officeDocument/2006/relationships/hyperlink" Target="https://cs.wikipedia.org/wiki/%C5%A0v%C3%BDcarsko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urzy.cz/pocasi-ve-svycarsku/locarno/statistiky/" TargetMode="External"/><Relationship Id="rId13" Type="http://schemas.openxmlformats.org/officeDocument/2006/relationships/hyperlink" Target="http://www.spravnymuz.cz/svycarske-hodinky-znacka-kvality/" TargetMode="External"/><Relationship Id="rId3" Type="http://schemas.openxmlformats.org/officeDocument/2006/relationships/hyperlink" Target="https://tema.novinky.cz/svycarsko" TargetMode="External"/><Relationship Id="rId7" Type="http://schemas.openxmlformats.org/officeDocument/2006/relationships/hyperlink" Target="http://www.firotour.cz/zajezdy/svycarsko/svycarske-alpy/informace/" TargetMode="External"/><Relationship Id="rId12" Type="http://schemas.openxmlformats.org/officeDocument/2006/relationships/hyperlink" Target="http://www.radynacestu.cz/magazin/svycarska-cokolada/" TargetMode="External"/><Relationship Id="rId17" Type="http://schemas.openxmlformats.org/officeDocument/2006/relationships/hyperlink" Target="http://www.hfsjg.ch/en/home/" TargetMode="External"/><Relationship Id="rId2" Type="http://schemas.openxmlformats.org/officeDocument/2006/relationships/hyperlink" Target="https://cs.wikipedia.org/wiki/%C5%A0v%C3%BDcarsko" TargetMode="External"/><Relationship Id="rId16" Type="http://schemas.openxmlformats.org/officeDocument/2006/relationships/hyperlink" Target="https://en.wikipedia.org/wiki/CER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z.depositphotos.com/20255781/stock-photo-panorama-view-to-swiss-plateau.html" TargetMode="External"/><Relationship Id="rId11" Type="http://schemas.openxmlformats.org/officeDocument/2006/relationships/hyperlink" Target="http://www.doluj.cz/prava-svycarska-cokolada-lindt-s-obsahem-kakaa" TargetMode="External"/><Relationship Id="rId5" Type="http://schemas.openxmlformats.org/officeDocument/2006/relationships/hyperlink" Target="https://cs.wikipedia.org/wiki/Jura_(poho%C5%99%C3%AD)" TargetMode="External"/><Relationship Id="rId15" Type="http://schemas.openxmlformats.org/officeDocument/2006/relationships/hyperlink" Target="http://www.panoramio.com/photo/33964141" TargetMode="External"/><Relationship Id="rId10" Type="http://schemas.openxmlformats.org/officeDocument/2006/relationships/hyperlink" Target="http://www.galeriesyru.cz/svycarsko.html" TargetMode="External"/><Relationship Id="rId4" Type="http://schemas.openxmlformats.org/officeDocument/2006/relationships/hyperlink" Target="http://www.cojeco.cz/index.php?detail=1&amp;id_desc=95297" TargetMode="External"/><Relationship Id="rId9" Type="http://schemas.openxmlformats.org/officeDocument/2006/relationships/hyperlink" Target="https://www.mlp.cz/cz/novinky/blogy/kulturni-zapisnik/954-jak-chutna-svycarsko/?knihovna" TargetMode="External"/><Relationship Id="rId14" Type="http://schemas.openxmlformats.org/officeDocument/2006/relationships/hyperlink" Target="http://www.investicniweb.cz/zpravy-z-trhu/2016/12/12/svycarska-lonza-jedna-o-koupi-vyrobce-lekovych-kapsli-capsugel/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angea-travel.cz/pangea/index.php/zajezdy-pro-skoly/poznavaci-zajezdy/nemecko/item/38-bavorsko-a-bodamsk%C3%A9-jezero" TargetMode="External"/><Relationship Id="rId13" Type="http://schemas.openxmlformats.org/officeDocument/2006/relationships/hyperlink" Target="http://kuchyne.dumazahrada.cz/clanky/vareni-a-stolovani/basilej-mesto-mnoha-tvari-26191.aspx@galerie.html" TargetMode="External"/><Relationship Id="rId18" Type="http://schemas.openxmlformats.org/officeDocument/2006/relationships/hyperlink" Target="https://www.megapixel.cz/foto/261880" TargetMode="External"/><Relationship Id="rId3" Type="http://schemas.openxmlformats.org/officeDocument/2006/relationships/hyperlink" Target="http://svycarsko.tripzone.cz/fotogalerie/neuhausen-vodopady-na-rynu-7049" TargetMode="External"/><Relationship Id="rId7" Type="http://schemas.openxmlformats.org/officeDocument/2006/relationships/hyperlink" Target="https://cs.wikipedia.org/wiki/Neuch%C3%A2telsk%C3%A9_jezero" TargetMode="External"/><Relationship Id="rId12" Type="http://schemas.openxmlformats.org/officeDocument/2006/relationships/hyperlink" Target="http://letiste.cestujzadara.cz/zeneva-letiste/" TargetMode="External"/><Relationship Id="rId17" Type="http://schemas.openxmlformats.org/officeDocument/2006/relationships/hyperlink" Target="https://commons.wikimedia.org/wiki/File:Matterhorn_and_Gornergratbahn.jpg" TargetMode="External"/><Relationship Id="rId2" Type="http://schemas.openxmlformats.org/officeDocument/2006/relationships/hyperlink" Target="http://hp.ujf.cas.cz/~wagner/popclan/ekologie/izotop14C.htm" TargetMode="External"/><Relationship Id="rId16" Type="http://schemas.openxmlformats.org/officeDocument/2006/relationships/hyperlink" Target="http://www.forum.ford-club.cz/viewtopic.php?p=53719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rra.cz/zajezdy/svycarsko/svycarsko-jihozapadni-cast-7043/" TargetMode="External"/><Relationship Id="rId11" Type="http://schemas.openxmlformats.org/officeDocument/2006/relationships/hyperlink" Target="http://www.myswitzerland.com/en-us/zurich.html" TargetMode="External"/><Relationship Id="rId5" Type="http://schemas.openxmlformats.org/officeDocument/2006/relationships/hyperlink" Target="http://fotoalba.xchat.cz/photo.php?pid=21573133" TargetMode="External"/><Relationship Id="rId15" Type="http://schemas.openxmlformats.org/officeDocument/2006/relationships/hyperlink" Target="http://www.mundo.cz/svycarsko/rynske-vodopady" TargetMode="External"/><Relationship Id="rId10" Type="http://schemas.openxmlformats.org/officeDocument/2006/relationships/hyperlink" Target="http://www.ceskenoviny.cz/zpravy/svycarsky-frank-papirove-zlato-mezi-menami/677612" TargetMode="External"/><Relationship Id="rId19" Type="http://schemas.openxmlformats.org/officeDocument/2006/relationships/hyperlink" Target="https://www.youtube.com/watch?v=rTucVKHZaYM" TargetMode="External"/><Relationship Id="rId4" Type="http://schemas.openxmlformats.org/officeDocument/2006/relationships/hyperlink" Target="http://svycarsko.tripzone.cz/fotogalerie/reka-aara-a-hrad-aarburg-7058" TargetMode="External"/><Relationship Id="rId9" Type="http://schemas.openxmlformats.org/officeDocument/2006/relationships/hyperlink" Target="http://byznys.ihned.cz/tagy/svycarsky-frank-134044" TargetMode="External"/><Relationship Id="rId14" Type="http://schemas.openxmlformats.org/officeDocument/2006/relationships/hyperlink" Target="http://www.myswitzerland.com/en-us/bern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Švýcarsko</a:t>
            </a:r>
            <a:endParaRPr lang="cs-CZ" sz="5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Jakub </a:t>
            </a:r>
            <a:r>
              <a:rPr lang="cs-CZ" dirty="0" err="1" smtClean="0"/>
              <a:t>Jenšovský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Švýcarsko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Švýcarská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konfederace</a:t>
            </a:r>
          </a:p>
          <a:p>
            <a:r>
              <a:rPr lang="cs-CZ" b="1" dirty="0" smtClean="0"/>
              <a:t>Hlavní město : </a:t>
            </a:r>
            <a:r>
              <a:rPr lang="cs-CZ" dirty="0" smtClean="0"/>
              <a:t>Bern</a:t>
            </a:r>
          </a:p>
          <a:p>
            <a:r>
              <a:rPr lang="cs-CZ" b="1" dirty="0" smtClean="0"/>
              <a:t>Rozloha : </a:t>
            </a:r>
            <a:r>
              <a:rPr lang="cs-CZ" dirty="0" smtClean="0"/>
              <a:t>41 285 km² </a:t>
            </a:r>
          </a:p>
          <a:p>
            <a:r>
              <a:rPr lang="cs-CZ" b="1" dirty="0" smtClean="0"/>
              <a:t>Počet obyvatel : </a:t>
            </a:r>
            <a:r>
              <a:rPr lang="cs-CZ" dirty="0" smtClean="0"/>
              <a:t>8 039 000</a:t>
            </a:r>
          </a:p>
          <a:p>
            <a:r>
              <a:rPr lang="cs-CZ" b="1" dirty="0" smtClean="0"/>
              <a:t>Jazyk : </a:t>
            </a:r>
            <a:r>
              <a:rPr lang="cs-CZ" dirty="0" smtClean="0"/>
              <a:t>němčina, francouzština, italština</a:t>
            </a:r>
            <a:endParaRPr lang="cs-CZ" dirty="0"/>
          </a:p>
        </p:txBody>
      </p:sp>
      <p:pic>
        <p:nvPicPr>
          <p:cNvPr id="1026" name="Picture 2" descr="C:\Users\Fanda\Desktop\320px-Flag_of_Switzerland_(Pantone)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643446"/>
            <a:ext cx="2214578" cy="2000264"/>
          </a:xfrm>
          <a:prstGeom prst="rect">
            <a:avLst/>
          </a:prstGeom>
          <a:noFill/>
        </p:spPr>
      </p:pic>
      <p:pic>
        <p:nvPicPr>
          <p:cNvPr id="1027" name="Picture 3" descr="C:\Users\Fanda\Desktop\604px-Coat_of_Arms_of_Switzerland_(Pantone)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4489529"/>
            <a:ext cx="2138350" cy="23684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Švýcarsko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Fanda\Desktop\183868-top_foto1-6atb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2000240"/>
            <a:ext cx="6572256" cy="3702371"/>
          </a:xfrm>
          <a:prstGeom prst="rect">
            <a:avLst/>
          </a:prstGeom>
          <a:noFill/>
        </p:spPr>
      </p:pic>
      <p:pic>
        <p:nvPicPr>
          <p:cNvPr id="2051" name="Picture 3" descr="C:\Users\Fanda\Desktop\cpos3933b754c35e7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785926"/>
            <a:ext cx="4572032" cy="4000528"/>
          </a:xfrm>
          <a:prstGeom prst="rect">
            <a:avLst/>
          </a:prstGeom>
          <a:noFill/>
        </p:spPr>
      </p:pic>
      <p:pic>
        <p:nvPicPr>
          <p:cNvPr id="2052" name="Picture 4" descr="C:\Users\Fanda\Desktop\800px-Europe_location_CH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785926"/>
            <a:ext cx="4572000" cy="40005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2000" fill="hold"/>
                                        <p:tgtEl>
                                          <p:spTgt spid="20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Švýcarsko - geografie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614998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Nachází se zde tři typy oblastí a to :</a:t>
            </a:r>
            <a:endParaRPr lang="cs-CZ" sz="28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6000760" y="1643050"/>
            <a:ext cx="4038600" cy="4525963"/>
          </a:xfrm>
        </p:spPr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Švýcarský Jura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Švýcarská plošina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Švýcarské Alpy</a:t>
            </a:r>
            <a:endParaRPr lang="cs-CZ" dirty="0"/>
          </a:p>
          <a:p>
            <a:pPr>
              <a:buNone/>
            </a:pPr>
            <a:r>
              <a:rPr lang="cs-CZ" dirty="0"/>
              <a:t>                                                                             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000760" y="1857364"/>
            <a:ext cx="35719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5965041" y="1893083"/>
            <a:ext cx="500066" cy="42862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6200000" flipH="1">
            <a:off x="5715008" y="2143116"/>
            <a:ext cx="1000132" cy="42862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74" name="Picture 2" descr="C:\Users\Fanda\Desktop\Ortenber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3143248"/>
            <a:ext cx="7143800" cy="2500330"/>
          </a:xfrm>
          <a:prstGeom prst="rect">
            <a:avLst/>
          </a:prstGeom>
          <a:noFill/>
        </p:spPr>
      </p:pic>
      <p:pic>
        <p:nvPicPr>
          <p:cNvPr id="3075" name="Picture 3" descr="C:\Users\Fanda\Desktop\depositphotos_20255781-stock-photo-panorama-view-to-swiss-platea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480" y="3143248"/>
            <a:ext cx="4643470" cy="3309961"/>
          </a:xfrm>
          <a:prstGeom prst="rect">
            <a:avLst/>
          </a:prstGeom>
          <a:noFill/>
        </p:spPr>
      </p:pic>
      <p:pic>
        <p:nvPicPr>
          <p:cNvPr id="3076" name="Picture 4" descr="C:\Users\Fanda\Desktop\5284_33221_svycarsko_svycarske_alpy_1_v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2714620"/>
            <a:ext cx="4561578" cy="3143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Švýcarsko – podnebí a počasí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Švýcarsko se podobá svým podnebím </a:t>
            </a:r>
            <a:r>
              <a:rPr lang="cs-CZ" dirty="0" smtClean="0"/>
              <a:t>zemím, </a:t>
            </a:r>
            <a:r>
              <a:rPr lang="cs-CZ" dirty="0" smtClean="0"/>
              <a:t>jako je například Česká republika, Německo apod.</a:t>
            </a:r>
          </a:p>
          <a:p>
            <a:r>
              <a:rPr lang="cs-CZ" dirty="0" smtClean="0"/>
              <a:t>Klimatické podmínky se zde na celém území liší</a:t>
            </a:r>
          </a:p>
          <a:p>
            <a:r>
              <a:rPr lang="cs-CZ" dirty="0" smtClean="0"/>
              <a:t>Letní teploty stoupají průměrně mezi 18-27°C a naopak zimní teploty klesají průměrně </a:t>
            </a:r>
            <a:r>
              <a:rPr lang="cs-CZ" dirty="0" smtClean="0"/>
              <a:t>                      k </a:t>
            </a:r>
            <a:r>
              <a:rPr lang="cs-CZ" dirty="0" smtClean="0"/>
              <a:t>-10 °C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Fanda\Desktop\locarno-cs2250626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500042"/>
            <a:ext cx="7124729" cy="2659143"/>
          </a:xfrm>
          <a:prstGeom prst="rect">
            <a:avLst/>
          </a:prstGeom>
          <a:noFill/>
        </p:spPr>
      </p:pic>
      <p:pic>
        <p:nvPicPr>
          <p:cNvPr id="2051" name="Picture 3" descr="C:\Users\Fanda\Desktop\saint-gallen-cs2162986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3786190"/>
            <a:ext cx="7500990" cy="27995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Švýcarsko - ekonomika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Součastné rozvíjení chemie a farmacie</a:t>
            </a:r>
          </a:p>
          <a:p>
            <a:r>
              <a:rPr lang="cs-CZ" dirty="0" smtClean="0"/>
              <a:t>Stoupá produkce a zpracování potravin (sýry, čokolády)</a:t>
            </a:r>
          </a:p>
          <a:p>
            <a:r>
              <a:rPr lang="cs-CZ" dirty="0" smtClean="0"/>
              <a:t>Špičkový průmysl, produkční a distribuční systémy, finančnictví</a:t>
            </a:r>
          </a:p>
          <a:p>
            <a:r>
              <a:rPr lang="cs-CZ" dirty="0" smtClean="0"/>
              <a:t>Nedostatek nerostných surovin</a:t>
            </a:r>
            <a:endParaRPr lang="cs-CZ" dirty="0"/>
          </a:p>
        </p:txBody>
      </p:sp>
      <p:pic>
        <p:nvPicPr>
          <p:cNvPr id="3074" name="Picture 2" descr="C:\Users\Fanda\Desktop\19055_6c26d7ba2c65d32e0def596cb21feec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714488"/>
            <a:ext cx="6974289" cy="3929090"/>
          </a:xfrm>
          <a:prstGeom prst="rect">
            <a:avLst/>
          </a:prstGeom>
          <a:noFill/>
        </p:spPr>
      </p:pic>
      <p:pic>
        <p:nvPicPr>
          <p:cNvPr id="3075" name="Picture 3" descr="C:\Users\Fanda\Desktop\Gruyer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2000240"/>
            <a:ext cx="5292690" cy="3929822"/>
          </a:xfrm>
          <a:prstGeom prst="rect">
            <a:avLst/>
          </a:prstGeom>
          <a:noFill/>
        </p:spPr>
      </p:pic>
      <p:pic>
        <p:nvPicPr>
          <p:cNvPr id="3076" name="Picture 4" descr="C:\Users\Fanda\Desktop\46633676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643050"/>
            <a:ext cx="5685368" cy="3657587"/>
          </a:xfrm>
          <a:prstGeom prst="rect">
            <a:avLst/>
          </a:prstGeom>
          <a:noFill/>
        </p:spPr>
      </p:pic>
      <p:pic>
        <p:nvPicPr>
          <p:cNvPr id="3077" name="Picture 5" descr="C:\Users\Fanda\Desktop\hlavni-1600382.png"/>
          <p:cNvPicPr>
            <a:picLocks noChangeAspect="1" noChangeArrowheads="1"/>
          </p:cNvPicPr>
          <p:nvPr/>
        </p:nvPicPr>
        <p:blipFill>
          <a:blip r:embed="rId5" cstate="print"/>
          <a:srcRect l="40141"/>
          <a:stretch>
            <a:fillRect/>
          </a:stretch>
        </p:blipFill>
        <p:spPr bwMode="auto">
          <a:xfrm>
            <a:off x="3000364" y="2613094"/>
            <a:ext cx="5289020" cy="37583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Švýcarsko - průmysl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57676" cy="4525963"/>
          </a:xfrm>
        </p:spPr>
        <p:txBody>
          <a:bodyPr/>
          <a:lstStyle/>
          <a:p>
            <a:r>
              <a:rPr lang="cs-CZ" dirty="0" smtClean="0"/>
              <a:t>Nejrozvinutější průmysl 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4958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hodinářství</a:t>
            </a:r>
          </a:p>
          <a:p>
            <a:pPr>
              <a:buNone/>
            </a:pPr>
            <a:r>
              <a:rPr lang="cs-CZ" dirty="0" smtClean="0"/>
              <a:t>          jemné strojírenství</a:t>
            </a:r>
          </a:p>
          <a:p>
            <a:pPr>
              <a:buNone/>
            </a:pPr>
            <a:r>
              <a:rPr lang="cs-CZ" dirty="0" smtClean="0"/>
              <a:t>          přístrojová technika</a:t>
            </a:r>
          </a:p>
          <a:p>
            <a:pPr>
              <a:buNone/>
            </a:pPr>
            <a:r>
              <a:rPr lang="cs-CZ" dirty="0" smtClean="0"/>
              <a:t>          chemický průmysl</a:t>
            </a:r>
          </a:p>
          <a:p>
            <a:pPr>
              <a:buNone/>
            </a:pPr>
            <a:r>
              <a:rPr lang="cs-CZ" dirty="0" smtClean="0"/>
              <a:t>          potravinářský průmysl</a:t>
            </a:r>
          </a:p>
          <a:p>
            <a:pPr>
              <a:buNone/>
            </a:pPr>
            <a:r>
              <a:rPr lang="cs-CZ" dirty="0" smtClean="0"/>
              <a:t>          farmaceutický průmysl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500562" y="1857364"/>
            <a:ext cx="85725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500562" y="1857364"/>
            <a:ext cx="928694" cy="50006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6200000" flipH="1">
            <a:off x="4500562" y="1857364"/>
            <a:ext cx="1000132" cy="10001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6200000" flipH="1">
            <a:off x="4250529" y="2107397"/>
            <a:ext cx="1500198" cy="10001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6200000" flipH="1">
            <a:off x="3964777" y="2393149"/>
            <a:ext cx="2000264" cy="92869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6200000" flipH="1">
            <a:off x="3714744" y="2643182"/>
            <a:ext cx="2500330" cy="92869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098" name="Picture 2" descr="C:\Users\Fanda\Desktop\post-236-128104061981-620x3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285991"/>
            <a:ext cx="4000528" cy="2868303"/>
          </a:xfrm>
          <a:prstGeom prst="rect">
            <a:avLst/>
          </a:prstGeom>
          <a:noFill/>
        </p:spPr>
      </p:pic>
      <p:pic>
        <p:nvPicPr>
          <p:cNvPr id="4099" name="Picture 3" descr="C:\Users\Fanda\Desktop\67-40376-leky-farmaci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3854460"/>
            <a:ext cx="4143404" cy="30035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Švýcarsko – věda a výzkum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Nachází se zde mnoho vědeckých a výzkumných společností </a:t>
            </a:r>
          </a:p>
          <a:p>
            <a:r>
              <a:rPr lang="cs-CZ" dirty="0" smtClean="0"/>
              <a:t>Nachází se zde například CERN </a:t>
            </a:r>
            <a:r>
              <a:rPr lang="cs-CZ" sz="2400" dirty="0" smtClean="0"/>
              <a:t>(jaderný výzkum) </a:t>
            </a:r>
            <a:r>
              <a:rPr lang="cs-CZ" dirty="0" smtClean="0"/>
              <a:t>a  HFSJG </a:t>
            </a:r>
            <a:r>
              <a:rPr lang="cs-CZ" sz="2400" dirty="0" smtClean="0"/>
              <a:t>(pro výzkum kosmického zařízení a jiné výzkumy ve velkých nadmořských výškách)</a:t>
            </a:r>
            <a:endParaRPr lang="cs-CZ" dirty="0" smtClean="0"/>
          </a:p>
        </p:txBody>
      </p:sp>
      <p:pic>
        <p:nvPicPr>
          <p:cNvPr id="1026" name="Picture 2" descr="C:\Users\Fanda\Desktop\CERN-Logo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14818"/>
            <a:ext cx="1941433" cy="2357454"/>
          </a:xfrm>
          <a:prstGeom prst="rect">
            <a:avLst/>
          </a:prstGeom>
          <a:noFill/>
        </p:spPr>
      </p:pic>
      <p:pic>
        <p:nvPicPr>
          <p:cNvPr id="1027" name="Picture 3" descr="C:\Users\Fanda\Desktop\3396414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08" y="4214818"/>
            <a:ext cx="3000396" cy="2357454"/>
          </a:xfrm>
          <a:prstGeom prst="rect">
            <a:avLst/>
          </a:prstGeom>
          <a:noFill/>
        </p:spPr>
      </p:pic>
      <p:pic>
        <p:nvPicPr>
          <p:cNvPr id="1028" name="Picture 4" descr="C:\Users\Fanda\Desktop\hfsjg-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6" y="4214818"/>
            <a:ext cx="3522685" cy="598498"/>
          </a:xfrm>
          <a:prstGeom prst="rect">
            <a:avLst/>
          </a:prstGeom>
          <a:noFill/>
        </p:spPr>
      </p:pic>
      <p:pic>
        <p:nvPicPr>
          <p:cNvPr id="1029" name="Picture 5" descr="C:\Users\Fanda\Desktop\image01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29256" y="4786322"/>
            <a:ext cx="3500462" cy="1785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Švýcarsko - vodstvo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757742" cy="4525963"/>
          </a:xfrm>
        </p:spPr>
        <p:txBody>
          <a:bodyPr/>
          <a:lstStyle/>
          <a:p>
            <a:r>
              <a:rPr lang="cs-CZ" dirty="0" smtClean="0"/>
              <a:t>Největší řeky ve Švýcarsku 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Největší jezera ve Švýcarsku 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Rýn</a:t>
            </a:r>
          </a:p>
          <a:p>
            <a:pPr>
              <a:buNone/>
            </a:pPr>
            <a:r>
              <a:rPr lang="cs-CZ" dirty="0" smtClean="0"/>
              <a:t>         </a:t>
            </a:r>
            <a:r>
              <a:rPr lang="cs-CZ" dirty="0" err="1" smtClean="0"/>
              <a:t>Aara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</a:t>
            </a:r>
            <a:r>
              <a:rPr lang="cs-CZ" dirty="0" err="1" smtClean="0"/>
              <a:t>Rhôna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</a:t>
            </a:r>
          </a:p>
          <a:p>
            <a:pPr>
              <a:buNone/>
            </a:pPr>
            <a:r>
              <a:rPr lang="cs-CZ" dirty="0" smtClean="0"/>
              <a:t>          Ženevské jezero</a:t>
            </a:r>
          </a:p>
          <a:p>
            <a:pPr>
              <a:buNone/>
            </a:pPr>
            <a:r>
              <a:rPr lang="cs-CZ" dirty="0" smtClean="0"/>
              <a:t>          </a:t>
            </a:r>
            <a:r>
              <a:rPr lang="cs-CZ" dirty="0" err="1" smtClean="0"/>
              <a:t>Neuchâtelské</a:t>
            </a:r>
            <a:r>
              <a:rPr lang="cs-CZ" dirty="0" smtClean="0"/>
              <a:t> jezero</a:t>
            </a:r>
          </a:p>
          <a:p>
            <a:pPr>
              <a:buNone/>
            </a:pPr>
            <a:r>
              <a:rPr lang="cs-CZ" dirty="0" smtClean="0"/>
              <a:t>          Bodamské jezero</a:t>
            </a:r>
          </a:p>
          <a:p>
            <a:pPr>
              <a:buNone/>
            </a:pPr>
            <a:r>
              <a:rPr lang="cs-CZ" dirty="0" smtClean="0"/>
              <a:t>           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857752" y="1857364"/>
            <a:ext cx="5715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857752" y="1857364"/>
            <a:ext cx="571504" cy="50006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6200000" flipH="1">
            <a:off x="4643438" y="2071678"/>
            <a:ext cx="1000132" cy="57150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072066" y="3929066"/>
            <a:ext cx="42862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16200000" flipH="1">
            <a:off x="5036347" y="3964785"/>
            <a:ext cx="500066" cy="42862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16200000" flipH="1">
            <a:off x="4822033" y="4179099"/>
            <a:ext cx="928694" cy="42862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Fanda\Desktop\neuhausen-vodopady-na-rynu-w-704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642918"/>
            <a:ext cx="7620000" cy="5076825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715140" y="514351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Rýn</a:t>
            </a:r>
            <a:endParaRPr lang="cs-CZ" dirty="0"/>
          </a:p>
        </p:txBody>
      </p:sp>
      <p:pic>
        <p:nvPicPr>
          <p:cNvPr id="2051" name="Picture 3" descr="C:\Users\Fanda\Desktop\reka-aara-a-hrad-aarburg-w-705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642918"/>
            <a:ext cx="7643866" cy="518160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6715140" y="5286388"/>
            <a:ext cx="185738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Aara</a:t>
            </a:r>
            <a:endParaRPr lang="cs-CZ" dirty="0"/>
          </a:p>
        </p:txBody>
      </p:sp>
      <p:pic>
        <p:nvPicPr>
          <p:cNvPr id="2052" name="Picture 4" descr="C:\Users\Fanda\Desktop\21573133_4_vk0owp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24" y="642918"/>
            <a:ext cx="7858180" cy="521497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7429520" y="5286388"/>
            <a:ext cx="128588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Rhôna</a:t>
            </a:r>
            <a:endParaRPr lang="cs-CZ" dirty="0"/>
          </a:p>
        </p:txBody>
      </p:sp>
      <p:pic>
        <p:nvPicPr>
          <p:cNvPr id="2053" name="Picture 5" descr="C:\Users\Fanda\Desktop\7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3" y="642918"/>
            <a:ext cx="7929619" cy="5286412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7286644" y="5357826"/>
            <a:ext cx="150019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Ženevské jezero</a:t>
            </a:r>
            <a:endParaRPr lang="cs-CZ" dirty="0"/>
          </a:p>
        </p:txBody>
      </p:sp>
      <p:pic>
        <p:nvPicPr>
          <p:cNvPr id="2054" name="Picture 6" descr="C:\Users\Fanda\Desktop\800px-Cudrefin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34" y="571480"/>
            <a:ext cx="8358246" cy="5357850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7286644" y="5357826"/>
            <a:ext cx="1571636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err="1" smtClean="0"/>
              <a:t>Neuchâtelské</a:t>
            </a:r>
            <a:r>
              <a:rPr lang="cs-CZ" dirty="0" smtClean="0"/>
              <a:t> jezero</a:t>
            </a:r>
            <a:endParaRPr lang="cs-CZ" dirty="0"/>
          </a:p>
        </p:txBody>
      </p:sp>
      <p:pic>
        <p:nvPicPr>
          <p:cNvPr id="2055" name="Picture 7" descr="C:\Users\Fanda\Desktop\36fdb1a35cd2f54f95cf2119fb5bc7ed_XL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034" y="571480"/>
            <a:ext cx="8358246" cy="5429288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7358082" y="5429264"/>
            <a:ext cx="150019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Bodamské jezero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4" grpId="0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Švýcarsko - měna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Švýcarský frank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Fanda\Desktop\1236940107_200903130184_EFI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285992"/>
            <a:ext cx="4143404" cy="2750185"/>
          </a:xfrm>
          <a:prstGeom prst="rect">
            <a:avLst/>
          </a:prstGeom>
          <a:noFill/>
        </p:spPr>
      </p:pic>
      <p:pic>
        <p:nvPicPr>
          <p:cNvPr id="3075" name="Picture 3" descr="C:\Users\Fanda\Desktop\svycarsky_fran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3929066"/>
            <a:ext cx="4286280" cy="24120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42910" y="5072074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města ve Švýcarsku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/>
          <a:lstStyle/>
          <a:p>
            <a:r>
              <a:rPr lang="cs-CZ" b="1" dirty="0" smtClean="0"/>
              <a:t>Curych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Ženeva</a:t>
            </a:r>
          </a:p>
        </p:txBody>
      </p:sp>
      <p:pic>
        <p:nvPicPr>
          <p:cNvPr id="4106" name="Picture 10" descr="C:\Users\Fanda\Desktop\resized_650x365_origimage_64678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214290"/>
            <a:ext cx="6072230" cy="3214710"/>
          </a:xfrm>
          <a:prstGeom prst="rect">
            <a:avLst/>
          </a:prstGeom>
          <a:noFill/>
        </p:spPr>
      </p:pic>
      <p:pic>
        <p:nvPicPr>
          <p:cNvPr id="4107" name="Picture 11" descr="C:\Users\Fanda\Desktop\ženev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612" y="3571876"/>
            <a:ext cx="6000792" cy="30718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/>
          <a:lstStyle/>
          <a:p>
            <a:r>
              <a:rPr lang="cs-CZ" b="1" dirty="0" smtClean="0"/>
              <a:t>Basilej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Bern</a:t>
            </a:r>
          </a:p>
          <a:p>
            <a:endParaRPr lang="cs-CZ" b="1" dirty="0"/>
          </a:p>
        </p:txBody>
      </p:sp>
      <p:pic>
        <p:nvPicPr>
          <p:cNvPr id="5122" name="Picture 2" descr="C:\Users\Fanda\Desktop\19357-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214290"/>
            <a:ext cx="5643602" cy="3171825"/>
          </a:xfrm>
          <a:prstGeom prst="rect">
            <a:avLst/>
          </a:prstGeom>
          <a:noFill/>
        </p:spPr>
      </p:pic>
      <p:pic>
        <p:nvPicPr>
          <p:cNvPr id="5123" name="Picture 3" descr="C:\Users\Fanda\Desktop\resized_650x365_origimage_65992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3500438"/>
            <a:ext cx="5651276" cy="31734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71472" y="5143512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Zajímavá místa ve Švýcarsku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596" y="357166"/>
            <a:ext cx="8429684" cy="5786478"/>
          </a:xfrm>
        </p:spPr>
        <p:txBody>
          <a:bodyPr/>
          <a:lstStyle/>
          <a:p>
            <a:r>
              <a:rPr lang="cs-CZ" b="1" dirty="0" smtClean="0"/>
              <a:t>Rýnské vodopády </a:t>
            </a:r>
            <a:r>
              <a:rPr lang="cs-CZ" sz="2400" dirty="0" smtClean="0"/>
              <a:t>(největší vodopády v Evropě)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b="1" dirty="0" smtClean="0"/>
              <a:t>Ledovcový expres </a:t>
            </a:r>
            <a:r>
              <a:rPr lang="cs-CZ" sz="2400" dirty="0" smtClean="0"/>
              <a:t>(</a:t>
            </a:r>
            <a:r>
              <a:rPr lang="cs-CZ" sz="2400" dirty="0" err="1" smtClean="0"/>
              <a:t>Glacier</a:t>
            </a:r>
            <a:r>
              <a:rPr lang="cs-CZ" sz="2400" dirty="0" smtClean="0"/>
              <a:t> Express – panoramatický vlak)</a:t>
            </a:r>
          </a:p>
          <a:p>
            <a:endParaRPr lang="cs-CZ" b="1" dirty="0"/>
          </a:p>
        </p:txBody>
      </p:sp>
      <p:pic>
        <p:nvPicPr>
          <p:cNvPr id="6146" name="Picture 2" descr="C:\Users\Fanda\Desktop\svycarsko-rheinf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928670"/>
            <a:ext cx="5786478" cy="2500330"/>
          </a:xfrm>
          <a:prstGeom prst="rect">
            <a:avLst/>
          </a:prstGeom>
          <a:noFill/>
        </p:spPr>
      </p:pic>
      <p:pic>
        <p:nvPicPr>
          <p:cNvPr id="6147" name="Picture 3" descr="C:\Users\Fanda\Desktop\048572_56_47403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2976" y="4286256"/>
            <a:ext cx="5857916" cy="23574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85728"/>
            <a:ext cx="8329642" cy="5840435"/>
          </a:xfrm>
        </p:spPr>
        <p:txBody>
          <a:bodyPr/>
          <a:lstStyle/>
          <a:p>
            <a:r>
              <a:rPr lang="cs-CZ" b="1" dirty="0" err="1" smtClean="0"/>
              <a:t>Gornergratbahn</a:t>
            </a:r>
            <a:r>
              <a:rPr lang="cs-CZ" b="1" dirty="0" smtClean="0"/>
              <a:t> </a:t>
            </a:r>
            <a:r>
              <a:rPr lang="cs-CZ" sz="2400" dirty="0" smtClean="0"/>
              <a:t>(ozubnicová trať na </a:t>
            </a:r>
            <a:r>
              <a:rPr lang="cs-CZ" sz="2400" dirty="0" err="1" smtClean="0"/>
              <a:t>Gornergrat</a:t>
            </a:r>
            <a:r>
              <a:rPr lang="cs-CZ" sz="2400" dirty="0" smtClean="0"/>
              <a:t>)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b="1" dirty="0" smtClean="0"/>
              <a:t>Švýcarské Alpy</a:t>
            </a:r>
            <a:endParaRPr lang="cs-CZ" b="1" dirty="0"/>
          </a:p>
        </p:txBody>
      </p:sp>
      <p:pic>
        <p:nvPicPr>
          <p:cNvPr id="1026" name="Picture 2" descr="C:\Users\Fanda\Desktop\Matterhorn_and_Gornergratbah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785794"/>
            <a:ext cx="2857520" cy="2857520"/>
          </a:xfrm>
          <a:prstGeom prst="rect">
            <a:avLst/>
          </a:prstGeom>
          <a:noFill/>
        </p:spPr>
      </p:pic>
      <p:pic>
        <p:nvPicPr>
          <p:cNvPr id="1027" name="Picture 3" descr="C:\Users\Fanda\Desktop\26188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3372" y="785794"/>
            <a:ext cx="4287811" cy="2857520"/>
          </a:xfrm>
          <a:prstGeom prst="rect">
            <a:avLst/>
          </a:prstGeom>
          <a:noFill/>
        </p:spPr>
      </p:pic>
      <p:pic>
        <p:nvPicPr>
          <p:cNvPr id="1028" name="Picture 4" descr="C:\Users\Fanda\Desktop\maxresdefaul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43042" y="4500570"/>
            <a:ext cx="5429288" cy="21431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500" b="1" dirty="0" smtClean="0"/>
              <a:t>Zdroje</a:t>
            </a:r>
            <a:endParaRPr lang="cs-CZ" sz="4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https://cs.wikipedia.org/wiki/%C5%A0v%C3%BDcarsko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http://informace-</a:t>
            </a:r>
            <a:r>
              <a:rPr lang="cs-CZ" dirty="0" err="1" smtClean="0">
                <a:hlinkClick r:id="rId3"/>
              </a:rPr>
              <a:t>zahranici.cz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pocasi</a:t>
            </a:r>
            <a:r>
              <a:rPr lang="cs-CZ" dirty="0" smtClean="0">
                <a:hlinkClick r:id="rId3"/>
              </a:rPr>
              <a:t>-ve-</a:t>
            </a:r>
            <a:r>
              <a:rPr lang="cs-CZ" dirty="0" err="1" smtClean="0">
                <a:hlinkClick r:id="rId3"/>
              </a:rPr>
              <a:t>svycarsku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- fotografie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 fontScale="47500" lnSpcReduction="20000"/>
          </a:bodyPr>
          <a:lstStyle/>
          <a:p>
            <a:r>
              <a:rPr lang="cs-CZ" dirty="0" smtClean="0">
                <a:hlinkClick r:id="rId2"/>
              </a:rPr>
              <a:t>https://cs.wikipedia.org/wiki/%C5%A0v%C3%BDcarsko#/media/File:Flag_of_Switzerland_(Pantone).svg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https://cs.wikipedia.org/wiki/%C5%A0v%C3%BDcarsko#/media/File:Coat_of_Arms_of_Switzerland_(Pantone).svg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https://cs.wikipedia.org/wiki/%C5%A0v%C3%BDcarsko#/media/File:Europe_location_CHE.png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https://tema.novinky.cz/svycarsko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cojeco.cz</a:t>
            </a:r>
            <a:r>
              <a:rPr lang="cs-CZ" dirty="0" smtClean="0">
                <a:hlinkClick r:id="rId4"/>
              </a:rPr>
              <a:t>/index.</a:t>
            </a:r>
            <a:r>
              <a:rPr lang="cs-CZ" dirty="0" err="1" smtClean="0">
                <a:hlinkClick r:id="rId4"/>
              </a:rPr>
              <a:t>php</a:t>
            </a:r>
            <a:r>
              <a:rPr lang="cs-CZ" dirty="0" smtClean="0">
                <a:hlinkClick r:id="rId4"/>
              </a:rPr>
              <a:t>?detail=1&amp;id_</a:t>
            </a:r>
            <a:r>
              <a:rPr lang="cs-CZ" dirty="0" err="1" smtClean="0">
                <a:hlinkClick r:id="rId4"/>
              </a:rPr>
              <a:t>desc</a:t>
            </a:r>
            <a:r>
              <a:rPr lang="cs-CZ" dirty="0" smtClean="0">
                <a:hlinkClick r:id="rId4"/>
              </a:rPr>
              <a:t>=95297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https://cs.wikipedia.org/wiki/Jura_(poho%C5%99%C3%AD)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http://cz.depositphotos.com/20255781/stock-photo-panorama-view-to-swiss-plateau.html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firotour.cz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zajezdy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svycarsko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svycarske</a:t>
            </a:r>
            <a:r>
              <a:rPr lang="cs-CZ" dirty="0" smtClean="0">
                <a:hlinkClick r:id="rId7"/>
              </a:rPr>
              <a:t>-alpy/informace/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http://www.kurzy.</a:t>
            </a:r>
            <a:r>
              <a:rPr lang="cs-CZ" dirty="0" err="1" smtClean="0">
                <a:hlinkClick r:id="rId8"/>
              </a:rPr>
              <a:t>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pocasi</a:t>
            </a:r>
            <a:r>
              <a:rPr lang="cs-CZ" dirty="0" smtClean="0">
                <a:hlinkClick r:id="rId8"/>
              </a:rPr>
              <a:t>-ve-</a:t>
            </a:r>
            <a:r>
              <a:rPr lang="cs-CZ" dirty="0" err="1" smtClean="0">
                <a:hlinkClick r:id="rId8"/>
              </a:rPr>
              <a:t>svycarsku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locarno</a:t>
            </a:r>
            <a:r>
              <a:rPr lang="cs-CZ" dirty="0" smtClean="0">
                <a:hlinkClick r:id="rId8"/>
              </a:rPr>
              <a:t>/statistiky/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https://www.mlp.cz/cz/novinky/blogy/kulturni-zapisnik/954-jak-chutna-svycarsko/?knihovna</a:t>
            </a:r>
            <a:r>
              <a:rPr lang="cs-CZ" dirty="0" smtClean="0"/>
              <a:t>=</a:t>
            </a:r>
          </a:p>
          <a:p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galeriesyru.cz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svycarsko.html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http://www.doluj.</a:t>
            </a:r>
            <a:r>
              <a:rPr lang="cs-CZ" dirty="0" err="1" smtClean="0">
                <a:hlinkClick r:id="rId11"/>
              </a:rPr>
              <a:t>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prava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svycarska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cokolada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lindt</a:t>
            </a:r>
            <a:r>
              <a:rPr lang="cs-CZ" dirty="0" smtClean="0">
                <a:hlinkClick r:id="rId11"/>
              </a:rPr>
              <a:t>-s-obsahem-kakaa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http://www.</a:t>
            </a:r>
            <a:r>
              <a:rPr lang="cs-CZ" dirty="0" err="1" smtClean="0">
                <a:hlinkClick r:id="rId12"/>
              </a:rPr>
              <a:t>radynacestu.cz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magazin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svycarska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cokolada</a:t>
            </a:r>
            <a:r>
              <a:rPr lang="cs-CZ" dirty="0" smtClean="0">
                <a:hlinkClick r:id="rId12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http://www.</a:t>
            </a:r>
            <a:r>
              <a:rPr lang="cs-CZ" dirty="0" err="1" smtClean="0">
                <a:hlinkClick r:id="rId13"/>
              </a:rPr>
              <a:t>spravnymuz.cz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svycarske</a:t>
            </a:r>
            <a:r>
              <a:rPr lang="cs-CZ" dirty="0" smtClean="0">
                <a:hlinkClick r:id="rId13"/>
              </a:rPr>
              <a:t>-hodinky-</a:t>
            </a:r>
            <a:r>
              <a:rPr lang="cs-CZ" dirty="0" err="1" smtClean="0">
                <a:hlinkClick r:id="rId13"/>
              </a:rPr>
              <a:t>znacka</a:t>
            </a:r>
            <a:r>
              <a:rPr lang="cs-CZ" dirty="0" smtClean="0">
                <a:hlinkClick r:id="rId13"/>
              </a:rPr>
              <a:t>-kvality/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http://www.</a:t>
            </a:r>
            <a:r>
              <a:rPr lang="cs-CZ" dirty="0" err="1" smtClean="0">
                <a:hlinkClick r:id="rId14"/>
              </a:rPr>
              <a:t>investicniweb.cz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zpravy</a:t>
            </a:r>
            <a:r>
              <a:rPr lang="cs-CZ" dirty="0" smtClean="0">
                <a:hlinkClick r:id="rId14"/>
              </a:rPr>
              <a:t>-z-trhu/2016/12/12/</a:t>
            </a:r>
            <a:r>
              <a:rPr lang="cs-CZ" dirty="0" err="1" smtClean="0">
                <a:hlinkClick r:id="rId14"/>
              </a:rPr>
              <a:t>svycarska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lonza</a:t>
            </a:r>
            <a:r>
              <a:rPr lang="cs-CZ" dirty="0" smtClean="0">
                <a:hlinkClick r:id="rId14"/>
              </a:rPr>
              <a:t>-jedna-o-koupi-</a:t>
            </a:r>
            <a:r>
              <a:rPr lang="cs-CZ" dirty="0" err="1" smtClean="0">
                <a:hlinkClick r:id="rId14"/>
              </a:rPr>
              <a:t>vyrobce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lekovych</a:t>
            </a:r>
            <a:r>
              <a:rPr lang="cs-CZ" dirty="0" smtClean="0">
                <a:hlinkClick r:id="rId14"/>
              </a:rPr>
              <a:t>-kapsli-</a:t>
            </a:r>
            <a:r>
              <a:rPr lang="cs-CZ" dirty="0" err="1" smtClean="0">
                <a:hlinkClick r:id="rId14"/>
              </a:rPr>
              <a:t>capsugel</a:t>
            </a:r>
            <a:r>
              <a:rPr lang="cs-CZ" dirty="0" smtClean="0">
                <a:hlinkClick r:id="rId14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http://www.</a:t>
            </a:r>
            <a:r>
              <a:rPr lang="cs-CZ" dirty="0" err="1" smtClean="0">
                <a:hlinkClick r:id="rId15"/>
              </a:rPr>
              <a:t>panoramio.com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photo</a:t>
            </a:r>
            <a:r>
              <a:rPr lang="cs-CZ" dirty="0" smtClean="0">
                <a:hlinkClick r:id="rId15"/>
              </a:rPr>
              <a:t>/33964141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https://en.wikipedia.org/wiki/CERN</a:t>
            </a:r>
            <a:endParaRPr lang="cs-CZ" dirty="0" smtClean="0"/>
          </a:p>
          <a:p>
            <a:r>
              <a:rPr lang="cs-CZ" dirty="0" smtClean="0">
                <a:hlinkClick r:id="rId17"/>
              </a:rPr>
              <a:t>http://www.</a:t>
            </a:r>
            <a:r>
              <a:rPr lang="cs-CZ" dirty="0" err="1" smtClean="0">
                <a:hlinkClick r:id="rId17"/>
              </a:rPr>
              <a:t>hfsjg.ch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en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home</a:t>
            </a:r>
            <a:r>
              <a:rPr lang="cs-CZ" dirty="0" smtClean="0">
                <a:hlinkClick r:id="rId17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- fotografie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6400" dirty="0" smtClean="0">
                <a:hlinkClick r:id="rId2"/>
              </a:rPr>
              <a:t>http://hp.ujf.cas.cz/~wagner/popclan/ekologie/izotop14C.htm</a:t>
            </a:r>
            <a:endParaRPr lang="cs-CZ" sz="6400" dirty="0" smtClean="0"/>
          </a:p>
          <a:p>
            <a:r>
              <a:rPr lang="cs-CZ" sz="6400" dirty="0" smtClean="0">
                <a:hlinkClick r:id="rId3"/>
              </a:rPr>
              <a:t>http://svycarsko.tripzone.cz/fotogalerie/neuhausen-vodopady-na-rynu-7049</a:t>
            </a:r>
            <a:endParaRPr lang="cs-CZ" sz="6400" dirty="0" smtClean="0"/>
          </a:p>
          <a:p>
            <a:r>
              <a:rPr lang="cs-CZ" sz="6400" dirty="0" smtClean="0">
                <a:hlinkClick r:id="rId4"/>
              </a:rPr>
              <a:t>http://svycarsko.tripzone.cz/fotogalerie/reka-aara-a-hrad-aarburg-7058</a:t>
            </a:r>
            <a:endParaRPr lang="cs-CZ" sz="6400" dirty="0" smtClean="0"/>
          </a:p>
          <a:p>
            <a:r>
              <a:rPr lang="cs-CZ" sz="6400" dirty="0" smtClean="0">
                <a:hlinkClick r:id="rId5"/>
              </a:rPr>
              <a:t>http://fotoalba.</a:t>
            </a:r>
            <a:r>
              <a:rPr lang="cs-CZ" sz="6400" dirty="0" err="1" smtClean="0">
                <a:hlinkClick r:id="rId5"/>
              </a:rPr>
              <a:t>xchat.cz</a:t>
            </a:r>
            <a:r>
              <a:rPr lang="cs-CZ" sz="6400" dirty="0" smtClean="0">
                <a:hlinkClick r:id="rId5"/>
              </a:rPr>
              <a:t>/</a:t>
            </a:r>
            <a:r>
              <a:rPr lang="cs-CZ" sz="6400" dirty="0" err="1" smtClean="0">
                <a:hlinkClick r:id="rId5"/>
              </a:rPr>
              <a:t>photo.php</a:t>
            </a:r>
            <a:r>
              <a:rPr lang="cs-CZ" sz="6400" dirty="0" smtClean="0">
                <a:hlinkClick r:id="rId5"/>
              </a:rPr>
              <a:t>?</a:t>
            </a:r>
            <a:r>
              <a:rPr lang="cs-CZ" sz="6400" dirty="0" err="1" smtClean="0">
                <a:hlinkClick r:id="rId5"/>
              </a:rPr>
              <a:t>pid</a:t>
            </a:r>
            <a:r>
              <a:rPr lang="cs-CZ" sz="6400" dirty="0" smtClean="0">
                <a:hlinkClick r:id="rId5"/>
              </a:rPr>
              <a:t>=21573133</a:t>
            </a:r>
            <a:endParaRPr lang="cs-CZ" sz="6400" dirty="0" smtClean="0"/>
          </a:p>
          <a:p>
            <a:r>
              <a:rPr lang="cs-CZ" sz="6400" dirty="0" smtClean="0">
                <a:hlinkClick r:id="rId6"/>
              </a:rPr>
              <a:t>http://www.</a:t>
            </a:r>
            <a:r>
              <a:rPr lang="cs-CZ" sz="6400" dirty="0" err="1" smtClean="0">
                <a:hlinkClick r:id="rId6"/>
              </a:rPr>
              <a:t>irra.cz</a:t>
            </a:r>
            <a:r>
              <a:rPr lang="cs-CZ" sz="6400" dirty="0" smtClean="0">
                <a:hlinkClick r:id="rId6"/>
              </a:rPr>
              <a:t>/</a:t>
            </a:r>
            <a:r>
              <a:rPr lang="cs-CZ" sz="6400" dirty="0" err="1" smtClean="0">
                <a:hlinkClick r:id="rId6"/>
              </a:rPr>
              <a:t>zajezdy</a:t>
            </a:r>
            <a:r>
              <a:rPr lang="cs-CZ" sz="6400" dirty="0" smtClean="0">
                <a:hlinkClick r:id="rId6"/>
              </a:rPr>
              <a:t>/</a:t>
            </a:r>
            <a:r>
              <a:rPr lang="cs-CZ" sz="6400" dirty="0" err="1" smtClean="0">
                <a:hlinkClick r:id="rId6"/>
              </a:rPr>
              <a:t>svycarsko</a:t>
            </a:r>
            <a:r>
              <a:rPr lang="cs-CZ" sz="6400" dirty="0" smtClean="0">
                <a:hlinkClick r:id="rId6"/>
              </a:rPr>
              <a:t>/</a:t>
            </a:r>
            <a:r>
              <a:rPr lang="cs-CZ" sz="6400" dirty="0" err="1" smtClean="0">
                <a:hlinkClick r:id="rId6"/>
              </a:rPr>
              <a:t>svycarsko</a:t>
            </a:r>
            <a:r>
              <a:rPr lang="cs-CZ" sz="6400" dirty="0" smtClean="0">
                <a:hlinkClick r:id="rId6"/>
              </a:rPr>
              <a:t>-</a:t>
            </a:r>
            <a:r>
              <a:rPr lang="cs-CZ" sz="6400" dirty="0" err="1" smtClean="0">
                <a:hlinkClick r:id="rId6"/>
              </a:rPr>
              <a:t>jihozapadni</a:t>
            </a:r>
            <a:r>
              <a:rPr lang="cs-CZ" sz="6400" dirty="0" smtClean="0">
                <a:hlinkClick r:id="rId6"/>
              </a:rPr>
              <a:t>-</a:t>
            </a:r>
            <a:r>
              <a:rPr lang="cs-CZ" sz="6400" dirty="0" err="1" smtClean="0">
                <a:hlinkClick r:id="rId6"/>
              </a:rPr>
              <a:t>cast</a:t>
            </a:r>
            <a:r>
              <a:rPr lang="cs-CZ" sz="6400" dirty="0" smtClean="0">
                <a:hlinkClick r:id="rId6"/>
              </a:rPr>
              <a:t>-7043/</a:t>
            </a:r>
            <a:endParaRPr lang="cs-CZ" sz="6400" dirty="0" smtClean="0"/>
          </a:p>
          <a:p>
            <a:r>
              <a:rPr lang="cs-CZ" sz="6400" dirty="0" smtClean="0">
                <a:hlinkClick r:id="rId7"/>
              </a:rPr>
              <a:t>https://cs.wikipedia.org/wiki/Neuch%C3%A2telsk%C3%A9_jezero#/media/File:Cudrefin.jpg</a:t>
            </a:r>
            <a:endParaRPr lang="cs-CZ" sz="6400" dirty="0" smtClean="0"/>
          </a:p>
          <a:p>
            <a:r>
              <a:rPr lang="cs-CZ" sz="6400" dirty="0" smtClean="0">
                <a:hlinkClick r:id="rId8"/>
              </a:rPr>
              <a:t>http://www.</a:t>
            </a:r>
            <a:r>
              <a:rPr lang="cs-CZ" sz="6400" dirty="0" err="1" smtClean="0">
                <a:hlinkClick r:id="rId8"/>
              </a:rPr>
              <a:t>pangea</a:t>
            </a:r>
            <a:r>
              <a:rPr lang="cs-CZ" sz="6400" dirty="0" smtClean="0">
                <a:hlinkClick r:id="rId8"/>
              </a:rPr>
              <a:t>-</a:t>
            </a:r>
            <a:r>
              <a:rPr lang="cs-CZ" sz="6400" dirty="0" err="1" smtClean="0">
                <a:hlinkClick r:id="rId8"/>
              </a:rPr>
              <a:t>travel.cz</a:t>
            </a:r>
            <a:r>
              <a:rPr lang="cs-CZ" sz="6400" dirty="0" smtClean="0">
                <a:hlinkClick r:id="rId8"/>
              </a:rPr>
              <a:t>/</a:t>
            </a:r>
            <a:r>
              <a:rPr lang="cs-CZ" sz="6400" dirty="0" err="1" smtClean="0">
                <a:hlinkClick r:id="rId8"/>
              </a:rPr>
              <a:t>pangea</a:t>
            </a:r>
            <a:r>
              <a:rPr lang="cs-CZ" sz="6400" dirty="0" smtClean="0">
                <a:hlinkClick r:id="rId8"/>
              </a:rPr>
              <a:t>/index.</a:t>
            </a:r>
            <a:r>
              <a:rPr lang="cs-CZ" sz="6400" dirty="0" err="1" smtClean="0">
                <a:hlinkClick r:id="rId8"/>
              </a:rPr>
              <a:t>php</a:t>
            </a:r>
            <a:r>
              <a:rPr lang="cs-CZ" sz="6400" dirty="0" smtClean="0">
                <a:hlinkClick r:id="rId8"/>
              </a:rPr>
              <a:t>/</a:t>
            </a:r>
            <a:r>
              <a:rPr lang="cs-CZ" sz="6400" dirty="0" err="1" smtClean="0">
                <a:hlinkClick r:id="rId8"/>
              </a:rPr>
              <a:t>zajezdy</a:t>
            </a:r>
            <a:r>
              <a:rPr lang="cs-CZ" sz="6400" dirty="0" smtClean="0">
                <a:hlinkClick r:id="rId8"/>
              </a:rPr>
              <a:t>-pro-</a:t>
            </a:r>
            <a:r>
              <a:rPr lang="cs-CZ" sz="6400" dirty="0" err="1" smtClean="0">
                <a:hlinkClick r:id="rId8"/>
              </a:rPr>
              <a:t>skoly</a:t>
            </a:r>
            <a:r>
              <a:rPr lang="cs-CZ" sz="6400" dirty="0" smtClean="0">
                <a:hlinkClick r:id="rId8"/>
              </a:rPr>
              <a:t>/</a:t>
            </a:r>
            <a:r>
              <a:rPr lang="cs-CZ" sz="6400" dirty="0" err="1" smtClean="0">
                <a:hlinkClick r:id="rId8"/>
              </a:rPr>
              <a:t>poznavaci</a:t>
            </a:r>
            <a:r>
              <a:rPr lang="cs-CZ" sz="6400" dirty="0" smtClean="0">
                <a:hlinkClick r:id="rId8"/>
              </a:rPr>
              <a:t>-</a:t>
            </a:r>
            <a:r>
              <a:rPr lang="cs-CZ" sz="6400" dirty="0" err="1" smtClean="0">
                <a:hlinkClick r:id="rId8"/>
              </a:rPr>
              <a:t>zajezdy</a:t>
            </a:r>
            <a:r>
              <a:rPr lang="cs-CZ" sz="6400" dirty="0" smtClean="0">
                <a:hlinkClick r:id="rId8"/>
              </a:rPr>
              <a:t>/</a:t>
            </a:r>
            <a:r>
              <a:rPr lang="cs-CZ" sz="6400" dirty="0" err="1" smtClean="0">
                <a:hlinkClick r:id="rId8"/>
              </a:rPr>
              <a:t>nemecko</a:t>
            </a:r>
            <a:r>
              <a:rPr lang="cs-CZ" sz="6400" dirty="0" smtClean="0">
                <a:hlinkClick r:id="rId8"/>
              </a:rPr>
              <a:t>/</a:t>
            </a:r>
            <a:r>
              <a:rPr lang="cs-CZ" sz="6400" dirty="0" err="1" smtClean="0">
                <a:hlinkClick r:id="rId8"/>
              </a:rPr>
              <a:t>item</a:t>
            </a:r>
            <a:r>
              <a:rPr lang="cs-CZ" sz="6400" dirty="0" smtClean="0">
                <a:hlinkClick r:id="rId8"/>
              </a:rPr>
              <a:t>/38-</a:t>
            </a:r>
            <a:r>
              <a:rPr lang="cs-CZ" sz="6400" dirty="0" err="1" smtClean="0">
                <a:hlinkClick r:id="rId8"/>
              </a:rPr>
              <a:t>bavorsko</a:t>
            </a:r>
            <a:r>
              <a:rPr lang="cs-CZ" sz="6400" dirty="0" smtClean="0">
                <a:hlinkClick r:id="rId8"/>
              </a:rPr>
              <a:t>-a-</a:t>
            </a:r>
            <a:r>
              <a:rPr lang="cs-CZ" sz="6400" dirty="0" err="1" smtClean="0">
                <a:hlinkClick r:id="rId8"/>
              </a:rPr>
              <a:t>bodamsk</a:t>
            </a:r>
            <a:r>
              <a:rPr lang="cs-CZ" sz="6400" dirty="0" smtClean="0">
                <a:hlinkClick r:id="rId8"/>
              </a:rPr>
              <a:t>%C3%A9-jezero</a:t>
            </a:r>
            <a:endParaRPr lang="cs-CZ" sz="6400" dirty="0" smtClean="0"/>
          </a:p>
          <a:p>
            <a:r>
              <a:rPr lang="cs-CZ" sz="6400" dirty="0" smtClean="0">
                <a:hlinkClick r:id="rId9"/>
              </a:rPr>
              <a:t>http://byznys.ihned.</a:t>
            </a:r>
            <a:r>
              <a:rPr lang="cs-CZ" sz="6400" dirty="0" err="1" smtClean="0">
                <a:hlinkClick r:id="rId9"/>
              </a:rPr>
              <a:t>cz</a:t>
            </a:r>
            <a:r>
              <a:rPr lang="cs-CZ" sz="6400" dirty="0" smtClean="0">
                <a:hlinkClick r:id="rId9"/>
              </a:rPr>
              <a:t>/</a:t>
            </a:r>
            <a:r>
              <a:rPr lang="cs-CZ" sz="6400" dirty="0" err="1" smtClean="0">
                <a:hlinkClick r:id="rId9"/>
              </a:rPr>
              <a:t>tagy</a:t>
            </a:r>
            <a:r>
              <a:rPr lang="cs-CZ" sz="6400" dirty="0" smtClean="0">
                <a:hlinkClick r:id="rId9"/>
              </a:rPr>
              <a:t>/</a:t>
            </a:r>
            <a:r>
              <a:rPr lang="cs-CZ" sz="6400" dirty="0" err="1" smtClean="0">
                <a:hlinkClick r:id="rId9"/>
              </a:rPr>
              <a:t>svycarsky</a:t>
            </a:r>
            <a:r>
              <a:rPr lang="cs-CZ" sz="6400" dirty="0" smtClean="0">
                <a:hlinkClick r:id="rId9"/>
              </a:rPr>
              <a:t>-frank-134044</a:t>
            </a:r>
            <a:endParaRPr lang="cs-CZ" sz="6400" dirty="0" smtClean="0"/>
          </a:p>
          <a:p>
            <a:r>
              <a:rPr lang="cs-CZ" sz="6400" dirty="0" smtClean="0">
                <a:hlinkClick r:id="rId10"/>
              </a:rPr>
              <a:t>http://www.</a:t>
            </a:r>
            <a:r>
              <a:rPr lang="cs-CZ" sz="6400" dirty="0" err="1" smtClean="0">
                <a:hlinkClick r:id="rId10"/>
              </a:rPr>
              <a:t>ceskenoviny.cz</a:t>
            </a:r>
            <a:r>
              <a:rPr lang="cs-CZ" sz="6400" dirty="0" smtClean="0">
                <a:hlinkClick r:id="rId10"/>
              </a:rPr>
              <a:t>/</a:t>
            </a:r>
            <a:r>
              <a:rPr lang="cs-CZ" sz="6400" dirty="0" err="1" smtClean="0">
                <a:hlinkClick r:id="rId10"/>
              </a:rPr>
              <a:t>zpravy</a:t>
            </a:r>
            <a:r>
              <a:rPr lang="cs-CZ" sz="6400" dirty="0" smtClean="0">
                <a:hlinkClick r:id="rId10"/>
              </a:rPr>
              <a:t>/</a:t>
            </a:r>
            <a:r>
              <a:rPr lang="cs-CZ" sz="6400" dirty="0" err="1" smtClean="0">
                <a:hlinkClick r:id="rId10"/>
              </a:rPr>
              <a:t>svycarsky</a:t>
            </a:r>
            <a:r>
              <a:rPr lang="cs-CZ" sz="6400" dirty="0" smtClean="0">
                <a:hlinkClick r:id="rId10"/>
              </a:rPr>
              <a:t>-frank-</a:t>
            </a:r>
            <a:r>
              <a:rPr lang="cs-CZ" sz="6400" dirty="0" err="1" smtClean="0">
                <a:hlinkClick r:id="rId10"/>
              </a:rPr>
              <a:t>papirove</a:t>
            </a:r>
            <a:r>
              <a:rPr lang="cs-CZ" sz="6400" dirty="0" smtClean="0">
                <a:hlinkClick r:id="rId10"/>
              </a:rPr>
              <a:t>-zlato-mezi-</a:t>
            </a:r>
            <a:r>
              <a:rPr lang="cs-CZ" sz="6400" dirty="0" err="1" smtClean="0">
                <a:hlinkClick r:id="rId10"/>
              </a:rPr>
              <a:t>menami</a:t>
            </a:r>
            <a:r>
              <a:rPr lang="cs-CZ" sz="6400" dirty="0" smtClean="0">
                <a:hlinkClick r:id="rId10"/>
              </a:rPr>
              <a:t>/677612</a:t>
            </a:r>
            <a:endParaRPr lang="cs-CZ" sz="6400" dirty="0" smtClean="0"/>
          </a:p>
          <a:p>
            <a:r>
              <a:rPr lang="cs-CZ" sz="6400" dirty="0" smtClean="0">
                <a:hlinkClick r:id="rId11"/>
              </a:rPr>
              <a:t>http://www.</a:t>
            </a:r>
            <a:r>
              <a:rPr lang="cs-CZ" sz="6400" dirty="0" err="1" smtClean="0">
                <a:hlinkClick r:id="rId11"/>
              </a:rPr>
              <a:t>myswitzerland.com</a:t>
            </a:r>
            <a:r>
              <a:rPr lang="cs-CZ" sz="6400" dirty="0" smtClean="0">
                <a:hlinkClick r:id="rId11"/>
              </a:rPr>
              <a:t>/</a:t>
            </a:r>
            <a:r>
              <a:rPr lang="cs-CZ" sz="6400" dirty="0" err="1" smtClean="0">
                <a:hlinkClick r:id="rId11"/>
              </a:rPr>
              <a:t>en</a:t>
            </a:r>
            <a:r>
              <a:rPr lang="cs-CZ" sz="6400" dirty="0" smtClean="0">
                <a:hlinkClick r:id="rId11"/>
              </a:rPr>
              <a:t>-</a:t>
            </a:r>
            <a:r>
              <a:rPr lang="cs-CZ" sz="6400" dirty="0" err="1" smtClean="0">
                <a:hlinkClick r:id="rId11"/>
              </a:rPr>
              <a:t>us</a:t>
            </a:r>
            <a:r>
              <a:rPr lang="cs-CZ" sz="6400" dirty="0" smtClean="0">
                <a:hlinkClick r:id="rId11"/>
              </a:rPr>
              <a:t>/</a:t>
            </a:r>
            <a:r>
              <a:rPr lang="cs-CZ" sz="6400" dirty="0" err="1" smtClean="0">
                <a:hlinkClick r:id="rId11"/>
              </a:rPr>
              <a:t>zurich.html</a:t>
            </a:r>
            <a:endParaRPr lang="cs-CZ" sz="6400" dirty="0" smtClean="0"/>
          </a:p>
          <a:p>
            <a:r>
              <a:rPr lang="cs-CZ" sz="6400" dirty="0" smtClean="0">
                <a:hlinkClick r:id="rId12"/>
              </a:rPr>
              <a:t>http://letiste.cestujzadara.cz/zeneva-letiste/</a:t>
            </a:r>
            <a:endParaRPr lang="cs-CZ" sz="6400" dirty="0" smtClean="0"/>
          </a:p>
          <a:p>
            <a:r>
              <a:rPr lang="cs-CZ" sz="6400" dirty="0" smtClean="0">
                <a:hlinkClick r:id="rId13"/>
              </a:rPr>
              <a:t>http://kuchyne.dumazahrada.cz/clanky/vareni-a-stolovani/basilej-mesto-mnoha-tvari-26191.aspx@galerie.html</a:t>
            </a:r>
            <a:endParaRPr lang="cs-CZ" sz="6400" dirty="0" smtClean="0"/>
          </a:p>
          <a:p>
            <a:r>
              <a:rPr lang="cs-CZ" sz="6400" dirty="0" smtClean="0">
                <a:hlinkClick r:id="rId14"/>
              </a:rPr>
              <a:t>http://www.</a:t>
            </a:r>
            <a:r>
              <a:rPr lang="cs-CZ" sz="6400" dirty="0" err="1" smtClean="0">
                <a:hlinkClick r:id="rId14"/>
              </a:rPr>
              <a:t>myswitzerland.com</a:t>
            </a:r>
            <a:r>
              <a:rPr lang="cs-CZ" sz="6400" dirty="0" smtClean="0">
                <a:hlinkClick r:id="rId14"/>
              </a:rPr>
              <a:t>/</a:t>
            </a:r>
            <a:r>
              <a:rPr lang="cs-CZ" sz="6400" dirty="0" err="1" smtClean="0">
                <a:hlinkClick r:id="rId14"/>
              </a:rPr>
              <a:t>en</a:t>
            </a:r>
            <a:r>
              <a:rPr lang="cs-CZ" sz="6400" dirty="0" smtClean="0">
                <a:hlinkClick r:id="rId14"/>
              </a:rPr>
              <a:t>-</a:t>
            </a:r>
            <a:r>
              <a:rPr lang="cs-CZ" sz="6400" dirty="0" err="1" smtClean="0">
                <a:hlinkClick r:id="rId14"/>
              </a:rPr>
              <a:t>us</a:t>
            </a:r>
            <a:r>
              <a:rPr lang="cs-CZ" sz="6400" dirty="0" smtClean="0">
                <a:hlinkClick r:id="rId14"/>
              </a:rPr>
              <a:t>/</a:t>
            </a:r>
            <a:r>
              <a:rPr lang="cs-CZ" sz="6400" dirty="0" err="1" smtClean="0">
                <a:hlinkClick r:id="rId14"/>
              </a:rPr>
              <a:t>bern.html</a:t>
            </a:r>
            <a:endParaRPr lang="cs-CZ" sz="6400" dirty="0" smtClean="0"/>
          </a:p>
          <a:p>
            <a:r>
              <a:rPr lang="cs-CZ" sz="6400" dirty="0" smtClean="0">
                <a:hlinkClick r:id="rId15"/>
              </a:rPr>
              <a:t>http://www.</a:t>
            </a:r>
            <a:r>
              <a:rPr lang="cs-CZ" sz="6400" dirty="0" err="1" smtClean="0">
                <a:hlinkClick r:id="rId15"/>
              </a:rPr>
              <a:t>mundo.cz</a:t>
            </a:r>
            <a:r>
              <a:rPr lang="cs-CZ" sz="6400" dirty="0" smtClean="0">
                <a:hlinkClick r:id="rId15"/>
              </a:rPr>
              <a:t>/</a:t>
            </a:r>
            <a:r>
              <a:rPr lang="cs-CZ" sz="6400" dirty="0" err="1" smtClean="0">
                <a:hlinkClick r:id="rId15"/>
              </a:rPr>
              <a:t>svycarsko</a:t>
            </a:r>
            <a:r>
              <a:rPr lang="cs-CZ" sz="6400" dirty="0" smtClean="0">
                <a:hlinkClick r:id="rId15"/>
              </a:rPr>
              <a:t>/</a:t>
            </a:r>
            <a:r>
              <a:rPr lang="cs-CZ" sz="6400" dirty="0" err="1" smtClean="0">
                <a:hlinkClick r:id="rId15"/>
              </a:rPr>
              <a:t>rynske</a:t>
            </a:r>
            <a:r>
              <a:rPr lang="cs-CZ" sz="6400" dirty="0" smtClean="0">
                <a:hlinkClick r:id="rId15"/>
              </a:rPr>
              <a:t>-</a:t>
            </a:r>
            <a:r>
              <a:rPr lang="cs-CZ" sz="6400" dirty="0" err="1" smtClean="0">
                <a:hlinkClick r:id="rId15"/>
              </a:rPr>
              <a:t>vodopady</a:t>
            </a:r>
            <a:endParaRPr lang="cs-CZ" sz="6400" dirty="0" smtClean="0"/>
          </a:p>
          <a:p>
            <a:r>
              <a:rPr lang="cs-CZ" sz="6400" dirty="0" smtClean="0">
                <a:hlinkClick r:id="rId16"/>
              </a:rPr>
              <a:t>http://www.</a:t>
            </a:r>
            <a:r>
              <a:rPr lang="cs-CZ" sz="6400" dirty="0" err="1" smtClean="0">
                <a:hlinkClick r:id="rId16"/>
              </a:rPr>
              <a:t>forum.ford</a:t>
            </a:r>
            <a:r>
              <a:rPr lang="cs-CZ" sz="6400" dirty="0" smtClean="0">
                <a:hlinkClick r:id="rId16"/>
              </a:rPr>
              <a:t>-</a:t>
            </a:r>
            <a:r>
              <a:rPr lang="cs-CZ" sz="6400" dirty="0" err="1" smtClean="0">
                <a:hlinkClick r:id="rId16"/>
              </a:rPr>
              <a:t>club.cz</a:t>
            </a:r>
            <a:r>
              <a:rPr lang="cs-CZ" sz="6400" dirty="0" smtClean="0">
                <a:hlinkClick r:id="rId16"/>
              </a:rPr>
              <a:t>/</a:t>
            </a:r>
            <a:r>
              <a:rPr lang="cs-CZ" sz="6400" dirty="0" err="1" smtClean="0">
                <a:hlinkClick r:id="rId16"/>
              </a:rPr>
              <a:t>viewtopic.php</a:t>
            </a:r>
            <a:r>
              <a:rPr lang="cs-CZ" sz="6400" dirty="0" smtClean="0">
                <a:hlinkClick r:id="rId16"/>
              </a:rPr>
              <a:t>?p=537196</a:t>
            </a:r>
            <a:endParaRPr lang="cs-CZ" sz="6400" dirty="0" smtClean="0"/>
          </a:p>
          <a:p>
            <a:r>
              <a:rPr lang="cs-CZ" sz="6400" dirty="0" smtClean="0">
                <a:hlinkClick r:id="rId17"/>
              </a:rPr>
              <a:t>https://commons.wikimedia.org/wiki/File:Matterhorn_and_Gornergratbahn.jpg</a:t>
            </a:r>
            <a:endParaRPr lang="cs-CZ" sz="6400" dirty="0" smtClean="0"/>
          </a:p>
          <a:p>
            <a:r>
              <a:rPr lang="cs-CZ" sz="6400" dirty="0" smtClean="0">
                <a:hlinkClick r:id="rId18"/>
              </a:rPr>
              <a:t>https://www.megapixel.cz/foto/261880</a:t>
            </a:r>
            <a:endParaRPr lang="cs-CZ" sz="6400" dirty="0" smtClean="0"/>
          </a:p>
          <a:p>
            <a:r>
              <a:rPr lang="cs-CZ" sz="6400" dirty="0" smtClean="0">
                <a:hlinkClick r:id="rId19"/>
              </a:rPr>
              <a:t>https://www.youtube.com/watch?v=rTucVKHZaYM</a:t>
            </a:r>
            <a:endParaRPr lang="cs-CZ" sz="6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401</Words>
  <Application>Microsoft Office PowerPoint</Application>
  <PresentationFormat>Předvádění na obrazovce (4:3)</PresentationFormat>
  <Paragraphs>140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Švýcarsko</vt:lpstr>
      <vt:lpstr>Švýcarsko</vt:lpstr>
      <vt:lpstr>Švýcarsko</vt:lpstr>
      <vt:lpstr>Švýcarsko - geografie</vt:lpstr>
      <vt:lpstr>Švýcarsko – podnebí a počasí</vt:lpstr>
      <vt:lpstr>Snímek 6</vt:lpstr>
      <vt:lpstr>Švýcarsko - ekonomika</vt:lpstr>
      <vt:lpstr>Švýcarsko - průmysl</vt:lpstr>
      <vt:lpstr>Švýcarsko – věda a výzkum</vt:lpstr>
      <vt:lpstr>Švýcarsko - vodstvo</vt:lpstr>
      <vt:lpstr>Snímek 11</vt:lpstr>
      <vt:lpstr>Švýcarsko - měna</vt:lpstr>
      <vt:lpstr>Největší města ve Švýcarsku</vt:lpstr>
      <vt:lpstr>Snímek 14</vt:lpstr>
      <vt:lpstr>Snímek 15</vt:lpstr>
      <vt:lpstr>Zajímavá místa ve Švýcarsku</vt:lpstr>
      <vt:lpstr>Snímek 17</vt:lpstr>
      <vt:lpstr>Snímek 18</vt:lpstr>
      <vt:lpstr>Zdroje</vt:lpstr>
      <vt:lpstr>Zdroje - fotografie</vt:lpstr>
      <vt:lpstr>Zdroje - fotografie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Švýcarsko</dc:title>
  <dc:creator>Fanda</dc:creator>
  <cp:lastModifiedBy>Dum</cp:lastModifiedBy>
  <cp:revision>6</cp:revision>
  <dcterms:created xsi:type="dcterms:W3CDTF">2017-01-19T13:06:34Z</dcterms:created>
  <dcterms:modified xsi:type="dcterms:W3CDTF">2017-01-19T21:46:27Z</dcterms:modified>
</cp:coreProperties>
</file>