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0" r:id="rId5"/>
    <p:sldId id="262" r:id="rId6"/>
    <p:sldId id="263" r:id="rId7"/>
    <p:sldId id="265" r:id="rId8"/>
    <p:sldId id="266" r:id="rId9"/>
    <p:sldId id="267" r:id="rId10"/>
    <p:sldId id="264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58" r:id="rId19"/>
    <p:sldId id="259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9FF05"/>
    <a:srgbClr val="5DD8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37" autoAdjust="0"/>
    <p:restoredTop sz="94660"/>
  </p:normalViewPr>
  <p:slideViewPr>
    <p:cSldViewPr>
      <p:cViewPr varScale="1">
        <p:scale>
          <a:sx n="96" d="100"/>
          <a:sy n="96" d="100"/>
        </p:scale>
        <p:origin x="-16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98B3-E7B9-4BC6-9E56-7E6D47F8B420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621F-A5C5-4A24-B827-6B61C575FE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98B3-E7B9-4BC6-9E56-7E6D47F8B420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621F-A5C5-4A24-B827-6B61C575FE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98B3-E7B9-4BC6-9E56-7E6D47F8B420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621F-A5C5-4A24-B827-6B61C575FE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98B3-E7B9-4BC6-9E56-7E6D47F8B420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621F-A5C5-4A24-B827-6B61C575FE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98B3-E7B9-4BC6-9E56-7E6D47F8B420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621F-A5C5-4A24-B827-6B61C575FE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98B3-E7B9-4BC6-9E56-7E6D47F8B420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621F-A5C5-4A24-B827-6B61C575FE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98B3-E7B9-4BC6-9E56-7E6D47F8B420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621F-A5C5-4A24-B827-6B61C575FE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98B3-E7B9-4BC6-9E56-7E6D47F8B420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621F-A5C5-4A24-B827-6B61C575FE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98B3-E7B9-4BC6-9E56-7E6D47F8B420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621F-A5C5-4A24-B827-6B61C575FE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98B3-E7B9-4BC6-9E56-7E6D47F8B420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621F-A5C5-4A24-B827-6B61C575FE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98B3-E7B9-4BC6-9E56-7E6D47F8B420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621F-A5C5-4A24-B827-6B61C575FE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FB98B3-E7B9-4BC6-9E56-7E6D47F8B420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E621F-A5C5-4A24-B827-6B61C575FE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Helsinky" TargetMode="External"/><Relationship Id="rId2" Type="http://schemas.openxmlformats.org/officeDocument/2006/relationships/hyperlink" Target="https://cs.wikipedia.org/wiki/Finsko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mobil.idnes.cz/ve-finsku-samsung-porazil-nokii-da1-/mob_nokia.aspx?c=A130529_010509_mob_nokia_ada" TargetMode="External"/><Relationship Id="rId3" Type="http://schemas.openxmlformats.org/officeDocument/2006/relationships/hyperlink" Target="http://www.oskole.sk/userfiles/image/1zem/fin1.jpg" TargetMode="External"/><Relationship Id="rId7" Type="http://schemas.openxmlformats.org/officeDocument/2006/relationships/hyperlink" Target="https://www.novinky.cz/cestovani/291366-nejuchvatnejsi-krasy-finske-prirody-petkrat-jinak.html" TargetMode="External"/><Relationship Id="rId2" Type="http://schemas.openxmlformats.org/officeDocument/2006/relationships/hyperlink" Target="https://cs.wikipedia.org/wiki/Fin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stujzadara.cz/cestopisy/finsko/finska-jezerni-plosina" TargetMode="External"/><Relationship Id="rId5" Type="http://schemas.openxmlformats.org/officeDocument/2006/relationships/hyperlink" Target="http://www.mundo.cz/finsko/narodni-parky" TargetMode="External"/><Relationship Id="rId10" Type="http://schemas.openxmlformats.org/officeDocument/2006/relationships/hyperlink" Target="http://www.milanec.wbs.cz/Severni-polarni-kruh-2003.html" TargetMode="External"/><Relationship Id="rId4" Type="http://schemas.openxmlformats.org/officeDocument/2006/relationships/hyperlink" Target="http://misa13.webgarden.cz/rubriky/obrazky/polarni-zare" TargetMode="External"/><Relationship Id="rId9" Type="http://schemas.openxmlformats.org/officeDocument/2006/relationships/hyperlink" Target="https://commons.wikimedia.org/wiki/File:Raasakkakoski_Iijoki_Finland.jp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reamstime.com/stock-photo-helsinki-map-pin-close-up-red-image40997636" TargetMode="External"/><Relationship Id="rId13" Type="http://schemas.openxmlformats.org/officeDocument/2006/relationships/hyperlink" Target="https://www.flickr.com/photos/loicmilliere/6158923341" TargetMode="External"/><Relationship Id="rId3" Type="http://schemas.openxmlformats.org/officeDocument/2006/relationships/hyperlink" Target="https://en.wikipedia.org/wiki/Lake_P%C3%A4ij%C3%A4nne" TargetMode="External"/><Relationship Id="rId7" Type="http://schemas.openxmlformats.org/officeDocument/2006/relationships/hyperlink" Target="http://www.visithelsinki.fi/en" TargetMode="External"/><Relationship Id="rId12" Type="http://schemas.openxmlformats.org/officeDocument/2006/relationships/hyperlink" Target="http://www.mundo.cz/finsko" TargetMode="External"/><Relationship Id="rId2" Type="http://schemas.openxmlformats.org/officeDocument/2006/relationships/hyperlink" Target="http://www.visitfinland.com/article/cycling-in-saima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anda.nova.cz/clanek/adrenalin/ve-finsku-se-rybari-pod-vodou-i-nad-vodou.html" TargetMode="External"/><Relationship Id="rId11" Type="http://schemas.openxmlformats.org/officeDocument/2006/relationships/hyperlink" Target="https://www.youtube.com/watch?v=szBLhlCvJY0" TargetMode="External"/><Relationship Id="rId5" Type="http://schemas.openxmlformats.org/officeDocument/2006/relationships/hyperlink" Target="http://nikanacestach.blogspot.cz/2013/03/laponsko-zalite-sluncem.html" TargetMode="External"/><Relationship Id="rId10" Type="http://schemas.openxmlformats.org/officeDocument/2006/relationships/hyperlink" Target="http://www.holidayclubresorts.com/en/resorts/tampereen-kylpyla/" TargetMode="External"/><Relationship Id="rId4" Type="http://schemas.openxmlformats.org/officeDocument/2006/relationships/hyperlink" Target="http://keywordsuggest.org/gallery/502608.html" TargetMode="External"/><Relationship Id="rId9" Type="http://schemas.openxmlformats.org/officeDocument/2006/relationships/hyperlink" Target="http://www.enigma-project.eu/en/Cities/Espoo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angSong" pitchFamily="49" charset="-122"/>
                <a:ea typeface="FangSong" pitchFamily="49" charset="-122"/>
              </a:rPr>
              <a:t>Finsko</a:t>
            </a:r>
            <a:endParaRPr lang="cs-CZ" sz="55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angSong" pitchFamily="49" charset="-122"/>
              <a:ea typeface="FangSong" pitchFamily="49" charset="-122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Jakub </a:t>
            </a:r>
            <a:r>
              <a:rPr lang="cs-CZ" dirty="0" err="1" smtClean="0"/>
              <a:t>Jenšovský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= Finská republika</a:t>
            </a:r>
          </a:p>
          <a:p>
            <a:r>
              <a:rPr lang="cs-CZ" b="1" dirty="0" smtClean="0"/>
              <a:t>Hlavní město : </a:t>
            </a:r>
            <a:r>
              <a:rPr lang="cs-CZ" dirty="0" smtClean="0"/>
              <a:t>Helsinky</a:t>
            </a:r>
          </a:p>
          <a:p>
            <a:r>
              <a:rPr lang="cs-CZ" b="1" dirty="0" smtClean="0"/>
              <a:t>Rozloha : </a:t>
            </a:r>
            <a:r>
              <a:rPr lang="cs-CZ" dirty="0"/>
              <a:t>338 432 </a:t>
            </a:r>
            <a:r>
              <a:rPr lang="cs-CZ" dirty="0" smtClean="0"/>
              <a:t>km²</a:t>
            </a:r>
          </a:p>
          <a:p>
            <a:r>
              <a:rPr lang="cs-CZ" b="1" dirty="0" smtClean="0"/>
              <a:t>Počet obyvatel </a:t>
            </a:r>
            <a:r>
              <a:rPr lang="cs-CZ" dirty="0" smtClean="0"/>
              <a:t>: </a:t>
            </a:r>
            <a:r>
              <a:rPr lang="cs-CZ" dirty="0"/>
              <a:t>5 429 </a:t>
            </a:r>
            <a:r>
              <a:rPr lang="cs-CZ" dirty="0" smtClean="0"/>
              <a:t>894</a:t>
            </a:r>
          </a:p>
          <a:p>
            <a:r>
              <a:rPr lang="cs-CZ" b="1" dirty="0" smtClean="0"/>
              <a:t>Jazyk : </a:t>
            </a:r>
            <a:r>
              <a:rPr lang="cs-CZ" dirty="0" smtClean="0"/>
              <a:t>finština, švédština</a:t>
            </a:r>
            <a:endParaRPr lang="cs-CZ" dirty="0"/>
          </a:p>
        </p:txBody>
      </p:sp>
      <p:pic>
        <p:nvPicPr>
          <p:cNvPr id="1026" name="Picture 2" descr="C:\Users\Fanda\Desktop\Flag_of_Finland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572008"/>
            <a:ext cx="3100955" cy="1895459"/>
          </a:xfrm>
          <a:prstGeom prst="rect">
            <a:avLst/>
          </a:prstGeom>
          <a:noFill/>
        </p:spPr>
      </p:pic>
      <p:pic>
        <p:nvPicPr>
          <p:cNvPr id="1027" name="Picture 3" descr="C:\Users\Fanda\Desktop\Coat_of_arms_of_Finland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3714752"/>
            <a:ext cx="2285997" cy="2857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Fanda\Desktop\EU_location_FI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857364"/>
            <a:ext cx="4286256" cy="3500462"/>
          </a:xfrm>
          <a:prstGeom prst="rect">
            <a:avLst/>
          </a:prstGeom>
          <a:noFill/>
        </p:spPr>
      </p:pic>
      <p:pic>
        <p:nvPicPr>
          <p:cNvPr id="2051" name="Picture 3" descr="C:\Users\Fanda\Desktop\fin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1785926"/>
            <a:ext cx="4144013" cy="34861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 - geografie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52596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cs-CZ" dirty="0" smtClean="0"/>
              <a:t>Finsko je zemí tisíců jezer a ostrovů, přesněji zde je 187 888 jezer větších než </a:t>
            </a:r>
            <a:r>
              <a:rPr lang="cs-CZ" dirty="0"/>
              <a:t>500 </a:t>
            </a:r>
            <a:r>
              <a:rPr lang="cs-CZ" dirty="0" smtClean="0"/>
              <a:t>m²</a:t>
            </a:r>
          </a:p>
          <a:p>
            <a:pPr>
              <a:lnSpc>
                <a:spcPct val="110000"/>
              </a:lnSpc>
            </a:pPr>
            <a:r>
              <a:rPr lang="cs-CZ" dirty="0" smtClean="0"/>
              <a:t>Krajina je </a:t>
            </a:r>
            <a:r>
              <a:rPr lang="cs-CZ" dirty="0" smtClean="0"/>
              <a:t>převážně </a:t>
            </a:r>
            <a:r>
              <a:rPr lang="cs-CZ" dirty="0" smtClean="0"/>
              <a:t>rovinatá s nízkými kopci (výjimkou je severozápadní </a:t>
            </a:r>
            <a:r>
              <a:rPr lang="cs-CZ" dirty="0"/>
              <a:t>cíp </a:t>
            </a:r>
            <a:r>
              <a:rPr lang="cs-CZ" dirty="0" smtClean="0"/>
              <a:t>Laponska )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Jsou zde velmi rozsáhlé severské lesy</a:t>
            </a:r>
          </a:p>
          <a:p>
            <a:pPr>
              <a:lnSpc>
                <a:spcPct val="110000"/>
              </a:lnSpc>
            </a:pPr>
            <a:r>
              <a:rPr lang="cs-CZ" dirty="0"/>
              <a:t>Finsko je jednou z mála zemí na světě, která se stále </a:t>
            </a:r>
            <a:r>
              <a:rPr lang="cs-CZ" dirty="0" smtClean="0"/>
              <a:t>zvětšuje (každý rok o zhruba </a:t>
            </a:r>
            <a:r>
              <a:rPr lang="cs-CZ" dirty="0"/>
              <a:t>7 </a:t>
            </a:r>
            <a:r>
              <a:rPr lang="cs-CZ" dirty="0" smtClean="0"/>
              <a:t>km</a:t>
            </a:r>
            <a:r>
              <a:rPr lang="cs-CZ" baseline="30000" dirty="0" smtClean="0"/>
              <a:t>2</a:t>
            </a:r>
            <a:r>
              <a:rPr lang="cs-CZ" dirty="0" smtClean="0"/>
              <a:t>)</a:t>
            </a:r>
            <a:r>
              <a:rPr lang="cs-CZ" baseline="30000" dirty="0" smtClean="0"/>
              <a:t> 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Fanda\Desktop\punkaharju-saima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357298"/>
            <a:ext cx="5264938" cy="3643338"/>
          </a:xfrm>
          <a:prstGeom prst="rect">
            <a:avLst/>
          </a:prstGeom>
          <a:noFill/>
        </p:spPr>
      </p:pic>
      <p:pic>
        <p:nvPicPr>
          <p:cNvPr id="3075" name="Picture 3" descr="C:\Users\Fanda\Desktop\finsko-lesy-jezer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496" y="2928934"/>
            <a:ext cx="4857784" cy="3643339"/>
          </a:xfrm>
          <a:prstGeom prst="rect">
            <a:avLst/>
          </a:prstGeom>
          <a:noFill/>
        </p:spPr>
      </p:pic>
      <p:pic>
        <p:nvPicPr>
          <p:cNvPr id="3076" name="Picture 4" descr="C:\Users\Fanda\Desktop\1848100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14480" y="1571612"/>
            <a:ext cx="5845182" cy="4214842"/>
          </a:xfrm>
          <a:prstGeom prst="rect">
            <a:avLst/>
          </a:prstGeom>
          <a:noFill/>
        </p:spPr>
      </p:pic>
      <p:pic>
        <p:nvPicPr>
          <p:cNvPr id="3077" name="Picture 5" descr="C:\Users\Fanda\Desktop\356294-free1-zha6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28860" y="2071678"/>
            <a:ext cx="5238786" cy="3929090"/>
          </a:xfrm>
          <a:prstGeom prst="rect">
            <a:avLst/>
          </a:prstGeom>
          <a:noFill/>
        </p:spPr>
      </p:pic>
      <p:pic>
        <p:nvPicPr>
          <p:cNvPr id="3078" name="Picture 6" descr="C:\Users\Fanda\Desktop\356297-free1-8eo6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33" y="1357298"/>
            <a:ext cx="4667283" cy="3500462"/>
          </a:xfrm>
          <a:prstGeom prst="rect">
            <a:avLst/>
          </a:prstGeom>
          <a:noFill/>
        </p:spPr>
      </p:pic>
      <p:pic>
        <p:nvPicPr>
          <p:cNvPr id="3079" name="Picture 7" descr="C:\Users\Fanda\Desktop\356293-free1-diyg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43372" y="3286124"/>
            <a:ext cx="4429156" cy="32147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 - geografie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757758"/>
          </a:xfrm>
        </p:spPr>
        <p:txBody>
          <a:bodyPr>
            <a:normAutofit/>
          </a:bodyPr>
          <a:lstStyle/>
          <a:p>
            <a:r>
              <a:rPr lang="cs-CZ" sz="2600" dirty="0" smtClean="0"/>
              <a:t>Podnebí je zde převážně mírné až subarktické</a:t>
            </a:r>
          </a:p>
          <a:p>
            <a:r>
              <a:rPr lang="cs-CZ" sz="2600" dirty="0" smtClean="0"/>
              <a:t>Zajímavostí je to, že na </a:t>
            </a:r>
            <a:r>
              <a:rPr lang="cs-CZ" sz="2600" dirty="0"/>
              <a:t>severním konci Finska v létě Slunce nezapadá po </a:t>
            </a:r>
            <a:r>
              <a:rPr lang="cs-CZ" sz="2600" dirty="0" smtClean="0"/>
              <a:t>dobu 73 </a:t>
            </a:r>
            <a:r>
              <a:rPr lang="cs-CZ" sz="2600" dirty="0"/>
              <a:t>dnů a v zimě nevyjde 51 </a:t>
            </a:r>
            <a:r>
              <a:rPr lang="cs-CZ" sz="2600" dirty="0" smtClean="0"/>
              <a:t>dnů ( v </a:t>
            </a:r>
            <a:r>
              <a:rPr lang="cs-CZ" sz="2600" dirty="0"/>
              <a:t>létě sice Slunce </a:t>
            </a:r>
            <a:r>
              <a:rPr lang="cs-CZ" sz="2600" dirty="0" smtClean="0"/>
              <a:t>zapadá, </a:t>
            </a:r>
            <a:r>
              <a:rPr lang="cs-CZ" sz="2600" dirty="0"/>
              <a:t>ale nesetmí </a:t>
            </a:r>
            <a:r>
              <a:rPr lang="cs-CZ" sz="2600" dirty="0" smtClean="0"/>
              <a:t>se – v zimě jsou nejkratší dny 5-6 hodin dlouhé )</a:t>
            </a:r>
          </a:p>
          <a:p>
            <a:pPr algn="ctr">
              <a:buNone/>
            </a:pPr>
            <a:r>
              <a:rPr lang="cs-CZ" sz="2600" dirty="0"/>
              <a:t> </a:t>
            </a:r>
            <a:r>
              <a:rPr lang="cs-CZ" sz="2600" dirty="0" smtClean="0"/>
              <a:t>   </a:t>
            </a:r>
          </a:p>
          <a:p>
            <a:pPr algn="ctr">
              <a:buNone/>
            </a:pPr>
            <a:r>
              <a:rPr lang="cs-CZ" sz="2600" b="1" i="1" dirty="0" smtClean="0"/>
              <a:t> </a:t>
            </a:r>
            <a:r>
              <a:rPr lang="cs-CZ" sz="1800" b="1" i="1" dirty="0" smtClean="0"/>
              <a:t>Průměrné teploty ve Finsku v </a:t>
            </a:r>
            <a:r>
              <a:rPr lang="cs-CZ" sz="1800" b="1" i="1" dirty="0"/>
              <a:t>°</a:t>
            </a:r>
            <a:r>
              <a:rPr lang="cs-CZ" sz="1800" b="1" i="1" dirty="0" smtClean="0"/>
              <a:t>C</a:t>
            </a:r>
            <a:endParaRPr lang="cs-CZ" sz="1800" b="1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14480" y="4786322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Místo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Únor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Červenec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Helsinky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-4,9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17,2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i="0" u="none" strike="noStrik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Jyväskylä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-8,7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16,0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i="0" u="non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Sodankylä</a:t>
                      </a:r>
                      <a:endParaRPr lang="cs-CZ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-12,7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14,3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 - vodstvo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1500174"/>
            <a:ext cx="4040188" cy="4625989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Hlavní řeky :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Největší jezera :                      </a:t>
            </a:r>
            <a:endParaRPr lang="cs-CZ" sz="3200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645025" y="1500174"/>
            <a:ext cx="4041775" cy="462598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 </a:t>
            </a:r>
            <a:r>
              <a:rPr lang="cs-CZ" sz="3200" dirty="0" err="1" smtClean="0"/>
              <a:t>Iijoki</a:t>
            </a:r>
            <a:endParaRPr lang="cs-CZ" sz="3200" dirty="0" smtClean="0"/>
          </a:p>
          <a:p>
            <a:pPr>
              <a:buNone/>
            </a:pPr>
            <a:r>
              <a:rPr lang="cs-CZ" sz="3200" dirty="0" err="1" smtClean="0"/>
              <a:t>Kemijoki</a:t>
            </a:r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err="1" smtClean="0"/>
              <a:t>Saimaa</a:t>
            </a:r>
            <a:endParaRPr lang="cs-CZ" sz="3200" dirty="0" smtClean="0"/>
          </a:p>
          <a:p>
            <a:pPr>
              <a:buNone/>
            </a:pPr>
            <a:r>
              <a:rPr lang="cs-CZ" sz="3200" dirty="0" err="1" smtClean="0"/>
              <a:t>Päijänne</a:t>
            </a:r>
            <a:endParaRPr lang="cs-CZ" sz="3200" dirty="0" smtClean="0"/>
          </a:p>
          <a:p>
            <a:pPr>
              <a:buNone/>
            </a:pPr>
            <a:r>
              <a:rPr lang="cs-CZ" sz="3200" dirty="0" err="1" smtClean="0"/>
              <a:t>Inari</a:t>
            </a:r>
            <a:endParaRPr lang="cs-CZ" sz="3200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3143240" y="1785926"/>
            <a:ext cx="164307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143240" y="1785926"/>
            <a:ext cx="1500198" cy="50006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643306" y="3571876"/>
            <a:ext cx="10001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643306" y="3571876"/>
            <a:ext cx="928694" cy="57150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16200000" flipH="1">
            <a:off x="3536149" y="3679033"/>
            <a:ext cx="1143008" cy="92869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Fanda\Desktop\Raasakkakoski_Iijoki_Finlan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285860"/>
            <a:ext cx="6476992" cy="431529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6072198" y="5143512"/>
            <a:ext cx="1357322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Iijoki</a:t>
            </a:r>
            <a:endParaRPr lang="cs-CZ" dirty="0"/>
          </a:p>
        </p:txBody>
      </p:sp>
      <p:pic>
        <p:nvPicPr>
          <p:cNvPr id="2051" name="Picture 3" descr="C:\Users\Fanda\Desktop\SPK04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1285860"/>
            <a:ext cx="6929486" cy="435771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6500826" y="5072074"/>
            <a:ext cx="128588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Kemijoki</a:t>
            </a:r>
            <a:endParaRPr lang="cs-CZ" dirty="0"/>
          </a:p>
        </p:txBody>
      </p:sp>
      <p:pic>
        <p:nvPicPr>
          <p:cNvPr id="2052" name="Picture 4" descr="C:\Users\Fanda\Desktop\MEK-LAPPEENRANTA-36_4586-400x30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1285859"/>
            <a:ext cx="6929486" cy="4429157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6715140" y="5143512"/>
            <a:ext cx="107157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Saimaa</a:t>
            </a:r>
            <a:endParaRPr lang="cs-CZ" dirty="0"/>
          </a:p>
        </p:txBody>
      </p:sp>
      <p:pic>
        <p:nvPicPr>
          <p:cNvPr id="2054" name="Picture 6" descr="C:\Users\Fanda\Desktop\250px-Päijänne_and_päijätsal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1285860"/>
            <a:ext cx="7000924" cy="4634425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6786578" y="5429264"/>
            <a:ext cx="107157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dirty="0" err="1" smtClean="0"/>
              <a:t>Päijänne</a:t>
            </a:r>
            <a:endParaRPr lang="cs-CZ" dirty="0" smtClean="0"/>
          </a:p>
        </p:txBody>
      </p:sp>
      <p:pic>
        <p:nvPicPr>
          <p:cNvPr id="2055" name="Picture 7" descr="C:\Users\Fanda\Desktop\ur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5786" y="1357298"/>
            <a:ext cx="7221030" cy="4572032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6643702" y="5429264"/>
            <a:ext cx="1357322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Inari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animBg="1"/>
      <p:bldP spid="11" grpId="0" animBg="1"/>
      <p:bldP spid="13" grpId="0" animBg="1"/>
      <p:bldP spid="16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Finsko - hospodářství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Těží se zde dřevo, ruda apod.</a:t>
            </a:r>
          </a:p>
          <a:p>
            <a:r>
              <a:rPr lang="cs-CZ" dirty="0" smtClean="0"/>
              <a:t>Pěstuju se zde většinou oves a ječmen</a:t>
            </a:r>
          </a:p>
          <a:p>
            <a:r>
              <a:rPr lang="cs-CZ" dirty="0" smtClean="0"/>
              <a:t>Chov skotu a sobů</a:t>
            </a:r>
          </a:p>
          <a:p>
            <a:r>
              <a:rPr lang="cs-CZ" dirty="0" smtClean="0"/>
              <a:t>Rybolov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Users\Fanda\Desktop\13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857363"/>
            <a:ext cx="6286544" cy="4184481"/>
          </a:xfrm>
          <a:prstGeom prst="rect">
            <a:avLst/>
          </a:prstGeom>
          <a:noFill/>
        </p:spPr>
      </p:pic>
      <p:pic>
        <p:nvPicPr>
          <p:cNvPr id="3075" name="Picture 3" descr="C:\Users\Fanda\Desktop\98019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714488"/>
            <a:ext cx="7620001" cy="4292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Ekonomika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929718" cy="4525963"/>
          </a:xfrm>
        </p:spPr>
        <p:txBody>
          <a:bodyPr/>
          <a:lstStyle/>
          <a:p>
            <a:r>
              <a:rPr lang="cs-CZ" dirty="0" smtClean="0"/>
              <a:t>Životní standart ve Finsku je vysoký</a:t>
            </a:r>
          </a:p>
          <a:p>
            <a:r>
              <a:rPr lang="cs-CZ" dirty="0" smtClean="0"/>
              <a:t>Mezi klíčové ekonomické sektory se řadí :</a:t>
            </a:r>
          </a:p>
          <a:p>
            <a:r>
              <a:rPr lang="cs-CZ" dirty="0" smtClean="0"/>
              <a:t>                      </a:t>
            </a:r>
            <a:r>
              <a:rPr lang="cs-CZ" sz="2800" dirty="0" smtClean="0"/>
              <a:t>průmyslová výroba </a:t>
            </a:r>
            <a:r>
              <a:rPr lang="cs-CZ" sz="2500" dirty="0" smtClean="0"/>
              <a:t>(zpracování dřeva a kovů)</a:t>
            </a:r>
          </a:p>
          <a:p>
            <a:pPr>
              <a:buNone/>
            </a:pPr>
            <a:r>
              <a:rPr lang="cs-CZ" sz="2500" dirty="0" smtClean="0"/>
              <a:t>                                 </a:t>
            </a:r>
            <a:r>
              <a:rPr lang="cs-CZ" sz="2800" dirty="0" smtClean="0"/>
              <a:t>strojírenství</a:t>
            </a:r>
          </a:p>
          <a:p>
            <a:pPr>
              <a:buNone/>
            </a:pPr>
            <a:r>
              <a:rPr lang="cs-CZ" sz="2800" dirty="0" smtClean="0"/>
              <a:t>                             odvětví telekomunikací a elektroniky </a:t>
            </a:r>
            <a:r>
              <a:rPr lang="cs-CZ" sz="2500" dirty="0" smtClean="0"/>
              <a:t>(</a:t>
            </a:r>
            <a:r>
              <a:rPr lang="cs-CZ" sz="2500" dirty="0" err="1" smtClean="0"/>
              <a:t>nokia</a:t>
            </a:r>
            <a:r>
              <a:rPr lang="cs-CZ" sz="2500" dirty="0" smtClean="0"/>
              <a:t>)</a:t>
            </a:r>
            <a:endParaRPr lang="cs-CZ" sz="2800" dirty="0" smtClean="0"/>
          </a:p>
          <a:p>
            <a:pPr>
              <a:buNone/>
            </a:pPr>
            <a:endParaRPr lang="cs-CZ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57158" y="3071810"/>
            <a:ext cx="221457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57158" y="3071810"/>
            <a:ext cx="2214578" cy="57150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57158" y="3071810"/>
            <a:ext cx="2214578" cy="10001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C:\Users\Fanda\Desktop\LHR464d48_nokia_espo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4429132"/>
            <a:ext cx="2881304" cy="1902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 - měna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Euro a finská marka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 descr="C:\Users\123P\AppData\Local\Microsoft\Windows\Temporary Internet Files\Content.IE5\AM1I8PN9\MP9004009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2214554"/>
            <a:ext cx="3914775" cy="260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5" descr="C:\Users\123P\AppData\Local\Microsoft\Windows\Temporary Internet Files\Content.IE5\S7687CZ2\MP9004032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3929058" y="3857628"/>
            <a:ext cx="3913188" cy="26082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4857760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 – největší města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Helsinki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643998" cy="4525963"/>
          </a:xfrm>
        </p:spPr>
        <p:txBody>
          <a:bodyPr/>
          <a:lstStyle/>
          <a:p>
            <a:r>
              <a:rPr lang="cs-CZ" dirty="0" smtClean="0"/>
              <a:t>Největší, nejlidnatější a hlavní město Finska</a:t>
            </a:r>
          </a:p>
          <a:p>
            <a:r>
              <a:rPr lang="cs-CZ" dirty="0" smtClean="0"/>
              <a:t>Jde o největší přístav Finska </a:t>
            </a:r>
          </a:p>
          <a:p>
            <a:pPr>
              <a:buNone/>
            </a:pPr>
            <a:r>
              <a:rPr lang="cs-CZ" sz="2300" dirty="0" smtClean="0"/>
              <a:t>(Jejich centrum leží na malém </a:t>
            </a:r>
            <a:r>
              <a:rPr lang="cs-CZ" sz="2300" dirty="0" smtClean="0"/>
              <a:t>poloostrově</a:t>
            </a:r>
            <a:r>
              <a:rPr lang="cs-CZ" sz="2300" dirty="0" smtClean="0"/>
              <a:t> ve středu Finského zálivu)</a:t>
            </a:r>
            <a:endParaRPr lang="cs-CZ" sz="2300" dirty="0"/>
          </a:p>
        </p:txBody>
      </p:sp>
      <p:pic>
        <p:nvPicPr>
          <p:cNvPr id="4098" name="Picture 2" descr="C:\Users\Fanda\Desktop\800px-HelsinkiMontage_NoEffec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836712"/>
            <a:ext cx="4740436" cy="5048681"/>
          </a:xfrm>
          <a:prstGeom prst="rect">
            <a:avLst/>
          </a:prstGeom>
          <a:noFill/>
        </p:spPr>
      </p:pic>
      <p:pic>
        <p:nvPicPr>
          <p:cNvPr id="4099" name="Picture 3" descr="C:\Users\Fanda\Desktop\helsinki-pinned-map-europe-photo-may-be-used-as-illustration-traveling-theme-435712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708920"/>
            <a:ext cx="4474100" cy="2928958"/>
          </a:xfrm>
          <a:prstGeom prst="rect">
            <a:avLst/>
          </a:prstGeom>
          <a:noFill/>
        </p:spPr>
      </p:pic>
      <p:pic>
        <p:nvPicPr>
          <p:cNvPr id="4100" name="Picture 4" descr="C:\Users\Fanda\Desktop\740nakyma_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484784"/>
            <a:ext cx="5597493" cy="33131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85728"/>
            <a:ext cx="8329642" cy="6143668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Espoo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Tampere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Fanda\Desktop\Espo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0"/>
            <a:ext cx="5715000" cy="2838450"/>
          </a:xfrm>
          <a:prstGeom prst="rect">
            <a:avLst/>
          </a:prstGeom>
          <a:noFill/>
        </p:spPr>
      </p:pic>
      <p:pic>
        <p:nvPicPr>
          <p:cNvPr id="5123" name="Picture 3" descr="C:\Users\Fanda\Desktop\ur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3357562"/>
            <a:ext cx="5572164" cy="28047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14348" y="5072074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 – zajímavá místa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6072208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Suomenlinna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(námořní obranná pevnost-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Helsinki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Senátní náměstí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(katedrála-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Helsinki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6146" name="Picture 2" descr="C:\Users\Fanda\Desktop\maxresdefaul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785794"/>
            <a:ext cx="4572032" cy="2650135"/>
          </a:xfrm>
          <a:prstGeom prst="rect">
            <a:avLst/>
          </a:prstGeom>
          <a:noFill/>
        </p:spPr>
      </p:pic>
      <p:pic>
        <p:nvPicPr>
          <p:cNvPr id="6147" name="Picture 3" descr="C:\Users\Fanda\Desktop\finsko-helsinky-katedra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4000504"/>
            <a:ext cx="4572032" cy="26134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126163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park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Oulanka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Stará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Rauma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7170" name="Picture 2" descr="C:\Users\Fanda\Desktop\6158923341_16d0b3bcc1_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714356"/>
            <a:ext cx="5000660" cy="2500330"/>
          </a:xfrm>
          <a:prstGeom prst="rect">
            <a:avLst/>
          </a:prstGeom>
          <a:noFill/>
        </p:spPr>
      </p:pic>
      <p:pic>
        <p:nvPicPr>
          <p:cNvPr id="7171" name="Picture 3" descr="C:\Users\Fanda\Desktop\finsko-raum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4214818"/>
            <a:ext cx="4643470" cy="22145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https://cs.wikipedia.org/wiki/Finsko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https://cs.wikipedia.org/wiki/Helsinky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- fotografie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8929718" cy="564357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https://cs.wikipedia.org/wiki/Finsko#/media/File:Flag_of_Finland.svg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https://cs.wikipedia.org/wiki/Finsko#/media/File:Coat_of_arms_of_Finland.svg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https://cs.wikipedia.org/wiki/Finsko#/media/File:EU_location_FIN.svg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oskole.sk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userfiles</a:t>
            </a:r>
            <a:r>
              <a:rPr lang="cs-CZ" dirty="0" smtClean="0">
                <a:hlinkClick r:id="rId3"/>
              </a:rPr>
              <a:t>/image/1zem/fin1.jpg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http://misa13.webgarden.cz/rubriky/</a:t>
            </a:r>
            <a:r>
              <a:rPr lang="cs-CZ" dirty="0" err="1" smtClean="0">
                <a:hlinkClick r:id="rId4"/>
              </a:rPr>
              <a:t>obrazky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polarni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zare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mundo.cz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finsko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narodni</a:t>
            </a:r>
            <a:r>
              <a:rPr lang="cs-CZ" dirty="0" smtClean="0">
                <a:hlinkClick r:id="rId5"/>
              </a:rPr>
              <a:t>-parky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cestujzadara.cz</a:t>
            </a:r>
            <a:r>
              <a:rPr lang="cs-CZ" dirty="0" smtClean="0">
                <a:hlinkClick r:id="rId6"/>
              </a:rPr>
              <a:t>/cestopisy/</a:t>
            </a:r>
            <a:r>
              <a:rPr lang="cs-CZ" dirty="0" err="1" smtClean="0">
                <a:hlinkClick r:id="rId6"/>
              </a:rPr>
              <a:t>finsko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finska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jezerni</a:t>
            </a:r>
            <a:r>
              <a:rPr lang="cs-CZ" dirty="0" smtClean="0">
                <a:hlinkClick r:id="rId6"/>
              </a:rPr>
              <a:t>-plosina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https://www.novinky.cz/cestovani/291366-nejuchvatnejsi-krasy-finske-prirody-petkrat-jinak.html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http://mobil.</a:t>
            </a:r>
            <a:r>
              <a:rPr lang="cs-CZ" dirty="0" err="1" smtClean="0">
                <a:hlinkClick r:id="rId8"/>
              </a:rPr>
              <a:t>idnes.cz</a:t>
            </a:r>
            <a:r>
              <a:rPr lang="cs-CZ" dirty="0" smtClean="0">
                <a:hlinkClick r:id="rId8"/>
              </a:rPr>
              <a:t>/ve-</a:t>
            </a:r>
            <a:r>
              <a:rPr lang="cs-CZ" dirty="0" err="1" smtClean="0">
                <a:hlinkClick r:id="rId8"/>
              </a:rPr>
              <a:t>finsku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samsung</a:t>
            </a:r>
            <a:r>
              <a:rPr lang="cs-CZ" dirty="0" smtClean="0">
                <a:hlinkClick r:id="rId8"/>
              </a:rPr>
              <a:t>-porazil-</a:t>
            </a:r>
            <a:r>
              <a:rPr lang="cs-CZ" dirty="0" err="1" smtClean="0">
                <a:hlinkClick r:id="rId8"/>
              </a:rPr>
              <a:t>nokii</a:t>
            </a:r>
            <a:r>
              <a:rPr lang="cs-CZ" dirty="0" smtClean="0">
                <a:hlinkClick r:id="rId8"/>
              </a:rPr>
              <a:t>-da1-/mob_</a:t>
            </a:r>
            <a:r>
              <a:rPr lang="cs-CZ" dirty="0" err="1" smtClean="0">
                <a:hlinkClick r:id="rId8"/>
              </a:rPr>
              <a:t>nokia.aspx</a:t>
            </a:r>
            <a:r>
              <a:rPr lang="cs-CZ" dirty="0" smtClean="0">
                <a:hlinkClick r:id="rId8"/>
              </a:rPr>
              <a:t>?c=A130529_010509_mob_</a:t>
            </a:r>
            <a:r>
              <a:rPr lang="cs-CZ" dirty="0" err="1" smtClean="0">
                <a:hlinkClick r:id="rId8"/>
              </a:rPr>
              <a:t>nokia</a:t>
            </a:r>
            <a:r>
              <a:rPr lang="cs-CZ" dirty="0" smtClean="0">
                <a:hlinkClick r:id="rId8"/>
              </a:rPr>
              <a:t>_</a:t>
            </a:r>
            <a:r>
              <a:rPr lang="cs-CZ" dirty="0" err="1" smtClean="0">
                <a:hlinkClick r:id="rId8"/>
              </a:rPr>
              <a:t>ada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https://commons.wikimedia.org/wiki/File:Raasakkakoski_Iijoki_Finland.jpg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milanec.wbs.cz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Severni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polarni</a:t>
            </a:r>
            <a:r>
              <a:rPr lang="cs-CZ" dirty="0" smtClean="0">
                <a:hlinkClick r:id="rId10"/>
              </a:rPr>
              <a:t>-kruh-2003.html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- fotografie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286412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visitfinland.com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article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cycling</a:t>
            </a:r>
            <a:r>
              <a:rPr lang="cs-CZ" dirty="0" smtClean="0">
                <a:hlinkClick r:id="rId2"/>
              </a:rPr>
              <a:t>-in-</a:t>
            </a:r>
            <a:r>
              <a:rPr lang="cs-CZ" dirty="0" err="1" smtClean="0">
                <a:hlinkClick r:id="rId2"/>
              </a:rPr>
              <a:t>saimaa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https://en.wikipedia.org/wiki/Lake_P%C3%A4ij%C3%A4nne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http://keywordsuggest.org/gallery/502608.html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http://nikanacestach.blogspot.cz/2013/03/laponsko-zalite-sluncem.html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http://fanda.nova.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clanek</a:t>
            </a:r>
            <a:r>
              <a:rPr lang="cs-CZ" dirty="0" smtClean="0">
                <a:hlinkClick r:id="rId6"/>
              </a:rPr>
              <a:t>/adrenalin/ve-</a:t>
            </a:r>
            <a:r>
              <a:rPr lang="cs-CZ" dirty="0" err="1" smtClean="0">
                <a:hlinkClick r:id="rId6"/>
              </a:rPr>
              <a:t>finsku</a:t>
            </a:r>
            <a:r>
              <a:rPr lang="cs-CZ" dirty="0" smtClean="0">
                <a:hlinkClick r:id="rId6"/>
              </a:rPr>
              <a:t>-se-</a:t>
            </a:r>
            <a:r>
              <a:rPr lang="cs-CZ" dirty="0" err="1" smtClean="0">
                <a:hlinkClick r:id="rId6"/>
              </a:rPr>
              <a:t>rybari</a:t>
            </a:r>
            <a:r>
              <a:rPr lang="cs-CZ" dirty="0" smtClean="0">
                <a:hlinkClick r:id="rId6"/>
              </a:rPr>
              <a:t>-pod-vodou-i-nad-</a:t>
            </a:r>
          </a:p>
          <a:p>
            <a:r>
              <a:rPr lang="cs-CZ" dirty="0" smtClean="0">
                <a:hlinkClick r:id="rId6"/>
              </a:rPr>
              <a:t>https://cs.wikipedia.org/wiki/Helsinky#/media/File:HelsinkiMontage_NoEffects.jpg vodou.</a:t>
            </a:r>
            <a:r>
              <a:rPr lang="cs-CZ" dirty="0" err="1" smtClean="0">
                <a:hlinkClick r:id="rId6"/>
              </a:rPr>
              <a:t>html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visithelsinki.fi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en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https://www.dreamstime.com/stock-photo-helsinki-map-pin-close-up-red-image40997636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http://www.enigma-</a:t>
            </a:r>
            <a:r>
              <a:rPr lang="cs-CZ" dirty="0" err="1" smtClean="0">
                <a:hlinkClick r:id="rId9"/>
              </a:rPr>
              <a:t>project.eu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en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Cities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Espoo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holidayclubresorts.com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en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resorts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tampereen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kylpyla</a:t>
            </a:r>
            <a:r>
              <a:rPr lang="cs-CZ" dirty="0" smtClean="0">
                <a:hlinkClick r:id="rId10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https://www.youtube.com/watch?v=szBLhlCvJY0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mundo.cz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finsko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https://www.flickr.com/photos/loicmilliere/6158923341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313</Words>
  <Application>Microsoft Office PowerPoint</Application>
  <PresentationFormat>Předvádění na obrazovce (4:3)</PresentationFormat>
  <Paragraphs>128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Finsko</vt:lpstr>
      <vt:lpstr>Finsko</vt:lpstr>
      <vt:lpstr>Finsko</vt:lpstr>
      <vt:lpstr>Finsko - geografie</vt:lpstr>
      <vt:lpstr>Finsko</vt:lpstr>
      <vt:lpstr>Finsko - geografie</vt:lpstr>
      <vt:lpstr>Finsko - vodstvo</vt:lpstr>
      <vt:lpstr>Finsko</vt:lpstr>
      <vt:lpstr>Finsko - hospodářství</vt:lpstr>
      <vt:lpstr>Ekonomika</vt:lpstr>
      <vt:lpstr>Finsko - měna</vt:lpstr>
      <vt:lpstr>Finsko – největší města</vt:lpstr>
      <vt:lpstr>Helsinki</vt:lpstr>
      <vt:lpstr>Snímek 14</vt:lpstr>
      <vt:lpstr>Finsko – zajímavá místa</vt:lpstr>
      <vt:lpstr>Snímek 16</vt:lpstr>
      <vt:lpstr>Snímek 17</vt:lpstr>
      <vt:lpstr>Zdroje </vt:lpstr>
      <vt:lpstr>Zdroje - fotografie</vt:lpstr>
      <vt:lpstr>Zdroje - fotografie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Finsko</dc:title>
  <dc:creator>Fanda</dc:creator>
  <cp:lastModifiedBy>Dum</cp:lastModifiedBy>
  <cp:revision>4</cp:revision>
  <dcterms:created xsi:type="dcterms:W3CDTF">2017-01-17T12:33:41Z</dcterms:created>
  <dcterms:modified xsi:type="dcterms:W3CDTF">2017-01-24T07:35:48Z</dcterms:modified>
</cp:coreProperties>
</file>