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20"/>
  </p:notes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68" r:id="rId13"/>
    <p:sldId id="270" r:id="rId14"/>
    <p:sldId id="271" r:id="rId15"/>
    <p:sldId id="272" r:id="rId16"/>
    <p:sldId id="258" r:id="rId17"/>
    <p:sldId id="259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08" autoAdjust="0"/>
    <p:restoredTop sz="94660"/>
  </p:normalViewPr>
  <p:slideViewPr>
    <p:cSldViewPr>
      <p:cViewPr varScale="1">
        <p:scale>
          <a:sx n="64" d="100"/>
          <a:sy n="64" d="100"/>
        </p:scale>
        <p:origin x="-8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B4ADF4-E0D6-4D47-A0EF-891E8C95CC52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320AE-ACF9-4327-88C7-8D5638AC2E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320AE-ACF9-4327-88C7-8D5638AC2E6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B05D265-900B-4E2B-A5B0-E42C902007A6}" type="datetimeFigureOut">
              <a:rPr lang="cs-CZ" smtClean="0"/>
              <a:pPr/>
              <a:t>19.1.2017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41691E8-E9AF-4038-B21A-27FA5D63F1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iceland123.blog.cz/1101/hospodarstvi" TargetMode="External"/><Relationship Id="rId2" Type="http://schemas.openxmlformats.org/officeDocument/2006/relationships/hyperlink" Target="https://cs.wikipedia.org/wiki/Island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alastairhumphreys/4923393280" TargetMode="External"/><Relationship Id="rId3" Type="http://schemas.openxmlformats.org/officeDocument/2006/relationships/hyperlink" Target="https://cs.wikipedia.org/wiki/Island#/media/File:Coat_of_arms_of_Iceland.svg" TargetMode="External"/><Relationship Id="rId7" Type="http://schemas.openxmlformats.org/officeDocument/2006/relationships/hyperlink" Target="http://helicopter.is/iceland/langjokull-glacier/" TargetMode="External"/><Relationship Id="rId12" Type="http://schemas.openxmlformats.org/officeDocument/2006/relationships/hyperlink" Target="http://www.ismennt.is/not/jonasg/jokulsafjollum/" TargetMode="External"/><Relationship Id="rId2" Type="http://schemas.openxmlformats.org/officeDocument/2006/relationships/hyperlink" Target="https://cs.wikipedia.org/wiki/Island#/media/File:Flag_of_Iceland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atnajokull.is/" TargetMode="External"/><Relationship Id="rId11" Type="http://schemas.openxmlformats.org/officeDocument/2006/relationships/hyperlink" Target="https://www.novinky.cz/ekonomika/222464-islandska-policie-zatkla-dva-exsefy-zkrachovale-banky.html" TargetMode="External"/><Relationship Id="rId5" Type="http://schemas.openxmlformats.org/officeDocument/2006/relationships/hyperlink" Target="http://www.cojeco.cz/index.php?detail=1&amp;id_desc=39565&amp;s_lang=2" TargetMode="External"/><Relationship Id="rId10" Type="http://schemas.openxmlformats.org/officeDocument/2006/relationships/hyperlink" Target="https://www.adventura.cz/zeme/island/" TargetMode="External"/><Relationship Id="rId4" Type="http://schemas.openxmlformats.org/officeDocument/2006/relationships/hyperlink" Target="https://cs.wikipedia.org/wiki/Geografie_Islandu" TargetMode="External"/><Relationship Id="rId9" Type="http://schemas.openxmlformats.org/officeDocument/2006/relationships/hyperlink" Target="http://www.northernlightsiceland.com/glaciers-in-iceland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gullfoss.is/" TargetMode="External"/><Relationship Id="rId3" Type="http://schemas.openxmlformats.org/officeDocument/2006/relationships/hyperlink" Target="https://www.flickr.com/photos/jon-kr/3596770988" TargetMode="External"/><Relationship Id="rId7" Type="http://schemas.openxmlformats.org/officeDocument/2006/relationships/hyperlink" Target="http://www.promitani.cz/island/" TargetMode="External"/><Relationship Id="rId2" Type="http://schemas.openxmlformats.org/officeDocument/2006/relationships/hyperlink" Target="http://www.savingiceland.org/tag/%C3%BEjors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orums.digitalspy.co.uk/showthread.php?t=2088366" TargetMode="External"/><Relationship Id="rId5" Type="http://schemas.openxmlformats.org/officeDocument/2006/relationships/hyperlink" Target="https://cz.pinterest.com/icelandtravel/wonders-of-reykjav%C3%ADk/" TargetMode="External"/><Relationship Id="rId4" Type="http://schemas.openxmlformats.org/officeDocument/2006/relationships/hyperlink" Target="https://cs.wikipedia.org/wiki/Soubor:%C3%9Eingvallavatn.JPG" TargetMode="External"/><Relationship Id="rId9" Type="http://schemas.openxmlformats.org/officeDocument/2006/relationships/hyperlink" Target="http://www.visitmyvatn.is/en/moya/news/hlidarfjall-mountai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Island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Jakub </a:t>
            </a:r>
            <a:r>
              <a:rPr lang="cs-CZ" dirty="0" err="1" smtClean="0"/>
              <a:t>Jenšovský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Island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parlamentní republika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Hlavní město : </a:t>
            </a:r>
            <a:r>
              <a:rPr lang="cs-CZ" dirty="0" smtClean="0"/>
              <a:t>Reykjavík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Rozloha : </a:t>
            </a:r>
            <a:r>
              <a:rPr lang="cs-CZ" dirty="0" smtClean="0"/>
              <a:t>103 125 km²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Počet obyvatel </a:t>
            </a:r>
            <a:r>
              <a:rPr lang="cs-CZ" dirty="0" smtClean="0"/>
              <a:t>: 332 529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Jazyk : </a:t>
            </a:r>
            <a:r>
              <a:rPr lang="cs-CZ" dirty="0" smtClean="0"/>
              <a:t>islandština, znakový jazyk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1026" name="Picture 2" descr="C:\Users\Fanda\Desktop\Flag_of_Iceland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4643446"/>
            <a:ext cx="3357586" cy="2013571"/>
          </a:xfrm>
          <a:prstGeom prst="rect">
            <a:avLst/>
          </a:prstGeom>
          <a:noFill/>
        </p:spPr>
      </p:pic>
      <p:pic>
        <p:nvPicPr>
          <p:cNvPr id="1027" name="Picture 3" descr="C:\Users\Fanda\Desktop\800px-Coat_of_arms_of_Iceland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3643314"/>
            <a:ext cx="2756159" cy="29146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Island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Fanda\Desktop\250px-Location_of_Icelan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214554"/>
            <a:ext cx="4643470" cy="3262273"/>
          </a:xfrm>
          <a:prstGeom prst="rect">
            <a:avLst/>
          </a:prstGeom>
          <a:noFill/>
        </p:spPr>
      </p:pic>
      <p:pic>
        <p:nvPicPr>
          <p:cNvPr id="2051" name="Picture 3" descr="C:\Users\Fanda\Desktop\cpos392e4cdb5c08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3500438"/>
            <a:ext cx="4357718" cy="31289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Island - geografie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9428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  Je to ostrovní stát v severozápadní části Evropy u pobřeží Atlantského oceánu</a:t>
            </a:r>
          </a:p>
          <a:p>
            <a:pPr algn="ctr">
              <a:buNone/>
            </a:pPr>
            <a:endParaRPr lang="cs-CZ" b="1" u="sng" dirty="0" smtClean="0"/>
          </a:p>
          <a:p>
            <a:pPr algn="ctr">
              <a:buNone/>
            </a:pPr>
            <a:r>
              <a:rPr lang="cs-CZ" b="1" u="sng" dirty="0" smtClean="0"/>
              <a:t>Vrchoviny</a:t>
            </a:r>
          </a:p>
          <a:p>
            <a:pPr marL="624078" indent="-514350">
              <a:buFont typeface="Wingdings" pitchFamily="2" charset="2"/>
              <a:buChar char="§"/>
            </a:pPr>
            <a:r>
              <a:rPr lang="cs-CZ" dirty="0" smtClean="0"/>
              <a:t>Pokrývají většinu rozlohu státu</a:t>
            </a:r>
          </a:p>
          <a:p>
            <a:pPr marL="624078" indent="-514350">
              <a:buFont typeface="Wingdings" pitchFamily="2" charset="2"/>
              <a:buChar char="§"/>
            </a:pPr>
            <a:r>
              <a:rPr lang="cs-CZ" dirty="0" smtClean="0"/>
              <a:t>Téměř neobydleny</a:t>
            </a:r>
          </a:p>
          <a:p>
            <a:pPr marL="624078" indent="-514350">
              <a:buNone/>
            </a:pPr>
            <a:endParaRPr lang="cs-CZ" dirty="0" smtClean="0"/>
          </a:p>
          <a:p>
            <a:pPr marL="624078" indent="-514350" algn="ctr">
              <a:buNone/>
            </a:pPr>
            <a:r>
              <a:rPr lang="cs-CZ" dirty="0" smtClean="0"/>
              <a:t> </a:t>
            </a:r>
            <a:r>
              <a:rPr lang="cs-CZ" b="1" u="sng" dirty="0" smtClean="0"/>
              <a:t>Nížiny</a:t>
            </a:r>
          </a:p>
          <a:p>
            <a:pPr marL="624078" indent="-514350">
              <a:buFont typeface="Wingdings" pitchFamily="2" charset="2"/>
              <a:buChar char="§"/>
            </a:pPr>
            <a:r>
              <a:rPr lang="cs-CZ" dirty="0" smtClean="0"/>
              <a:t>Poměrně málo</a:t>
            </a:r>
          </a:p>
          <a:p>
            <a:pPr marL="624078" indent="-514350">
              <a:buFont typeface="Wingdings" pitchFamily="2" charset="2"/>
              <a:buChar char="§"/>
            </a:pPr>
            <a:r>
              <a:rPr lang="cs-CZ" dirty="0" smtClean="0"/>
              <a:t>Většina se jich nachází na východě státu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Island - podnebí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Mírné oceánské klima ( díky Golfskému proudu 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Velmi proměnlivé počasí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Průměrná teplota v zimě je kolem 2 až -1°C ( na horách i -10°C )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Průměrná teplota se v létě pohybuje mezi 7 až 15°C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Island - ledovce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Pomalu celý ostrov nese stopy po činnostech ledovců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Ledovce pokrývají zhruba 11 % plochy Islandu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Nachází se zde ledovcová údolí</a:t>
            </a:r>
          </a:p>
          <a:p>
            <a:pPr algn="ctr">
              <a:buNone/>
            </a:pPr>
            <a:r>
              <a:rPr lang="cs-CZ" b="1" u="sng" dirty="0" smtClean="0"/>
              <a:t>Největší ledovce</a:t>
            </a:r>
          </a:p>
          <a:p>
            <a:pPr algn="ctr">
              <a:buFont typeface="Wingdings" pitchFamily="2" charset="2"/>
              <a:buChar char="§"/>
            </a:pPr>
            <a:r>
              <a:rPr lang="cs-CZ" dirty="0" err="1" smtClean="0"/>
              <a:t>Vatnajökull</a:t>
            </a:r>
            <a:endParaRPr lang="cs-CZ" dirty="0" smtClean="0"/>
          </a:p>
          <a:p>
            <a:pPr algn="ctr">
              <a:buFont typeface="Wingdings" pitchFamily="2" charset="2"/>
              <a:buChar char="§"/>
            </a:pPr>
            <a:r>
              <a:rPr lang="cs-CZ" dirty="0" err="1" smtClean="0"/>
              <a:t>Langjökull</a:t>
            </a:r>
            <a:endParaRPr lang="cs-CZ" dirty="0" smtClean="0"/>
          </a:p>
          <a:p>
            <a:pPr algn="ctr">
              <a:buFont typeface="Wingdings" pitchFamily="2" charset="2"/>
              <a:buChar char="§"/>
            </a:pPr>
            <a:r>
              <a:rPr lang="cs-CZ" dirty="0" err="1" smtClean="0"/>
              <a:t>Hofsjökull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645866"/>
          </a:xfrm>
        </p:spPr>
        <p:txBody>
          <a:bodyPr/>
          <a:lstStyle/>
          <a:p>
            <a:r>
              <a:rPr lang="cs-CZ" dirty="0" smtClean="0"/>
              <a:t>                                                    </a:t>
            </a:r>
            <a:r>
              <a:rPr lang="cs-CZ" dirty="0" err="1" smtClean="0"/>
              <a:t>Vatnajökull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</a:t>
            </a:r>
            <a:r>
              <a:rPr lang="cs-CZ" dirty="0" err="1" smtClean="0"/>
              <a:t>Langjökull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</a:t>
            </a:r>
            <a:r>
              <a:rPr lang="cs-CZ" dirty="0" err="1" smtClean="0"/>
              <a:t>Hofsjökull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Fanda\Desktop\skaftafell_hnjuku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00042"/>
            <a:ext cx="5072066" cy="2000264"/>
          </a:xfrm>
          <a:prstGeom prst="rect">
            <a:avLst/>
          </a:prstGeom>
          <a:noFill/>
        </p:spPr>
      </p:pic>
      <p:pic>
        <p:nvPicPr>
          <p:cNvPr id="3075" name="Picture 3" descr="C:\Users\Fanda\Desktop\Langjökull-glaci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571744"/>
            <a:ext cx="5072066" cy="2214578"/>
          </a:xfrm>
          <a:prstGeom prst="rect">
            <a:avLst/>
          </a:prstGeom>
          <a:noFill/>
        </p:spPr>
      </p:pic>
      <p:pic>
        <p:nvPicPr>
          <p:cNvPr id="3076" name="Picture 4" descr="C:\Users\Fanda\Desktop\4923393280_65cea37fec_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857760"/>
            <a:ext cx="1643074" cy="2000240"/>
          </a:xfrm>
          <a:prstGeom prst="rect">
            <a:avLst/>
          </a:prstGeom>
          <a:noFill/>
        </p:spPr>
      </p:pic>
      <p:pic>
        <p:nvPicPr>
          <p:cNvPr id="3077" name="Picture 5" descr="C:\Users\Fanda\Desktop\hofsjökul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14480" y="4857760"/>
            <a:ext cx="3357586" cy="200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Island - hospodářství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smtClean="0"/>
              <a:t>Zemědělství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Pouze 12,6 % rozlohy ostrova lze využít ( 0,07 % je orná půda )</a:t>
            </a:r>
          </a:p>
          <a:p>
            <a:pPr>
              <a:buFont typeface="Wingdings" pitchFamily="2" charset="2"/>
              <a:buChar char="§"/>
            </a:pPr>
            <a:r>
              <a:rPr lang="cs-CZ" i="1" u="sng" dirty="0" smtClean="0"/>
              <a:t>Pěstování :</a:t>
            </a:r>
            <a:r>
              <a:rPr lang="cs-CZ" dirty="0" smtClean="0"/>
              <a:t> brambor, zeleniny, ovoce a květiny (ve sklenících)</a:t>
            </a:r>
          </a:p>
          <a:p>
            <a:pPr>
              <a:buFont typeface="Wingdings" pitchFamily="2" charset="2"/>
              <a:buChar char="§"/>
            </a:pPr>
            <a:r>
              <a:rPr lang="cs-CZ" i="1" u="sng" dirty="0" smtClean="0"/>
              <a:t>Chov:</a:t>
            </a:r>
            <a:r>
              <a:rPr lang="cs-CZ" dirty="0" smtClean="0"/>
              <a:t> ovcí, skotu, koní</a:t>
            </a:r>
          </a:p>
          <a:p>
            <a:pPr>
              <a:buFont typeface="Wingdings" pitchFamily="2" charset="2"/>
              <a:buChar char="§"/>
            </a:pPr>
            <a:r>
              <a:rPr lang="cs-CZ" i="1" u="sng" dirty="0" smtClean="0"/>
              <a:t>Rybolov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4098" name="Picture 2" descr="C:\Users\Fanda\Desktop\9cb294bce4e31605e319dfa5b345d83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4500570"/>
            <a:ext cx="3286148" cy="21195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Island - hospodářství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u="sng" dirty="0" smtClean="0"/>
              <a:t>Průmysl</a:t>
            </a:r>
          </a:p>
          <a:p>
            <a:pPr>
              <a:buFont typeface="Wingdings" pitchFamily="2" charset="2"/>
              <a:buChar char="§"/>
            </a:pPr>
            <a:r>
              <a:rPr lang="cs-CZ" i="1" u="sng" dirty="0" smtClean="0"/>
              <a:t>Zpracovatelný průmysl </a:t>
            </a:r>
            <a:r>
              <a:rPr lang="cs-CZ" i="1" dirty="0" smtClean="0"/>
              <a:t>– </a:t>
            </a:r>
            <a:r>
              <a:rPr lang="cs-CZ" dirty="0" smtClean="0"/>
              <a:t>konzervárna a mrazírna ryb</a:t>
            </a:r>
            <a:endParaRPr lang="cs-CZ" u="sng" dirty="0" smtClean="0"/>
          </a:p>
          <a:p>
            <a:pPr>
              <a:buFont typeface="Wingdings" pitchFamily="2" charset="2"/>
              <a:buChar char="§"/>
            </a:pPr>
            <a:r>
              <a:rPr lang="cs-CZ" i="1" u="sng" dirty="0" smtClean="0"/>
              <a:t>Výroba umělých hnojiv</a:t>
            </a:r>
          </a:p>
          <a:p>
            <a:pPr>
              <a:buFont typeface="Wingdings" pitchFamily="2" charset="2"/>
              <a:buChar char="§"/>
            </a:pPr>
            <a:r>
              <a:rPr lang="cs-CZ" i="1" u="sng" dirty="0" smtClean="0"/>
              <a:t>Turistický průmysl</a:t>
            </a:r>
          </a:p>
          <a:p>
            <a:pPr algn="ctr">
              <a:buNone/>
            </a:pPr>
            <a:r>
              <a:rPr lang="cs-CZ" b="1" u="sng" dirty="0" smtClean="0"/>
              <a:t>Doprava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Neexistuje zde železniční síť a autobusová doprava ( kromě měst 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Islanďané se dostanou mimo Island pouze letadlem a lodí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Island - vodstvo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Největší řeky na Islandu :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Největší jezera :  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143372" y="2249424"/>
            <a:ext cx="454342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               </a:t>
            </a:r>
            <a:r>
              <a:rPr lang="cs-CZ" sz="2400" dirty="0" err="1" smtClean="0"/>
              <a:t>Jökulsá</a:t>
            </a:r>
            <a:r>
              <a:rPr lang="cs-CZ" sz="2400" dirty="0" smtClean="0"/>
              <a:t> á </a:t>
            </a:r>
            <a:r>
              <a:rPr lang="cs-CZ" sz="2400" dirty="0" err="1" smtClean="0"/>
              <a:t>Fjöllum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</a:t>
            </a:r>
            <a:r>
              <a:rPr lang="cs-CZ" sz="2400" dirty="0" err="1" smtClean="0"/>
              <a:t>Þjórsá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</a:t>
            </a:r>
            <a:r>
              <a:rPr lang="cs-CZ" sz="2400" dirty="0" err="1" smtClean="0"/>
              <a:t>Þórisvatn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</a:t>
            </a:r>
            <a:r>
              <a:rPr lang="cs-CZ" sz="2400" dirty="0" err="1" smtClean="0"/>
              <a:t>Þingvallavatn</a:t>
            </a:r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357686" y="2500306"/>
            <a:ext cx="92869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357686" y="2500306"/>
            <a:ext cx="1000132" cy="35719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071802" y="3714752"/>
            <a:ext cx="14287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071802" y="3714752"/>
            <a:ext cx="1428760" cy="42862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614366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err="1" smtClean="0"/>
              <a:t>Jökulsá</a:t>
            </a:r>
            <a:r>
              <a:rPr lang="cs-CZ" dirty="0" smtClean="0"/>
              <a:t> á </a:t>
            </a:r>
            <a:r>
              <a:rPr lang="cs-CZ" dirty="0" err="1" smtClean="0"/>
              <a:t>Fjöllum</a:t>
            </a:r>
            <a:r>
              <a:rPr lang="cs-CZ" dirty="0" smtClean="0"/>
              <a:t>                            </a:t>
            </a:r>
            <a:r>
              <a:rPr lang="cs-CZ" dirty="0" err="1" smtClean="0"/>
              <a:t>Þórisvatn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Þjórsá</a:t>
            </a:r>
            <a:r>
              <a:rPr lang="cs-CZ" dirty="0" smtClean="0"/>
              <a:t>                                          </a:t>
            </a:r>
            <a:r>
              <a:rPr lang="cs-CZ" dirty="0" err="1" smtClean="0"/>
              <a:t>Þingvallavatn</a:t>
            </a:r>
            <a:endParaRPr lang="cs-CZ" dirty="0"/>
          </a:p>
        </p:txBody>
      </p:sp>
      <p:pic>
        <p:nvPicPr>
          <p:cNvPr id="6146" name="Picture 2" descr="C:\Users\Fanda\Desktop\jokulsargljufur247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428604"/>
            <a:ext cx="4143404" cy="2508959"/>
          </a:xfrm>
          <a:prstGeom prst="rect">
            <a:avLst/>
          </a:prstGeom>
          <a:noFill/>
        </p:spPr>
      </p:pic>
      <p:pic>
        <p:nvPicPr>
          <p:cNvPr id="6147" name="Picture 3" descr="C:\Users\Fanda\Desktop\budarfos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3500438"/>
            <a:ext cx="4058146" cy="2643206"/>
          </a:xfrm>
          <a:prstGeom prst="rect">
            <a:avLst/>
          </a:prstGeom>
          <a:noFill/>
        </p:spPr>
      </p:pic>
      <p:pic>
        <p:nvPicPr>
          <p:cNvPr id="6148" name="Picture 4" descr="C:\Users\Fanda\Desktop\3596770988_0804d82c66_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428604"/>
            <a:ext cx="3857652" cy="2500330"/>
          </a:xfrm>
          <a:prstGeom prst="rect">
            <a:avLst/>
          </a:prstGeom>
          <a:noFill/>
        </p:spPr>
      </p:pic>
      <p:pic>
        <p:nvPicPr>
          <p:cNvPr id="6149" name="Picture 5" descr="C:\Users\Fanda\Desktop\Þingvallavat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3571876"/>
            <a:ext cx="3929090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Island - měna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Islandská koruna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Fanda\Desktop\225798-top_foto1-o5bg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3143248"/>
            <a:ext cx="4857784" cy="27367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Největší města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Reykjavík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Kópavogur</a:t>
            </a:r>
            <a:endParaRPr lang="cs-CZ" dirty="0"/>
          </a:p>
        </p:txBody>
      </p:sp>
      <p:pic>
        <p:nvPicPr>
          <p:cNvPr id="7170" name="Picture 2" descr="C:\Users\Fanda\Desktop\c4fa9552edbc7453f6877b1393d565c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2143116"/>
            <a:ext cx="4143404" cy="2357454"/>
          </a:xfrm>
          <a:prstGeom prst="rect">
            <a:avLst/>
          </a:prstGeom>
          <a:noFill/>
        </p:spPr>
      </p:pic>
      <p:pic>
        <p:nvPicPr>
          <p:cNvPr id="7171" name="Picture 3" descr="C:\Users\Fanda\Desktop\AR-14011955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4707803"/>
            <a:ext cx="4071966" cy="21501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Zajímavá místa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Modrá laguna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Gullfoss</a:t>
            </a:r>
            <a:endParaRPr lang="cs-CZ" dirty="0"/>
          </a:p>
        </p:txBody>
      </p:sp>
      <p:pic>
        <p:nvPicPr>
          <p:cNvPr id="8194" name="Picture 2" descr="C:\Users\Fanda\Desktop\modra-lagu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2285992"/>
            <a:ext cx="3929090" cy="2000264"/>
          </a:xfrm>
          <a:prstGeom prst="rect">
            <a:avLst/>
          </a:prstGeom>
          <a:noFill/>
        </p:spPr>
      </p:pic>
      <p:pic>
        <p:nvPicPr>
          <p:cNvPr id="8195" name="Picture 3" descr="C:\Users\Fanda\Desktop\gullfos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4574561"/>
            <a:ext cx="4786250" cy="22834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Zajímavá místa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Golden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Hlíðarfjall</a:t>
            </a:r>
            <a:endParaRPr lang="cs-CZ" dirty="0"/>
          </a:p>
        </p:txBody>
      </p:sp>
      <p:pic>
        <p:nvPicPr>
          <p:cNvPr id="9218" name="Picture 2" descr="C:\Users\Fanda\Desktop\photo7mobi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2285992"/>
            <a:ext cx="2786082" cy="2214578"/>
          </a:xfrm>
          <a:prstGeom prst="rect">
            <a:avLst/>
          </a:prstGeom>
          <a:noFill/>
        </p:spPr>
      </p:pic>
      <p:pic>
        <p:nvPicPr>
          <p:cNvPr id="9219" name="Picture 3" descr="C:\Users\Fanda\Desktop\hlidarfja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4714884"/>
            <a:ext cx="3143272" cy="19231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https://cs.wikipedia.org/wiki/Island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http://iceland123.blog.cz/1101/</a:t>
            </a:r>
            <a:r>
              <a:rPr lang="cs-CZ" dirty="0" err="1" smtClean="0">
                <a:hlinkClick r:id="rId3"/>
              </a:rPr>
              <a:t>hospodarstvi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- fotografie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https://cs.wikipedia.org/wiki/Island#/media/File:Flag_of_Iceland.svg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https://cs.wikipedia.org/wiki/Island#/media/File:Coat_of_arms_of_Iceland.svg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https://cs.wikipedia.org/wiki/Geografie_Islandu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cojeco.cz</a:t>
            </a:r>
            <a:r>
              <a:rPr lang="cs-CZ" dirty="0" smtClean="0">
                <a:hlinkClick r:id="rId5"/>
              </a:rPr>
              <a:t>/index.</a:t>
            </a:r>
            <a:r>
              <a:rPr lang="cs-CZ" dirty="0" err="1" smtClean="0">
                <a:hlinkClick r:id="rId5"/>
              </a:rPr>
              <a:t>php</a:t>
            </a:r>
            <a:r>
              <a:rPr lang="cs-CZ" dirty="0" smtClean="0">
                <a:hlinkClick r:id="rId5"/>
              </a:rPr>
              <a:t>?detail=1&amp;id_</a:t>
            </a:r>
            <a:r>
              <a:rPr lang="cs-CZ" dirty="0" err="1" smtClean="0">
                <a:hlinkClick r:id="rId5"/>
              </a:rPr>
              <a:t>desc</a:t>
            </a:r>
            <a:r>
              <a:rPr lang="cs-CZ" dirty="0" smtClean="0">
                <a:hlinkClick r:id="rId5"/>
              </a:rPr>
              <a:t>=39565&amp;s_</a:t>
            </a:r>
            <a:r>
              <a:rPr lang="cs-CZ" dirty="0" err="1" smtClean="0">
                <a:hlinkClick r:id="rId5"/>
              </a:rPr>
              <a:t>lang</a:t>
            </a:r>
            <a:r>
              <a:rPr lang="cs-CZ" dirty="0" smtClean="0">
                <a:hlinkClick r:id="rId5"/>
              </a:rPr>
              <a:t>=2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vatnajokull.is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http://helicopter.is/iceland/langjokull-glacier/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https://www.flickr.com/photos/alastairhumphreys/4923393280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northernlightsiceland.com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glaciers</a:t>
            </a:r>
            <a:r>
              <a:rPr lang="cs-CZ" dirty="0" smtClean="0">
                <a:hlinkClick r:id="rId9"/>
              </a:rPr>
              <a:t>-in-</a:t>
            </a:r>
            <a:r>
              <a:rPr lang="cs-CZ" dirty="0" err="1" smtClean="0">
                <a:hlinkClick r:id="rId9"/>
              </a:rPr>
              <a:t>iceland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https://www.adventura.cz/zeme/island/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https://www.novinky.cz/ekonomika/222464-islandska-policie-zatkla-dva-exsefy-zkrachovale-banky.html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ismennt.is</a:t>
            </a:r>
            <a:r>
              <a:rPr lang="cs-CZ" dirty="0" smtClean="0">
                <a:hlinkClick r:id="rId12"/>
              </a:rPr>
              <a:t>/not/</a:t>
            </a:r>
            <a:r>
              <a:rPr lang="cs-CZ" dirty="0" err="1" smtClean="0">
                <a:hlinkClick r:id="rId12"/>
              </a:rPr>
              <a:t>jonasg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jokulsafjollum</a:t>
            </a:r>
            <a:r>
              <a:rPr lang="cs-CZ" dirty="0" smtClean="0">
                <a:hlinkClick r:id="rId12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- fotografie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savingiceland.org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tag</a:t>
            </a:r>
            <a:r>
              <a:rPr lang="cs-CZ" dirty="0" smtClean="0">
                <a:hlinkClick r:id="rId2"/>
              </a:rPr>
              <a:t>/%C3%</a:t>
            </a:r>
            <a:r>
              <a:rPr lang="cs-CZ" dirty="0" err="1" smtClean="0">
                <a:hlinkClick r:id="rId2"/>
              </a:rPr>
              <a:t>BEjorsa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https://www.flickr.com/photos/jon-kr/3596770988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https://cs.wikipedia.org/wiki/Soubor:%C3%9Eingvallavatn.JPG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https://cz.pinterest.com/icelandtravel/wonders-of-reykjav%C3%ADk/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http://forums.digitalspy.co.uk/showthread.php?t=2088366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promitani.cz</a:t>
            </a:r>
            <a:r>
              <a:rPr lang="cs-CZ" dirty="0" smtClean="0">
                <a:hlinkClick r:id="rId7"/>
              </a:rPr>
              <a:t>/island/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http://gullfoss.is/</a:t>
            </a:r>
            <a:endParaRPr lang="cs-CZ" dirty="0" smtClean="0"/>
          </a:p>
          <a:p>
            <a:r>
              <a:rPr lang="cs-CZ" dirty="0" smtClean="0"/>
              <a:t>https://www.google.cz/imgres?imgurl=https://jokull.s3.amazonaws.com/photo7mobile&amp;imgrefurl=https://www.re.is/day-tours/the-golden-circle&amp;h=320&amp;w=320&amp;tbnid=4f_GVCk-3qPRNM:&amp;vet=1&amp;tbnh=186&amp;tbnw=186&amp;docid=yN7nTxuMMloHRM&amp;itg=1&amp;usg=__2oCUHcDoiCdtrbqLvV7IynH9NYc=&amp;sa=X&amp;ved=0ahUKEwje2rWPjc_RAhVCshQKHQYtB_IQ_B0IhwEwCg&amp;ei=3yiBWJ7vIsLkUobanJAP</a:t>
            </a:r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visitmyvatn.is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en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moya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news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hlidarfjall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mountain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96</TotalTime>
  <Words>323</Words>
  <Application>Microsoft Office PowerPoint</Application>
  <PresentationFormat>Předvádění na obrazovce (4:3)</PresentationFormat>
  <Paragraphs>138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Urbanistický</vt:lpstr>
      <vt:lpstr>Island</vt:lpstr>
      <vt:lpstr>Island</vt:lpstr>
      <vt:lpstr>Island </vt:lpstr>
      <vt:lpstr>Island - geografie</vt:lpstr>
      <vt:lpstr>Island - podnebí</vt:lpstr>
      <vt:lpstr>Island - ledovce</vt:lpstr>
      <vt:lpstr>Snímek 7</vt:lpstr>
      <vt:lpstr>Island - hospodářství</vt:lpstr>
      <vt:lpstr>Island - hospodářství</vt:lpstr>
      <vt:lpstr>Island - vodstvo</vt:lpstr>
      <vt:lpstr>Snímek 11</vt:lpstr>
      <vt:lpstr>Island - měna</vt:lpstr>
      <vt:lpstr>Největší města</vt:lpstr>
      <vt:lpstr>Zajímavá místa</vt:lpstr>
      <vt:lpstr>Zajímavá místa</vt:lpstr>
      <vt:lpstr>Zdroje</vt:lpstr>
      <vt:lpstr>Zdroje - fotografie</vt:lpstr>
      <vt:lpstr>Zdroje - fotografie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Island</dc:title>
  <dc:creator>Fanda</dc:creator>
  <cp:lastModifiedBy>Fanda</cp:lastModifiedBy>
  <cp:revision>2</cp:revision>
  <dcterms:created xsi:type="dcterms:W3CDTF">2017-01-19T19:34:09Z</dcterms:created>
  <dcterms:modified xsi:type="dcterms:W3CDTF">2017-01-19T21:12:53Z</dcterms:modified>
</cp:coreProperties>
</file>