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3" r:id="rId6"/>
    <p:sldId id="264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58" r:id="rId20"/>
    <p:sldId id="259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C246EE8-D009-4811-B8B7-29451ED20FB9}" type="datetimeFigureOut">
              <a:rPr lang="cs-CZ" smtClean="0"/>
              <a:pPr/>
              <a:t>24.1.2017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87FAC6E-AE88-4157-857E-7257485149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Belgie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38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království</a:t>
            </a:r>
          </a:p>
          <a:p>
            <a:r>
              <a:rPr lang="cs-CZ" b="1" dirty="0" smtClean="0"/>
              <a:t>Hlavní město: </a:t>
            </a:r>
            <a:r>
              <a:rPr lang="cs-CZ" dirty="0" smtClean="0"/>
              <a:t>Brusel</a:t>
            </a:r>
          </a:p>
          <a:p>
            <a:r>
              <a:rPr lang="cs-CZ" b="1" dirty="0" smtClean="0"/>
              <a:t>Rozloha: </a:t>
            </a:r>
            <a:r>
              <a:rPr lang="cs-CZ" dirty="0" smtClean="0"/>
              <a:t>30 528 km²</a:t>
            </a:r>
          </a:p>
          <a:p>
            <a:r>
              <a:rPr lang="cs-CZ" b="1" dirty="0" smtClean="0"/>
              <a:t>Počet obyvatel: </a:t>
            </a:r>
            <a:r>
              <a:rPr lang="cs-CZ" dirty="0" smtClean="0"/>
              <a:t>11,2 milionů </a:t>
            </a:r>
          </a:p>
          <a:p>
            <a:r>
              <a:rPr lang="cs-CZ" b="1" dirty="0" smtClean="0"/>
              <a:t>Úřední jazyky: </a:t>
            </a:r>
            <a:r>
              <a:rPr lang="cs-CZ" dirty="0" smtClean="0"/>
              <a:t>Francouzština, Nizozemština, Němčina</a:t>
            </a:r>
          </a:p>
          <a:p>
            <a:endParaRPr lang="cs-CZ" dirty="0"/>
          </a:p>
        </p:txBody>
      </p:sp>
      <p:pic>
        <p:nvPicPr>
          <p:cNvPr id="1026" name="Picture 2" descr="C:\Users\Fanda\Desktop\Flag_of_Belgium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4357694"/>
            <a:ext cx="2786082" cy="1789102"/>
          </a:xfrm>
          <a:prstGeom prst="rect">
            <a:avLst/>
          </a:prstGeom>
          <a:noFill/>
        </p:spPr>
      </p:pic>
      <p:pic>
        <p:nvPicPr>
          <p:cNvPr id="1027" name="Picture 3" descr="C:\Users\Fanda\Desktop\Great_coat_of_arms_of_Belgium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786190"/>
            <a:ext cx="2477928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EU-Belgium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85728"/>
            <a:ext cx="7786742" cy="57864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- geografie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447800"/>
            <a:ext cx="8786842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Belgie se dá rozdělit do 3 oblastí          pobřežní nížiny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roviny (plató)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hornaté </a:t>
            </a:r>
            <a:r>
              <a:rPr lang="cs-CZ" dirty="0" err="1" smtClean="0"/>
              <a:t>Ardenny</a:t>
            </a:r>
            <a:r>
              <a:rPr lang="cs-CZ" dirty="0" smtClean="0"/>
              <a:t> </a:t>
            </a:r>
          </a:p>
          <a:p>
            <a:r>
              <a:rPr lang="cs-CZ" dirty="0" smtClean="0"/>
              <a:t>Nížiny při pobřeží sestávají převážně </a:t>
            </a:r>
            <a:r>
              <a:rPr lang="cs-CZ" dirty="0" smtClean="0"/>
              <a:t>z </a:t>
            </a:r>
            <a:r>
              <a:rPr lang="cs-CZ" dirty="0" smtClean="0"/>
              <a:t>písečných dun</a:t>
            </a:r>
          </a:p>
          <a:p>
            <a:r>
              <a:rPr lang="cs-CZ" dirty="0" smtClean="0"/>
              <a:t>Centrální rovina je zvlněná oblast s úrodnou půdou </a:t>
            </a:r>
            <a:r>
              <a:rPr lang="cs-CZ" dirty="0" smtClean="0"/>
              <a:t>                a </a:t>
            </a:r>
            <a:r>
              <a:rPr lang="cs-CZ" dirty="0" smtClean="0"/>
              <a:t>v této rovině protéká mnoha vodních toků (rovina zabírá většinu Belgie)</a:t>
            </a:r>
          </a:p>
          <a:p>
            <a:r>
              <a:rPr lang="cs-CZ" dirty="0" err="1" smtClean="0"/>
              <a:t>Ardenna</a:t>
            </a:r>
            <a:r>
              <a:rPr lang="cs-CZ" dirty="0" smtClean="0"/>
              <a:t> je hornatá a zalesněná </a:t>
            </a:r>
            <a:r>
              <a:rPr lang="cs-CZ" dirty="0" smtClean="0"/>
              <a:t>plocha </a:t>
            </a:r>
            <a:r>
              <a:rPr lang="cs-CZ" dirty="0" smtClean="0"/>
              <a:t>s nepříliš úrodnou půdou a je nevhodná pro zemědělství</a:t>
            </a:r>
          </a:p>
          <a:p>
            <a:pPr>
              <a:buNone/>
            </a:pPr>
            <a:r>
              <a:rPr lang="cs-CZ" dirty="0" smtClean="0"/>
              <a:t>                             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500694" y="1714488"/>
            <a:ext cx="8572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500694" y="1714488"/>
            <a:ext cx="857256" cy="4286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5500694" y="1714488"/>
            <a:ext cx="928694" cy="9286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- klima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Belgické klima je přímořské, spadá do mírného podnebného pásu</a:t>
            </a:r>
          </a:p>
          <a:p>
            <a:r>
              <a:rPr lang="cs-CZ" dirty="0" smtClean="0"/>
              <a:t>Průměrná teplota v lednu je 3 °C a v červenci 18 °C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- ekonomika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r>
              <a:rPr lang="cs-CZ" dirty="0" smtClean="0"/>
              <a:t>Belgie je velmi průmyslově rozvinutý stát s velkou koncentrací výroby a intenzivním zemědělstvím</a:t>
            </a:r>
          </a:p>
          <a:p>
            <a:r>
              <a:rPr lang="cs-CZ" dirty="0" smtClean="0"/>
              <a:t>Hlavní průmyslová odvětví jsou hutnictví, strojírenství, chemie a textil</a:t>
            </a:r>
          </a:p>
          <a:p>
            <a:r>
              <a:rPr lang="cs-CZ" dirty="0" smtClean="0"/>
              <a:t>Důležitý je zde chov prasat, skotu, drůbeže, ovcí, význam má také rybolov</a:t>
            </a:r>
          </a:p>
          <a:p>
            <a:r>
              <a:rPr lang="cs-CZ" dirty="0" smtClean="0"/>
              <a:t>Pěstují se zde jablka, obilniny, cukrová řepa, chmel</a:t>
            </a:r>
          </a:p>
          <a:p>
            <a:r>
              <a:rPr lang="cs-CZ" dirty="0" smtClean="0"/>
              <a:t>Dopravně nejvýznamnější jsou přístavy Antverpy a </a:t>
            </a:r>
            <a:r>
              <a:rPr lang="cs-CZ" dirty="0" err="1" smtClean="0"/>
              <a:t>Oostende</a:t>
            </a:r>
            <a:endParaRPr lang="cs-CZ" dirty="0" smtClean="0"/>
          </a:p>
        </p:txBody>
      </p:sp>
      <p:pic>
        <p:nvPicPr>
          <p:cNvPr id="1026" name="Picture 2" descr="C:\Users\Fanda\Desktop\pra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84784"/>
            <a:ext cx="4786346" cy="4548112"/>
          </a:xfrm>
          <a:prstGeom prst="rect">
            <a:avLst/>
          </a:prstGeom>
          <a:noFill/>
        </p:spPr>
      </p:pic>
      <p:pic>
        <p:nvPicPr>
          <p:cNvPr id="1027" name="Picture 3" descr="C:\Users\Fanda\Desktop\ov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484784"/>
            <a:ext cx="5813436" cy="4572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- doprava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1447800"/>
            <a:ext cx="8143932" cy="4572000"/>
          </a:xfrm>
        </p:spPr>
        <p:txBody>
          <a:bodyPr/>
          <a:lstStyle/>
          <a:p>
            <a:r>
              <a:rPr lang="cs-CZ" dirty="0" smtClean="0"/>
              <a:t>Rozvinutá síť železnic, dálnic, silnic a vodních </a:t>
            </a:r>
            <a:r>
              <a:rPr lang="cs-CZ" dirty="0" smtClean="0"/>
              <a:t>cest</a:t>
            </a:r>
            <a:endParaRPr lang="cs-CZ" dirty="0" smtClean="0"/>
          </a:p>
          <a:p>
            <a:r>
              <a:rPr lang="cs-CZ" dirty="0" smtClean="0"/>
              <a:t>Nejvýznamnější přístavy v Evropě (Antverpy, </a:t>
            </a:r>
            <a:r>
              <a:rPr lang="cs-CZ" dirty="0" err="1" smtClean="0"/>
              <a:t>Gento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Bruselu se také nachází metro a mezinárodní letiště</a:t>
            </a:r>
            <a:endParaRPr lang="cs-CZ" dirty="0"/>
          </a:p>
        </p:txBody>
      </p:sp>
      <p:pic>
        <p:nvPicPr>
          <p:cNvPr id="2050" name="Picture 2" descr="C:\Users\Fanda\Desktop\AHA4955f7_File_pho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3214686"/>
            <a:ext cx="5019250" cy="3214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- kultura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29566" cy="4572000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Malířství a architektura</a:t>
            </a:r>
            <a:endParaRPr lang="cs-CZ" dirty="0" smtClean="0"/>
          </a:p>
          <a:p>
            <a:r>
              <a:rPr lang="cs-CZ" dirty="0" smtClean="0"/>
              <a:t>Belgie je známá vyspělým výtvarným uměním </a:t>
            </a:r>
            <a:r>
              <a:rPr lang="cs-CZ" dirty="0" smtClean="0"/>
              <a:t>                  a </a:t>
            </a:r>
            <a:r>
              <a:rPr lang="cs-CZ" dirty="0" smtClean="0"/>
              <a:t>architekturou</a:t>
            </a:r>
          </a:p>
          <a:p>
            <a:r>
              <a:rPr lang="cs-CZ" dirty="0" smtClean="0"/>
              <a:t>Na tomto území se vyvíjely všechny významné evropské umělecké slohy</a:t>
            </a:r>
          </a:p>
          <a:p>
            <a:r>
              <a:rPr lang="cs-CZ" dirty="0" smtClean="0"/>
              <a:t>Mezi známé osobnosti patří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Peter Paul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Rubens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(malíř), </a:t>
            </a:r>
            <a:r>
              <a:rPr lang="cs-CZ" dirty="0" err="1" smtClean="0"/>
              <a:t>Luc</a:t>
            </a:r>
            <a:r>
              <a:rPr lang="cs-CZ" dirty="0" smtClean="0"/>
              <a:t> </a:t>
            </a:r>
            <a:r>
              <a:rPr lang="cs-CZ" dirty="0" err="1" smtClean="0"/>
              <a:t>Tuymans</a:t>
            </a:r>
            <a:r>
              <a:rPr lang="cs-CZ" dirty="0" smtClean="0"/>
              <a:t> (malíř), </a:t>
            </a:r>
            <a:r>
              <a:rPr lang="cs-CZ" dirty="0" err="1" smtClean="0"/>
              <a:t>Anthony</a:t>
            </a:r>
            <a:r>
              <a:rPr lang="cs-CZ" dirty="0" smtClean="0"/>
              <a:t> van </a:t>
            </a:r>
            <a:r>
              <a:rPr lang="cs-CZ" dirty="0" err="1" smtClean="0"/>
              <a:t>Dyck</a:t>
            </a:r>
            <a:r>
              <a:rPr lang="cs-CZ" dirty="0" smtClean="0"/>
              <a:t> (malíř)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Fanda\Desktop\ur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4572008"/>
            <a:ext cx="1643074" cy="2071678"/>
          </a:xfrm>
          <a:prstGeom prst="rect">
            <a:avLst/>
          </a:prstGeom>
          <a:noFill/>
        </p:spPr>
      </p:pic>
      <p:pic>
        <p:nvPicPr>
          <p:cNvPr id="3075" name="Picture 3" descr="C:\Users\Fanda\Desktop\4_11427984736_tumblrmffgb01eCY1rvackbo1128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500570"/>
            <a:ext cx="1643074" cy="2125282"/>
          </a:xfrm>
          <a:prstGeom prst="rect">
            <a:avLst/>
          </a:prstGeom>
          <a:noFill/>
        </p:spPr>
      </p:pic>
      <p:pic>
        <p:nvPicPr>
          <p:cNvPr id="3076" name="Picture 4" descr="C:\Users\Fanda\Desktop\Anthony_Van_Dyck,_by_Peter_Paul_Rube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572008"/>
            <a:ext cx="1572802" cy="2047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Belgie - kultura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/>
              <a:t>Hudba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César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(hudební skladatel)</a:t>
            </a:r>
          </a:p>
          <a:p>
            <a:r>
              <a:rPr lang="cs-CZ" dirty="0" smtClean="0"/>
              <a:t> 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Adolphe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Sax</a:t>
            </a:r>
            <a:r>
              <a:rPr lang="cs-CZ" dirty="0" smtClean="0"/>
              <a:t> (vynálezce saxofonu)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Fanda\Desktop\250px-César_Franck_by_Pierre_Pet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3143248"/>
            <a:ext cx="2946818" cy="3214710"/>
          </a:xfrm>
          <a:prstGeom prst="rect">
            <a:avLst/>
          </a:prstGeom>
          <a:noFill/>
        </p:spPr>
      </p:pic>
      <p:pic>
        <p:nvPicPr>
          <p:cNvPr id="4099" name="Picture 3" descr="C:\Users\Fanda\Desktop\215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143248"/>
            <a:ext cx="2786082" cy="32039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– gastronomie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943880" cy="4572000"/>
          </a:xfrm>
        </p:spPr>
        <p:txBody>
          <a:bodyPr/>
          <a:lstStyle/>
          <a:p>
            <a:r>
              <a:rPr lang="cs-CZ" dirty="0" smtClean="0"/>
              <a:t>Typická belgická </a:t>
            </a:r>
            <a:r>
              <a:rPr lang="cs-CZ" dirty="0" smtClean="0"/>
              <a:t>jídla :            sladké vafle</a:t>
            </a:r>
          </a:p>
          <a:p>
            <a:pPr>
              <a:buNone/>
            </a:pPr>
            <a:r>
              <a:rPr lang="cs-CZ" dirty="0" smtClean="0"/>
              <a:t>                                                   mušle</a:t>
            </a:r>
          </a:p>
          <a:p>
            <a:pPr>
              <a:buNone/>
            </a:pPr>
            <a:r>
              <a:rPr lang="cs-CZ" dirty="0" smtClean="0"/>
              <a:t>                                                   hranolky</a:t>
            </a:r>
          </a:p>
          <a:p>
            <a:r>
              <a:rPr lang="cs-CZ" dirty="0" smtClean="0"/>
              <a:t>Typické </a:t>
            </a:r>
            <a:r>
              <a:rPr lang="cs-CZ" dirty="0" smtClean="0"/>
              <a:t>belgické nápoje :           belgické pivo</a:t>
            </a:r>
          </a:p>
          <a:p>
            <a:pPr>
              <a:buNone/>
            </a:pPr>
            <a:r>
              <a:rPr lang="cs-CZ" dirty="0" smtClean="0"/>
              <a:t>                                                      trapistická piva</a:t>
            </a:r>
          </a:p>
          <a:p>
            <a:endParaRPr lang="cs-CZ" dirty="0" smtClean="0"/>
          </a:p>
          <a:p>
            <a:r>
              <a:rPr lang="cs-CZ" dirty="0" smtClean="0"/>
              <a:t>Belgická čokoláda je považována za jednu </a:t>
            </a:r>
            <a:r>
              <a:rPr lang="cs-CZ" dirty="0" smtClean="0"/>
              <a:t>                                      z </a:t>
            </a:r>
            <a:r>
              <a:rPr lang="cs-CZ" dirty="0" smtClean="0"/>
              <a:t>nejlepších na světě a oblíbené jsou především vynikající belgické pralinky (čokoládovny </a:t>
            </a:r>
            <a:r>
              <a:rPr lang="cs-CZ" dirty="0" err="1" smtClean="0"/>
              <a:t>Leonidas</a:t>
            </a:r>
            <a:r>
              <a:rPr lang="cs-CZ" dirty="0" smtClean="0"/>
              <a:t>,  </a:t>
            </a:r>
            <a:r>
              <a:rPr lang="cs-CZ" dirty="0" err="1" smtClean="0"/>
              <a:t>Gyulian</a:t>
            </a:r>
            <a:r>
              <a:rPr lang="cs-CZ" dirty="0" smtClean="0"/>
              <a:t>, </a:t>
            </a:r>
            <a:r>
              <a:rPr lang="cs-CZ" dirty="0" err="1" smtClean="0"/>
              <a:t>Godiva</a:t>
            </a:r>
            <a:r>
              <a:rPr lang="cs-CZ" dirty="0" smtClean="0"/>
              <a:t> atd.)                                                       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643438" y="1714488"/>
            <a:ext cx="10001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643438" y="1714488"/>
            <a:ext cx="1000132" cy="500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>
            <a:off x="4643438" y="1714488"/>
            <a:ext cx="928694" cy="9286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000628" y="3143248"/>
            <a:ext cx="92869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000628" y="3143248"/>
            <a:ext cx="857256" cy="50006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122" name="Picture 2" descr="C:\Users\Fanda\Desktop\800px-Brussels_waff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88640"/>
            <a:ext cx="4429156" cy="6429420"/>
          </a:xfrm>
          <a:prstGeom prst="rect">
            <a:avLst/>
          </a:prstGeom>
          <a:noFill/>
        </p:spPr>
      </p:pic>
      <p:pic>
        <p:nvPicPr>
          <p:cNvPr id="5123" name="Picture 3" descr="C:\Users\Fanda\Desktop\Pralines_cu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88640"/>
            <a:ext cx="3929090" cy="6429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Belgie – vodstvo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410200"/>
          </a:xfrm>
        </p:spPr>
        <p:txBody>
          <a:bodyPr/>
          <a:lstStyle/>
          <a:p>
            <a:r>
              <a:rPr lang="cs-CZ" b="1" dirty="0" smtClean="0"/>
              <a:t>Řeky </a:t>
            </a:r>
            <a:r>
              <a:rPr lang="cs-CZ" dirty="0" smtClean="0"/>
              <a:t>= </a:t>
            </a:r>
            <a:r>
              <a:rPr lang="cs-CZ" dirty="0" err="1" smtClean="0"/>
              <a:t>Gete</a:t>
            </a:r>
            <a:r>
              <a:rPr lang="cs-CZ" dirty="0" smtClean="0"/>
              <a:t>, </a:t>
            </a:r>
            <a:r>
              <a:rPr lang="cs-CZ" dirty="0" err="1" smtClean="0"/>
              <a:t>Leile</a:t>
            </a:r>
            <a:r>
              <a:rPr lang="cs-CZ" dirty="0" smtClean="0"/>
              <a:t>, </a:t>
            </a:r>
            <a:r>
              <a:rPr lang="cs-CZ" dirty="0" err="1" smtClean="0"/>
              <a:t>Amblève</a:t>
            </a:r>
            <a:r>
              <a:rPr lang="cs-CZ" dirty="0" smtClean="0"/>
              <a:t>, Rour</a:t>
            </a:r>
          </a:p>
          <a:p>
            <a:endParaRPr lang="cs-CZ" dirty="0" smtClean="0"/>
          </a:p>
          <a:p>
            <a:r>
              <a:rPr lang="cs-CZ" b="1" dirty="0" smtClean="0"/>
              <a:t>Průplavy </a:t>
            </a:r>
            <a:r>
              <a:rPr lang="cs-CZ" dirty="0" smtClean="0"/>
              <a:t>= Albertův průplav, </a:t>
            </a:r>
            <a:r>
              <a:rPr lang="cs-CZ" dirty="0" err="1" smtClean="0"/>
              <a:t>Canal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Centre, Kanál </a:t>
            </a:r>
            <a:r>
              <a:rPr lang="cs-CZ" dirty="0" err="1" smtClean="0"/>
              <a:t>Máza</a:t>
            </a:r>
            <a:r>
              <a:rPr lang="cs-CZ" dirty="0" smtClean="0"/>
              <a:t>-Mosela</a:t>
            </a:r>
          </a:p>
          <a:p>
            <a:endParaRPr lang="cs-CZ" dirty="0" smtClean="0"/>
          </a:p>
          <a:p>
            <a:r>
              <a:rPr lang="cs-CZ" b="1" dirty="0" smtClean="0"/>
              <a:t>Severní moře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  </a:t>
            </a:r>
            <a:r>
              <a:rPr lang="cs-CZ" sz="1700" dirty="0" smtClean="0"/>
              <a:t>Albertův průplav</a:t>
            </a:r>
          </a:p>
          <a:p>
            <a:endParaRPr lang="cs-CZ" dirty="0"/>
          </a:p>
        </p:txBody>
      </p:sp>
      <p:pic>
        <p:nvPicPr>
          <p:cNvPr id="6146" name="Picture 2" descr="C:\Users\Fanda\Desktop\bel_3gr_31z303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4071942"/>
            <a:ext cx="2857520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636"/>
            <a:ext cx="7772400" cy="1143000"/>
          </a:xfrm>
        </p:spPr>
        <p:txBody>
          <a:bodyPr/>
          <a:lstStyle/>
          <a:p>
            <a:pPr algn="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města v Belgii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214290"/>
            <a:ext cx="7972452" cy="551975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Brusel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err="1" smtClean="0"/>
              <a:t>Antwerp</a:t>
            </a:r>
            <a:endParaRPr lang="cs-CZ" sz="2800" b="1" dirty="0" smtClean="0"/>
          </a:p>
          <a:p>
            <a:endParaRPr lang="cs-CZ" sz="2800" b="1" dirty="0"/>
          </a:p>
        </p:txBody>
      </p:sp>
      <p:pic>
        <p:nvPicPr>
          <p:cNvPr id="1026" name="Picture 2" descr="C:\Users\Fanda\Desktop\Brusel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714356"/>
            <a:ext cx="4643470" cy="2678925"/>
          </a:xfrm>
          <a:prstGeom prst="rect">
            <a:avLst/>
          </a:prstGeom>
          <a:noFill/>
        </p:spPr>
      </p:pic>
      <p:pic>
        <p:nvPicPr>
          <p:cNvPr id="1027" name="Picture 3" descr="C:\Users\Fanda\Desktop\large_brusel by o palsson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714356"/>
            <a:ext cx="3495657" cy="2714644"/>
          </a:xfrm>
          <a:prstGeom prst="rect">
            <a:avLst/>
          </a:prstGeom>
          <a:noFill/>
        </p:spPr>
      </p:pic>
      <p:pic>
        <p:nvPicPr>
          <p:cNvPr id="1028" name="Picture 4" descr="C:\Users\Fanda\Desktop\GettyImages-486812737_sup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4071942"/>
            <a:ext cx="4143404" cy="24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571480"/>
            <a:ext cx="7901014" cy="5448320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Gent</a:t>
            </a:r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err="1" smtClean="0"/>
              <a:t>Charleroi</a:t>
            </a:r>
            <a:endParaRPr lang="cs-CZ" sz="2800" b="1" dirty="0" smtClean="0"/>
          </a:p>
        </p:txBody>
      </p:sp>
      <p:pic>
        <p:nvPicPr>
          <p:cNvPr id="2050" name="Picture 2" descr="C:\Users\Fanda\Desktop\ur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071546"/>
            <a:ext cx="4714908" cy="2357454"/>
          </a:xfrm>
          <a:prstGeom prst="rect">
            <a:avLst/>
          </a:prstGeom>
          <a:noFill/>
        </p:spPr>
      </p:pic>
      <p:pic>
        <p:nvPicPr>
          <p:cNvPr id="2051" name="Picture 3" descr="C:\Users\Fanda\Desktop\media_xll_481046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4214818"/>
            <a:ext cx="4643470" cy="2325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4714884"/>
            <a:ext cx="7772400" cy="1143000"/>
          </a:xfrm>
        </p:spPr>
        <p:txBody>
          <a:bodyPr/>
          <a:lstStyle/>
          <a:p>
            <a:pPr algn="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Zajímavá místa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428604"/>
            <a:ext cx="7901014" cy="5591196"/>
          </a:xfrm>
        </p:spPr>
        <p:txBody>
          <a:bodyPr/>
          <a:lstStyle/>
          <a:p>
            <a:r>
              <a:rPr lang="cs-CZ" sz="2800" b="1" dirty="0" err="1" smtClean="0"/>
              <a:t>Atomium</a:t>
            </a:r>
            <a:r>
              <a:rPr lang="cs-CZ" sz="2400" b="1" dirty="0" smtClean="0"/>
              <a:t> (pomník)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800" b="1" dirty="0" smtClean="0"/>
              <a:t>Antverpy </a:t>
            </a:r>
            <a:r>
              <a:rPr lang="cs-CZ" sz="2400" b="1" dirty="0" smtClean="0"/>
              <a:t>(město,přístav)</a:t>
            </a:r>
            <a:endParaRPr lang="cs-CZ" sz="28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3074" name="Picture 2" descr="C:\Users\Fanda\Desktop\Atomium_320_by_240_CCBY20_flickr_Mike_Catte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571480"/>
            <a:ext cx="4000528" cy="3000396"/>
          </a:xfrm>
          <a:prstGeom prst="rect">
            <a:avLst/>
          </a:prstGeom>
          <a:noFill/>
        </p:spPr>
      </p:pic>
      <p:pic>
        <p:nvPicPr>
          <p:cNvPr id="3075" name="Picture 3" descr="C:\Users\Fanda\Desktop\antwerpy_kontejne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4143380"/>
            <a:ext cx="4714908" cy="23257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642918"/>
            <a:ext cx="7829576" cy="537688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Katedrála svatého </a:t>
            </a:r>
            <a:r>
              <a:rPr lang="cs-CZ" sz="2800" b="1" dirty="0" err="1" smtClean="0"/>
              <a:t>Bavona</a:t>
            </a:r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err="1" smtClean="0"/>
              <a:t>Gravensteen</a:t>
            </a:r>
            <a:r>
              <a:rPr lang="cs-CZ" sz="2800" b="1" dirty="0" smtClean="0"/>
              <a:t> </a:t>
            </a:r>
            <a:r>
              <a:rPr lang="cs-CZ" sz="2400" b="1" dirty="0" smtClean="0"/>
              <a:t>(hrad)</a:t>
            </a:r>
            <a:endParaRPr lang="cs-CZ" sz="2800" b="1" dirty="0"/>
          </a:p>
        </p:txBody>
      </p:sp>
      <p:pic>
        <p:nvPicPr>
          <p:cNvPr id="4098" name="Picture 2" descr="C:\Users\Fanda\Desktop\Gent-Sint-Baafskathedraal_vom_Belfried_aus_geseh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142984"/>
            <a:ext cx="2121709" cy="2571768"/>
          </a:xfrm>
          <a:prstGeom prst="rect">
            <a:avLst/>
          </a:prstGeom>
          <a:noFill/>
        </p:spPr>
      </p:pic>
      <p:pic>
        <p:nvPicPr>
          <p:cNvPr id="4099" name="Picture 3" descr="C:\Users\Fanda\Desktop\Gravensteen,_Ge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4143380"/>
            <a:ext cx="3643338" cy="23867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786" y="500042"/>
            <a:ext cx="7901014" cy="5519758"/>
          </a:xfrm>
        </p:spPr>
        <p:txBody>
          <a:bodyPr/>
          <a:lstStyle/>
          <a:p>
            <a:r>
              <a:rPr lang="cs-CZ" b="1" dirty="0" smtClean="0"/>
              <a:t>Evropský parlament</a:t>
            </a:r>
            <a:endParaRPr lang="cs-CZ" b="1" dirty="0"/>
          </a:p>
        </p:txBody>
      </p:sp>
      <p:pic>
        <p:nvPicPr>
          <p:cNvPr id="1026" name="Picture 2" descr="C:\Users\Fanda\Desktop\parla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357298"/>
            <a:ext cx="6667500" cy="32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https://cs.wikipedia.org/wiki/Belgie</a:t>
            </a:r>
          </a:p>
          <a:p>
            <a:r>
              <a:rPr lang="cs-CZ" dirty="0" smtClean="0"/>
              <a:t>http://informace-</a:t>
            </a:r>
            <a:r>
              <a:rPr lang="cs-CZ" dirty="0" err="1" smtClean="0"/>
              <a:t>zahranici.cz</a:t>
            </a:r>
            <a:r>
              <a:rPr lang="cs-CZ" dirty="0" smtClean="0"/>
              <a:t>/</a:t>
            </a:r>
            <a:r>
              <a:rPr lang="cs-CZ" dirty="0" err="1" smtClean="0"/>
              <a:t>belgie</a:t>
            </a:r>
            <a:r>
              <a:rPr lang="cs-CZ" dirty="0" smtClean="0"/>
              <a:t>-</a:t>
            </a:r>
            <a:r>
              <a:rPr lang="cs-CZ" dirty="0" err="1" smtClean="0"/>
              <a:t>jeji</a:t>
            </a:r>
            <a:r>
              <a:rPr lang="cs-CZ" dirty="0" smtClean="0"/>
              <a:t>-gastronomie/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celysvet.cz</a:t>
            </a:r>
            <a:r>
              <a:rPr lang="cs-CZ" dirty="0" smtClean="0"/>
              <a:t>/</a:t>
            </a:r>
            <a:r>
              <a:rPr lang="cs-CZ" dirty="0" err="1" smtClean="0"/>
              <a:t>nejvetsi</a:t>
            </a:r>
            <a:r>
              <a:rPr lang="cs-CZ" dirty="0" smtClean="0"/>
              <a:t>-</a:t>
            </a:r>
            <a:r>
              <a:rPr lang="cs-CZ" dirty="0" err="1" smtClean="0"/>
              <a:t>mesta</a:t>
            </a:r>
            <a:r>
              <a:rPr lang="cs-CZ" dirty="0" smtClean="0"/>
              <a:t>-</a:t>
            </a:r>
            <a:r>
              <a:rPr lang="cs-CZ" dirty="0" err="1" smtClean="0"/>
              <a:t>belgie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- fotografie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500174"/>
            <a:ext cx="7772400" cy="45720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https://cs.wikipedia.org/wiki/Belgie#/media/File:Flag_of_Belgium.svg</a:t>
            </a:r>
          </a:p>
          <a:p>
            <a:r>
              <a:rPr lang="cs-CZ" dirty="0" smtClean="0"/>
              <a:t>https://cs.wikipedia.org/wiki/Belgie#/media/File:Great_coat_of_arms_of_Belgium.svg</a:t>
            </a:r>
          </a:p>
          <a:p>
            <a:r>
              <a:rPr lang="cs-CZ" dirty="0" smtClean="0"/>
              <a:t>https://cs.wikipedia.org/wiki/Belgie#/media/File:EU-Belgium.svg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evropskezeme.wz.cz</a:t>
            </a:r>
            <a:r>
              <a:rPr lang="cs-CZ" dirty="0" smtClean="0"/>
              <a:t>/</a:t>
            </a:r>
            <a:r>
              <a:rPr lang="cs-CZ" dirty="0" err="1" smtClean="0"/>
              <a:t>Mrackova</a:t>
            </a:r>
            <a:r>
              <a:rPr lang="cs-CZ" dirty="0" smtClean="0"/>
              <a:t>_</a:t>
            </a:r>
            <a:r>
              <a:rPr lang="cs-CZ" dirty="0" err="1" smtClean="0"/>
              <a:t>belgie</a:t>
            </a:r>
            <a:r>
              <a:rPr lang="cs-CZ" dirty="0" smtClean="0"/>
              <a:t>/Belgie3.html</a:t>
            </a:r>
          </a:p>
          <a:p>
            <a:r>
              <a:rPr lang="cs-CZ" dirty="0" smtClean="0"/>
              <a:t>http://zpravy.idnes.cz/foto.aspx?r=zahranicni&amp;c=A130219_101106_zahranicni_aha&amp;foto=AHA4955f7_File_phoa.JPG</a:t>
            </a:r>
          </a:p>
          <a:p>
            <a:r>
              <a:rPr lang="cs-CZ" dirty="0" smtClean="0"/>
              <a:t>https://en.wikipedia.org/wiki/Peter_Paul_Rubens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ludion.be</a:t>
            </a:r>
            <a:r>
              <a:rPr lang="cs-CZ" dirty="0" smtClean="0"/>
              <a:t>/</a:t>
            </a:r>
            <a:r>
              <a:rPr lang="cs-CZ" dirty="0" err="1" smtClean="0"/>
              <a:t>en</a:t>
            </a:r>
            <a:r>
              <a:rPr lang="cs-CZ" dirty="0" smtClean="0"/>
              <a:t>/</a:t>
            </a:r>
            <a:r>
              <a:rPr lang="cs-CZ" dirty="0" err="1" smtClean="0"/>
              <a:t>artists</a:t>
            </a:r>
            <a:r>
              <a:rPr lang="cs-CZ" dirty="0" smtClean="0"/>
              <a:t>/</a:t>
            </a:r>
            <a:r>
              <a:rPr lang="cs-CZ" dirty="0" err="1" smtClean="0"/>
              <a:t>tuymans</a:t>
            </a:r>
            <a:endParaRPr lang="cs-CZ" dirty="0" smtClean="0"/>
          </a:p>
          <a:p>
            <a:r>
              <a:rPr lang="cs-CZ" dirty="0" smtClean="0"/>
              <a:t>https://en.wikipedia.org/wiki/Anthony_van_Dyck</a:t>
            </a:r>
          </a:p>
          <a:p>
            <a:r>
              <a:rPr lang="cs-CZ" dirty="0" smtClean="0"/>
              <a:t>https://en.wikipedia.org/wiki/C%C3%A9sar_Franck</a:t>
            </a:r>
          </a:p>
          <a:p>
            <a:r>
              <a:rPr lang="cs-CZ" dirty="0" smtClean="0"/>
              <a:t>https://cs.wikipedia.org/wiki/Belgie#/media/File:Brussels_waffle.jpg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- fotografie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https://cs.wikipedia.org/wiki/Belgie#/media/File:Pralines_cut.jpg</a:t>
            </a:r>
          </a:p>
          <a:p>
            <a:r>
              <a:rPr lang="cs-CZ" dirty="0" smtClean="0"/>
              <a:t>http://railtrips.euweb.cz/c_bel_3gr_foto13.html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letenkac.cz</a:t>
            </a:r>
            <a:r>
              <a:rPr lang="cs-CZ" dirty="0" smtClean="0"/>
              <a:t>/</a:t>
            </a:r>
            <a:r>
              <a:rPr lang="cs-CZ" dirty="0" err="1" smtClean="0"/>
              <a:t>brusel</a:t>
            </a:r>
            <a:r>
              <a:rPr lang="cs-CZ" dirty="0" smtClean="0"/>
              <a:t>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pinkgo.cz</a:t>
            </a:r>
            <a:r>
              <a:rPr lang="cs-CZ" dirty="0" smtClean="0"/>
              <a:t>/destinace/</a:t>
            </a:r>
            <a:r>
              <a:rPr lang="cs-CZ" dirty="0" err="1" smtClean="0"/>
              <a:t>brusel</a:t>
            </a:r>
            <a:endParaRPr lang="cs-CZ" dirty="0" smtClean="0"/>
          </a:p>
          <a:p>
            <a:r>
              <a:rPr lang="cs-CZ" dirty="0" smtClean="0"/>
              <a:t>https://www.lonelyplanet.com/belgium/flanders/antwerp</a:t>
            </a:r>
          </a:p>
          <a:p>
            <a:r>
              <a:rPr lang="cs-CZ" dirty="0" smtClean="0"/>
              <a:t>http://www.nic.</a:t>
            </a:r>
            <a:r>
              <a:rPr lang="cs-CZ" dirty="0" err="1" smtClean="0"/>
              <a:t>gent</a:t>
            </a:r>
            <a:r>
              <a:rPr lang="cs-CZ" dirty="0" smtClean="0"/>
              <a:t>/</a:t>
            </a:r>
          </a:p>
          <a:p>
            <a:r>
              <a:rPr lang="cs-CZ" dirty="0" smtClean="0"/>
              <a:t>http://www.7sur7.be/7s7/fr/1502/</a:t>
            </a:r>
            <a:r>
              <a:rPr lang="cs-CZ" dirty="0" err="1" smtClean="0"/>
              <a:t>Belgique</a:t>
            </a:r>
            <a:r>
              <a:rPr lang="cs-CZ" dirty="0" smtClean="0"/>
              <a:t>/</a:t>
            </a:r>
            <a:r>
              <a:rPr lang="cs-CZ" dirty="0" err="1" smtClean="0"/>
              <a:t>article</a:t>
            </a:r>
            <a:r>
              <a:rPr lang="cs-CZ" dirty="0" smtClean="0"/>
              <a:t>/detail/1434677/2012/05/07/</a:t>
            </a:r>
            <a:r>
              <a:rPr lang="cs-CZ" dirty="0" err="1" smtClean="0"/>
              <a:t>Un</a:t>
            </a:r>
            <a:r>
              <a:rPr lang="cs-CZ" dirty="0" smtClean="0"/>
              <a:t>-</a:t>
            </a:r>
            <a:r>
              <a:rPr lang="cs-CZ" dirty="0" err="1" smtClean="0"/>
              <a:t>nuage</a:t>
            </a:r>
            <a:r>
              <a:rPr lang="cs-CZ" dirty="0" smtClean="0"/>
              <a:t>-de-</a:t>
            </a:r>
            <a:r>
              <a:rPr lang="cs-CZ" dirty="0" err="1" smtClean="0"/>
              <a:t>poussiere</a:t>
            </a:r>
            <a:r>
              <a:rPr lang="cs-CZ" dirty="0" smtClean="0"/>
              <a:t>-a-</a:t>
            </a:r>
            <a:r>
              <a:rPr lang="cs-CZ" dirty="0" err="1" smtClean="0"/>
              <a:t>envahi</a:t>
            </a:r>
            <a:r>
              <a:rPr lang="cs-CZ" dirty="0" smtClean="0"/>
              <a:t>-</a:t>
            </a:r>
            <a:r>
              <a:rPr lang="cs-CZ" dirty="0" err="1" smtClean="0"/>
              <a:t>Charleroi.dhtml</a:t>
            </a:r>
            <a:endParaRPr lang="cs-CZ" dirty="0" smtClean="0"/>
          </a:p>
          <a:p>
            <a:r>
              <a:rPr lang="cs-CZ" dirty="0" smtClean="0"/>
              <a:t>https://en.wikipedia.org/wiki/Atomium</a:t>
            </a:r>
          </a:p>
          <a:p>
            <a:r>
              <a:rPr lang="cs-CZ" dirty="0" smtClean="0"/>
              <a:t>http://paluba.</a:t>
            </a:r>
            <a:r>
              <a:rPr lang="cs-CZ" dirty="0" err="1" smtClean="0"/>
              <a:t>eu</a:t>
            </a:r>
            <a:r>
              <a:rPr lang="cs-CZ" dirty="0" smtClean="0"/>
              <a:t>/</a:t>
            </a:r>
            <a:r>
              <a:rPr lang="cs-CZ" dirty="0" err="1" smtClean="0"/>
              <a:t>tag</a:t>
            </a:r>
            <a:r>
              <a:rPr lang="cs-CZ" dirty="0" smtClean="0"/>
              <a:t>/</a:t>
            </a:r>
            <a:r>
              <a:rPr lang="cs-CZ" dirty="0" err="1" smtClean="0"/>
              <a:t>antwerpen</a:t>
            </a:r>
            <a:r>
              <a:rPr lang="cs-CZ" dirty="0" smtClean="0"/>
              <a:t>-</a:t>
            </a:r>
            <a:r>
              <a:rPr lang="cs-CZ" dirty="0" err="1" smtClean="0"/>
              <a:t>antverpy</a:t>
            </a:r>
            <a:r>
              <a:rPr lang="cs-CZ" dirty="0" smtClean="0"/>
              <a:t>/</a:t>
            </a:r>
          </a:p>
          <a:p>
            <a:r>
              <a:rPr lang="cs-CZ" dirty="0" smtClean="0"/>
              <a:t>https://cs.wikipedia.org/wiki/Katedr%C3%A1la_svat%C3%A9ho_Bavona_(Gent)</a:t>
            </a:r>
          </a:p>
          <a:p>
            <a:r>
              <a:rPr lang="cs-CZ" dirty="0" smtClean="0"/>
              <a:t>https://en.wikipedia.org/wiki/Gravensteen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krajeveu.cz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krajeveu</a:t>
            </a:r>
            <a:r>
              <a:rPr lang="cs-CZ" dirty="0" smtClean="0"/>
              <a:t>/instituce/parlament/evropsky-parlament-66978/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1337</TotalTime>
  <Words>319</Words>
  <Application>Microsoft Office PowerPoint</Application>
  <PresentationFormat>Předvádění na obrazovce (4:3)</PresentationFormat>
  <Paragraphs>134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Belgie</vt:lpstr>
      <vt:lpstr>Belgie</vt:lpstr>
      <vt:lpstr>Snímek 3</vt:lpstr>
      <vt:lpstr>Belgie - geografie</vt:lpstr>
      <vt:lpstr>Belgie - klima</vt:lpstr>
      <vt:lpstr>Belgie - ekonomika</vt:lpstr>
      <vt:lpstr>Belgie - doprava</vt:lpstr>
      <vt:lpstr>Belgie - kultura</vt:lpstr>
      <vt:lpstr> Belgie - kultura</vt:lpstr>
      <vt:lpstr>Belgie – gastronomie</vt:lpstr>
      <vt:lpstr>Belgie – vodstvo </vt:lpstr>
      <vt:lpstr>Největší města v Belgii</vt:lpstr>
      <vt:lpstr>Snímek 13</vt:lpstr>
      <vt:lpstr>Snímek 14</vt:lpstr>
      <vt:lpstr>Zajímavá místa</vt:lpstr>
      <vt:lpstr>Snímek 16</vt:lpstr>
      <vt:lpstr>Snímek 17</vt:lpstr>
      <vt:lpstr>Snímek 18</vt:lpstr>
      <vt:lpstr>Zdroje</vt:lpstr>
      <vt:lpstr>Zdroje - fotografie</vt:lpstr>
      <vt:lpstr>Zdroje -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Belgie</dc:title>
  <dc:creator>Fanda</dc:creator>
  <cp:lastModifiedBy>Dum</cp:lastModifiedBy>
  <cp:revision>7</cp:revision>
  <dcterms:created xsi:type="dcterms:W3CDTF">2017-01-22T18:04:40Z</dcterms:created>
  <dcterms:modified xsi:type="dcterms:W3CDTF">2017-01-24T12:02:08Z</dcterms:modified>
</cp:coreProperties>
</file>