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56" r:id="rId2"/>
    <p:sldId id="257" r:id="rId3"/>
    <p:sldId id="260" r:id="rId4"/>
    <p:sldId id="261" r:id="rId5"/>
    <p:sldId id="262" r:id="rId6"/>
    <p:sldId id="266" r:id="rId7"/>
    <p:sldId id="267" r:id="rId8"/>
    <p:sldId id="263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58" r:id="rId17"/>
    <p:sldId id="25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13" autoAdjust="0"/>
    <p:restoredTop sz="94660"/>
  </p:normalViewPr>
  <p:slideViewPr>
    <p:cSldViewPr>
      <p:cViewPr varScale="1">
        <p:scale>
          <a:sx n="96" d="100"/>
          <a:sy n="96" d="100"/>
        </p:scale>
        <p:origin x="-3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59070E9F-77E7-4683-B31A-CBE7CAFD1DD4}" type="datetimeFigureOut">
              <a:rPr lang="cs-CZ" smtClean="0"/>
              <a:pPr/>
              <a:t>26.1.2017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834170EA-A84E-48C2-9DFA-5F3D7E3633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70E9F-77E7-4683-B31A-CBE7CAFD1DD4}" type="datetimeFigureOut">
              <a:rPr lang="cs-CZ" smtClean="0"/>
              <a:pPr/>
              <a:t>26.1.2017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170EA-A84E-48C2-9DFA-5F3D7E3633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59070E9F-77E7-4683-B31A-CBE7CAFD1DD4}" type="datetimeFigureOut">
              <a:rPr lang="cs-CZ" smtClean="0"/>
              <a:pPr/>
              <a:t>26.1.2017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834170EA-A84E-48C2-9DFA-5F3D7E3633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70E9F-77E7-4683-B31A-CBE7CAFD1DD4}" type="datetimeFigureOut">
              <a:rPr lang="cs-CZ" smtClean="0"/>
              <a:pPr/>
              <a:t>26.1.2017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170EA-A84E-48C2-9DFA-5F3D7E3633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70E9F-77E7-4683-B31A-CBE7CAFD1DD4}" type="datetimeFigureOut">
              <a:rPr lang="cs-CZ" smtClean="0"/>
              <a:pPr/>
              <a:t>26.1.2017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170EA-A84E-48C2-9DFA-5F3D7E3633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70E9F-77E7-4683-B31A-CBE7CAFD1DD4}" type="datetimeFigureOut">
              <a:rPr lang="cs-CZ" smtClean="0"/>
              <a:pPr/>
              <a:t>26.1.2017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170EA-A84E-48C2-9DFA-5F3D7E3633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70E9F-77E7-4683-B31A-CBE7CAFD1DD4}" type="datetimeFigureOut">
              <a:rPr lang="cs-CZ" smtClean="0"/>
              <a:pPr/>
              <a:t>26.1.2017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170EA-A84E-48C2-9DFA-5F3D7E3633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70E9F-77E7-4683-B31A-CBE7CAFD1DD4}" type="datetimeFigureOut">
              <a:rPr lang="cs-CZ" smtClean="0"/>
              <a:pPr/>
              <a:t>26.1.2017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170EA-A84E-48C2-9DFA-5F3D7E3633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70E9F-77E7-4683-B31A-CBE7CAFD1DD4}" type="datetimeFigureOut">
              <a:rPr lang="cs-CZ" smtClean="0"/>
              <a:pPr/>
              <a:t>26.1.2017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170EA-A84E-48C2-9DFA-5F3D7E3633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70E9F-77E7-4683-B31A-CBE7CAFD1DD4}" type="datetimeFigureOut">
              <a:rPr lang="cs-CZ" smtClean="0"/>
              <a:pPr/>
              <a:t>26.1.2017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170EA-A84E-48C2-9DFA-5F3D7E3633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70E9F-77E7-4683-B31A-CBE7CAFD1DD4}" type="datetimeFigureOut">
              <a:rPr lang="cs-CZ" smtClean="0"/>
              <a:pPr/>
              <a:t>26.1.2017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170EA-A84E-48C2-9DFA-5F3D7E3633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9070E9F-77E7-4683-B31A-CBE7CAFD1DD4}" type="datetimeFigureOut">
              <a:rPr lang="cs-CZ" smtClean="0"/>
              <a:pPr/>
              <a:t>26.1.2017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34170EA-A84E-48C2-9DFA-5F3D7E36337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s://www.google.cz/search?sa=X&amp;rlz=1C1VFKB_enCZ612CZ612&amp;espv=2&amp;biw=995&amp;bih=554&amp;q=kykkos&amp;stick=H4sIAAAAAAAAANVUz2sTQRS2DZR0rGA2aYsBsUYsUpQ1USyiV0Ghggc9yjCZfd0ZMjuznZnNqhfFP8G_w6P_gV705sVDwSB6EgTBkxfB2Wytm11cEcQfl7B575tvvvfeN6_Z8Jp-5J_tx_FObzH7onIQ9N_OiYOH33-etLv00ePnr-Zuo9ZNTcYgbih-5U4sOOXWu4qaW4oSy5X0umipu0906kAXof1_3bUeOvTw9cfO8uTLh_aGt3jr-rUX4eqk05KdZ_cfXN4aLO3Of2oglB04l9LNKPLeNdBxnyohgGb0fggq1CRmnBKBt4HYRINBG0XISKpUQBACjokEYXwYg7TGd7-Jw3ZKdL4hMkDtYnQIhDIHXS5Dpwl0rByWmYzvetBqGWBBa8LlLKHYa5lBJ4phYgw3lkiLNURcBqCNT4RAZ2przMiEOzHmkJKhgFmRViXakWJirSY0v3S9lo8Rg2OmJCC_FldlRv3aA4apRAQ4Au1iKbcMi2R3_ulCPvUL50c7WHtPFmb1RxBwGLsCjdUJzWe-UgQU4uul5mN7NwYMrqVDwQ2LnBdwrPgveWatzOmqSJ0YorF2M5QhOlkeOQRJPl7s7IVpIqbOKHvZr-o6WguZ9UqWJpoyAkqocPomDLeATlc4pLOgdRacXpMp0kA1TAVW7fpN7UolQYx13qpIZM4CSnOa3_4Dl_eKYaVDIvm9vEN_-SVcqjesotwRSrCp0iOcGCcDp8wV6mZi_61n9GZveQ42L5pt5r387cvzSHnyMUguTSJINSUym0VuiD9fmH9wL7aKcEpiMP_VqvwKYQmVU6cHAAA&amp;sqi=2&amp;ved=0ahUKEwjQtYqoiuDRAhVBB8AKHcNPClwQri4IFw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Geopolitika" TargetMode="External"/><Relationship Id="rId2" Type="http://schemas.openxmlformats.org/officeDocument/2006/relationships/hyperlink" Target="https://cs.wikipedia.org/wiki/Kypr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businessinfo.cz/cs/clanky/kypr-obchodni-a-ekonomicka-spoluprace-s-cr-18535.html" TargetMode="External"/><Relationship Id="rId4" Type="http://schemas.openxmlformats.org/officeDocument/2006/relationships/hyperlink" Target="http://kypr.vdetailech.cz/cs/uzitecne-informace/kypr-pocasi-a-klima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cz.pinterest.com/eranarlot/cyprus-airways/" TargetMode="External"/><Relationship Id="rId13" Type="http://schemas.openxmlformats.org/officeDocument/2006/relationships/hyperlink" Target="http://www.prime-property.com/News/11.03.2015_222/" TargetMode="External"/><Relationship Id="rId3" Type="http://schemas.openxmlformats.org/officeDocument/2006/relationships/hyperlink" Target="https://cs.wikipedia.org/wiki/Kypr" TargetMode="External"/><Relationship Id="rId7" Type="http://schemas.openxmlformats.org/officeDocument/2006/relationships/hyperlink" Target="http://www.fischer.cz/kypr/kypr/pocasi" TargetMode="External"/><Relationship Id="rId12" Type="http://schemas.openxmlformats.org/officeDocument/2006/relationships/hyperlink" Target="http://www.dronestagr.am/nissi-beach-ayia-napa/" TargetMode="External"/><Relationship Id="rId2" Type="http://schemas.openxmlformats.org/officeDocument/2006/relationships/hyperlink" Target="https://cs.wikipedia.org/wiki/Kypersk%C3%A1_vlajka" TargetMode="External"/><Relationship Id="rId16" Type="http://schemas.openxmlformats.org/officeDocument/2006/relationships/hyperlink" Target="https://en.wikipedia.org/wiki/Tombs_of_the_Kings_(Paphos)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ks.re/wiki/turci_v_recku" TargetMode="External"/><Relationship Id="rId11" Type="http://schemas.openxmlformats.org/officeDocument/2006/relationships/hyperlink" Target="http://www.thomson.co.uk/destinations/europe/cyprus/larnaca-region/holidays-larnaca-region.html" TargetMode="External"/><Relationship Id="rId5" Type="http://schemas.openxmlformats.org/officeDocument/2006/relationships/hyperlink" Target="http://www.kct-tabor.cz/gymta/OhniskaSvetovychKonfliktu/Kypr/index.htm" TargetMode="External"/><Relationship Id="rId15" Type="http://schemas.openxmlformats.org/officeDocument/2006/relationships/hyperlink" Target="http://www.kyreniacastle.com/kyrenia.php" TargetMode="External"/><Relationship Id="rId10" Type="http://schemas.openxmlformats.org/officeDocument/2006/relationships/hyperlink" Target="https://cs.wikipedia.org/wiki/Lemesos" TargetMode="External"/><Relationship Id="rId4" Type="http://schemas.openxmlformats.org/officeDocument/2006/relationships/hyperlink" Target="https://cs.wikipedia.org/wiki/%C5%A0ablona:LocMap_Kypr_(ostrov)" TargetMode="External"/><Relationship Id="rId9" Type="http://schemas.openxmlformats.org/officeDocument/2006/relationships/hyperlink" Target="https://cs.wikipedia.org/wiki/Nik%C3%B3sie" TargetMode="External"/><Relationship Id="rId14" Type="http://schemas.openxmlformats.org/officeDocument/2006/relationships/hyperlink" Target="http://www.cyprusparadise.com/kyreniacastletex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Kypr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Jakub </a:t>
            </a:r>
            <a:r>
              <a:rPr lang="cs-CZ" dirty="0" err="1" smtClean="0"/>
              <a:t>Jenšovský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500" b="1" dirty="0" smtClean="0"/>
              <a:t>Kypr</a:t>
            </a:r>
            <a:endParaRPr lang="cs-CZ" sz="3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republika</a:t>
            </a:r>
          </a:p>
          <a:p>
            <a:r>
              <a:rPr lang="cs-CZ" b="1" dirty="0" smtClean="0"/>
              <a:t>Hlavní město: </a:t>
            </a:r>
            <a:r>
              <a:rPr lang="cs-CZ" dirty="0" smtClean="0"/>
              <a:t>Nikósie</a:t>
            </a:r>
          </a:p>
          <a:p>
            <a:r>
              <a:rPr lang="cs-CZ" b="1" dirty="0" smtClean="0"/>
              <a:t>Rozloha: </a:t>
            </a:r>
            <a:r>
              <a:rPr lang="cs-CZ" dirty="0" smtClean="0"/>
              <a:t>9 251 km²</a:t>
            </a:r>
          </a:p>
          <a:p>
            <a:r>
              <a:rPr lang="cs-CZ" b="1" dirty="0" smtClean="0"/>
              <a:t>Počet obyvatel: </a:t>
            </a:r>
            <a:r>
              <a:rPr lang="cs-CZ" dirty="0" smtClean="0"/>
              <a:t>862 000</a:t>
            </a:r>
          </a:p>
          <a:p>
            <a:r>
              <a:rPr lang="cs-CZ" b="1" dirty="0" smtClean="0"/>
              <a:t>Úřední jazyky: </a:t>
            </a:r>
            <a:r>
              <a:rPr lang="cs-CZ" dirty="0" smtClean="0"/>
              <a:t>t</a:t>
            </a:r>
            <a:r>
              <a:rPr lang="cs-CZ" dirty="0" smtClean="0"/>
              <a:t>urečtina</a:t>
            </a:r>
            <a:r>
              <a:rPr lang="cs-CZ" dirty="0" smtClean="0"/>
              <a:t>, </a:t>
            </a:r>
            <a:r>
              <a:rPr lang="cs-CZ" dirty="0" smtClean="0"/>
              <a:t>řečtina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Fanda\Desktop\Flag_of_Cyprus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3786190"/>
            <a:ext cx="3071834" cy="20466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7" name="Picture 3" descr="C:\Users\Fanda\Desktop\Coat_of_arms_of_Cyprus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3929066"/>
            <a:ext cx="2238368" cy="19750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990600"/>
          </a:xfrm>
        </p:spPr>
        <p:txBody>
          <a:bodyPr>
            <a:normAutofit/>
          </a:bodyPr>
          <a:lstStyle/>
          <a:p>
            <a:r>
              <a:rPr lang="cs-CZ" sz="3500" b="1" dirty="0" smtClean="0"/>
              <a:t>Kypr</a:t>
            </a:r>
            <a:endParaRPr lang="cs-CZ" sz="3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1" name="Picture 3" descr="C:\Users\Fanda\Desktop\400px-Cyprus_relief_location_ma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9058" y="3286124"/>
            <a:ext cx="4781210" cy="2857520"/>
          </a:xfrm>
          <a:prstGeom prst="rect">
            <a:avLst/>
          </a:prstGeom>
          <a:noFill/>
        </p:spPr>
      </p:pic>
      <p:pic>
        <p:nvPicPr>
          <p:cNvPr id="2050" name="Picture 2" descr="C:\Users\Fanda\Desktop\298px-Cyprus_in_its_region_(de-facto)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214422"/>
            <a:ext cx="4574189" cy="28575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500" b="1" dirty="0" smtClean="0"/>
              <a:t>Kypr - geografie</a:t>
            </a:r>
            <a:endParaRPr lang="cs-CZ" sz="3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35307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Je to ostrovní stát</a:t>
            </a:r>
          </a:p>
          <a:p>
            <a:r>
              <a:rPr lang="cs-CZ" dirty="0" smtClean="0"/>
              <a:t>Je to třetí největší ostrov 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Středozemního moře</a:t>
            </a:r>
          </a:p>
          <a:p>
            <a:r>
              <a:rPr lang="cs-CZ" dirty="0" smtClean="0"/>
              <a:t>Přes moře země sousedí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 Sýrií a Libanonem</a:t>
            </a:r>
          </a:p>
          <a:p>
            <a:r>
              <a:rPr lang="cs-CZ" dirty="0" smtClean="0"/>
              <a:t>Dominuje zde pohoří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Troodos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Z geopolitického hlediska je ostrov rozdělen na čtyři hlavní segmenty (části) a to na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Kyperskou republiku, Severokyperská turecká republika,  Spojenými národy a na  britské základny 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Akrotiri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Dhekelia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sz="1600" b="1" dirty="0" smtClean="0"/>
              <a:t>Geopolitika</a:t>
            </a:r>
            <a:r>
              <a:rPr lang="cs-CZ" sz="1600" dirty="0" smtClean="0"/>
              <a:t> je vědní disciplína, která se snaží o vysvětlení vlivu geografických faktorů na politiku a historii lidstva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Fanda\Desktop\rozdeleny_kyp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1142984"/>
            <a:ext cx="4286280" cy="5214974"/>
          </a:xfrm>
          <a:prstGeom prst="rect">
            <a:avLst/>
          </a:prstGeom>
          <a:noFill/>
        </p:spPr>
      </p:pic>
      <p:pic>
        <p:nvPicPr>
          <p:cNvPr id="4" name="Picture 2" descr="C:\Users\Fanda\Desktop\kypr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142984"/>
            <a:ext cx="8215370" cy="52149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500" b="1" dirty="0" smtClean="0"/>
              <a:t>Kypr – ekonomika a hospodářství</a:t>
            </a:r>
            <a:endParaRPr lang="cs-CZ" sz="3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4422"/>
            <a:ext cx="8686800" cy="5143536"/>
          </a:xfrm>
        </p:spPr>
        <p:txBody>
          <a:bodyPr>
            <a:normAutofit fontScale="85000" lnSpcReduction="20000"/>
          </a:bodyPr>
          <a:lstStyle/>
          <a:p>
            <a:pPr algn="ctr">
              <a:buNone/>
            </a:pPr>
            <a:r>
              <a:rPr lang="cs-CZ" b="1" u="sng" dirty="0" smtClean="0"/>
              <a:t>Ekonomika</a:t>
            </a:r>
          </a:p>
          <a:p>
            <a:r>
              <a:rPr lang="cs-CZ" dirty="0" smtClean="0"/>
              <a:t>Na začátku roku 2013 se zde zhoršila ekonomická situace a tak se země nachází na hranici bankrotu</a:t>
            </a:r>
          </a:p>
          <a:p>
            <a:endParaRPr lang="cs-CZ" dirty="0" smtClean="0"/>
          </a:p>
          <a:p>
            <a:pPr algn="ctr">
              <a:buNone/>
            </a:pPr>
            <a:r>
              <a:rPr lang="cs-CZ" b="1" u="sng" dirty="0" smtClean="0"/>
              <a:t>Hospodářství</a:t>
            </a:r>
          </a:p>
          <a:p>
            <a:r>
              <a:rPr lang="cs-CZ" i="1" dirty="0" smtClean="0"/>
              <a:t>Těží se – </a:t>
            </a:r>
            <a:r>
              <a:rPr lang="cs-CZ" dirty="0" smtClean="0"/>
              <a:t>chrom, azbest, měď</a:t>
            </a:r>
          </a:p>
          <a:p>
            <a:r>
              <a:rPr lang="cs-CZ" i="1" dirty="0" smtClean="0"/>
              <a:t>Pěstují se – brambory, vinná réva, olivy, citrusové plody</a:t>
            </a:r>
          </a:p>
          <a:p>
            <a:pPr algn="ctr">
              <a:buNone/>
            </a:pPr>
            <a:endParaRPr lang="cs-CZ" b="1" u="sng" dirty="0" smtClean="0"/>
          </a:p>
          <a:p>
            <a:pPr algn="ctr">
              <a:buNone/>
            </a:pPr>
            <a:r>
              <a:rPr lang="cs-CZ" b="1" u="sng" dirty="0" smtClean="0"/>
              <a:t>Průmysl</a:t>
            </a:r>
          </a:p>
          <a:p>
            <a:r>
              <a:rPr lang="cs-CZ" dirty="0" smtClean="0"/>
              <a:t>Potravinářský, oděvní, obuvní, výroba cementu</a:t>
            </a:r>
          </a:p>
          <a:p>
            <a:endParaRPr lang="cs-CZ" dirty="0" smtClean="0"/>
          </a:p>
          <a:p>
            <a:pPr algn="ctr">
              <a:buNone/>
            </a:pPr>
            <a:r>
              <a:rPr lang="cs-CZ" b="1" u="sng" dirty="0" smtClean="0"/>
              <a:t>Námořní loďstvo</a:t>
            </a:r>
          </a:p>
          <a:p>
            <a:pPr algn="ctr">
              <a:buNone/>
            </a:pPr>
            <a:endParaRPr lang="cs-CZ" b="1" u="sng" dirty="0" smtClean="0"/>
          </a:p>
          <a:p>
            <a:pPr algn="ctr">
              <a:buNone/>
            </a:pPr>
            <a:r>
              <a:rPr lang="cs-CZ" b="1" u="sng" dirty="0" smtClean="0"/>
              <a:t>Důležitá je turistika</a:t>
            </a:r>
          </a:p>
          <a:p>
            <a:r>
              <a:rPr lang="cs-CZ" dirty="0" smtClean="0"/>
              <a:t>Zájem turistů roste (2,4 milionu turistů </a:t>
            </a:r>
            <a:r>
              <a:rPr lang="cs-CZ" dirty="0" smtClean="0"/>
              <a:t>ročně)</a:t>
            </a:r>
            <a:endParaRPr lang="cs-CZ" dirty="0" smtClean="0"/>
          </a:p>
          <a:p>
            <a:pPr algn="ctr">
              <a:buNone/>
            </a:pPr>
            <a:endParaRPr lang="cs-CZ" b="1" u="sng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500" b="1" dirty="0" smtClean="0"/>
              <a:t>Kypr - doprava</a:t>
            </a:r>
            <a:endParaRPr lang="cs-CZ" sz="3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Auta a autobusy (jezdí se vlevo)</a:t>
            </a:r>
          </a:p>
          <a:p>
            <a:r>
              <a:rPr lang="cs-CZ" dirty="0" smtClean="0"/>
              <a:t>Vlaky zde nejezdí</a:t>
            </a:r>
          </a:p>
          <a:p>
            <a:r>
              <a:rPr lang="cs-CZ" dirty="0" smtClean="0"/>
              <a:t>Národní letecká společnost – CYPRUS AIRWAYS</a:t>
            </a:r>
          </a:p>
          <a:p>
            <a:r>
              <a:rPr lang="cs-CZ" dirty="0" smtClean="0"/>
              <a:t>Námořní uzel ( přístavy = </a:t>
            </a:r>
            <a:r>
              <a:rPr lang="cs-CZ" dirty="0" err="1" smtClean="0"/>
              <a:t>Limassol</a:t>
            </a:r>
            <a:r>
              <a:rPr lang="cs-CZ" dirty="0" smtClean="0"/>
              <a:t>, </a:t>
            </a:r>
            <a:r>
              <a:rPr lang="cs-CZ" dirty="0" err="1" smtClean="0"/>
              <a:t>Kyrenia</a:t>
            </a:r>
            <a:r>
              <a:rPr lang="cs-CZ" dirty="0" smtClean="0"/>
              <a:t> apod. ) </a:t>
            </a:r>
          </a:p>
          <a:p>
            <a:endParaRPr lang="cs-CZ" dirty="0"/>
          </a:p>
        </p:txBody>
      </p:sp>
      <p:pic>
        <p:nvPicPr>
          <p:cNvPr id="1026" name="Picture 2" descr="C:\Users\Fanda\Desktop\57eec0c10b736d73a11cfb170b389f6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298" y="3214686"/>
            <a:ext cx="4572031" cy="27860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l-PL" b="1" dirty="0" smtClean="0"/>
              <a:t>Kypr – vývoz a dovoz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u="sng" dirty="0" smtClean="0"/>
              <a:t>Vývoz z ČR </a:t>
            </a:r>
          </a:p>
          <a:p>
            <a:r>
              <a:rPr lang="cs-CZ" i="1" dirty="0" smtClean="0"/>
              <a:t>Z České republiky se </a:t>
            </a:r>
            <a:r>
              <a:rPr lang="cs-CZ" i="1" dirty="0" smtClean="0"/>
              <a:t>vyvážejí </a:t>
            </a:r>
            <a:r>
              <a:rPr lang="cs-CZ" i="1" dirty="0" smtClean="0"/>
              <a:t>na Krétu </a:t>
            </a:r>
            <a:r>
              <a:rPr lang="cs-CZ" dirty="0" smtClean="0"/>
              <a:t>– stroje, motory, </a:t>
            </a:r>
            <a:r>
              <a:rPr lang="cs-CZ" dirty="0" smtClean="0"/>
              <a:t>elektr.zařízení</a:t>
            </a:r>
            <a:r>
              <a:rPr lang="cs-CZ" dirty="0" smtClean="0"/>
              <a:t>, mýdla, nápoje, líh, ocet, hračky, optické přístroje, letadla (+součásti), ocel</a:t>
            </a:r>
          </a:p>
          <a:p>
            <a:endParaRPr lang="cs-CZ" dirty="0" smtClean="0"/>
          </a:p>
          <a:p>
            <a:pPr algn="ctr">
              <a:buNone/>
            </a:pPr>
            <a:r>
              <a:rPr lang="cs-CZ" b="1" u="sng" dirty="0" smtClean="0"/>
              <a:t>Dovoz do ČR</a:t>
            </a:r>
          </a:p>
          <a:p>
            <a:r>
              <a:rPr lang="cs-CZ" i="1" dirty="0" smtClean="0"/>
              <a:t>Do České republiky se dováží z Kréty – měď, ovoce, tmely, farmaceutické výrobky, kosmetické přípravky, oleje, papíry, plasty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500" b="1" dirty="0" smtClean="0"/>
              <a:t>Kypr – podnebí a počasí</a:t>
            </a:r>
            <a:endParaRPr lang="cs-CZ" sz="3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Podnebí je subtropické a středomořské</a:t>
            </a:r>
          </a:p>
          <a:p>
            <a:r>
              <a:rPr lang="cs-CZ" dirty="0" smtClean="0"/>
              <a:t>Jedny z nejhezčích vlastností Kypru, kterými je tento ostrov znám, jsou slunce a teplo</a:t>
            </a:r>
          </a:p>
          <a:p>
            <a:r>
              <a:rPr lang="cs-CZ" dirty="0" smtClean="0"/>
              <a:t>Zimy jsou deštivé</a:t>
            </a:r>
          </a:p>
          <a:p>
            <a:r>
              <a:rPr lang="cs-CZ" dirty="0" smtClean="0"/>
              <a:t>Léta jsou suchá a horká</a:t>
            </a:r>
          </a:p>
        </p:txBody>
      </p:sp>
      <p:pic>
        <p:nvPicPr>
          <p:cNvPr id="1027" name="Picture 3" descr="C:\Users\Fanda\Desktop\kypr-teplot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142984"/>
            <a:ext cx="6806536" cy="3357586"/>
          </a:xfrm>
          <a:prstGeom prst="rect">
            <a:avLst/>
          </a:prstGeom>
          <a:noFill/>
        </p:spPr>
      </p:pic>
      <p:pic>
        <p:nvPicPr>
          <p:cNvPr id="1028" name="Picture 4" descr="C:\Users\Fanda\Desktop\kypr-mor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412776"/>
            <a:ext cx="6929486" cy="31897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357826"/>
            <a:ext cx="8229600" cy="990600"/>
          </a:xfrm>
        </p:spPr>
        <p:txBody>
          <a:bodyPr/>
          <a:lstStyle/>
          <a:p>
            <a:pPr algn="r"/>
            <a:r>
              <a:rPr lang="cs-CZ" b="1" dirty="0" smtClean="0"/>
              <a:t>Kypr – největší města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Nikósie</a:t>
            </a:r>
          </a:p>
          <a:p>
            <a:endParaRPr lang="cs-CZ" dirty="0"/>
          </a:p>
        </p:txBody>
      </p:sp>
      <p:pic>
        <p:nvPicPr>
          <p:cNvPr id="1026" name="Picture 2" descr="C:\Users\Fanda\Desktop\250px-Nicosia_Collag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6050" y="1142984"/>
            <a:ext cx="4286280" cy="51435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err="1" smtClean="0"/>
              <a:t>Lemesos</a:t>
            </a:r>
            <a:endParaRPr lang="cs-CZ" b="1" dirty="0"/>
          </a:p>
        </p:txBody>
      </p:sp>
      <p:pic>
        <p:nvPicPr>
          <p:cNvPr id="2050" name="Picture 2" descr="C:\Users\Fanda\Desktop\Limassol_Montage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1214422"/>
            <a:ext cx="5143536" cy="49292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err="1" smtClean="0"/>
              <a:t>Larnaca</a:t>
            </a:r>
            <a:endParaRPr lang="cs-CZ" b="1" dirty="0"/>
          </a:p>
        </p:txBody>
      </p:sp>
      <p:pic>
        <p:nvPicPr>
          <p:cNvPr id="3074" name="Picture 2" descr="C:\Users\Fanda\Desktop\EUROPEMEDITERRANEANCYPRUSCYPRUSEASTDES_000791AYIANAP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1785926"/>
            <a:ext cx="7240603" cy="40761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357826"/>
            <a:ext cx="8229600" cy="990600"/>
          </a:xfrm>
        </p:spPr>
        <p:txBody>
          <a:bodyPr/>
          <a:lstStyle/>
          <a:p>
            <a:pPr algn="r"/>
            <a:r>
              <a:rPr lang="cs-CZ" b="1" dirty="0" smtClean="0"/>
              <a:t>Kypr – zajímavá místa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err="1" smtClean="0"/>
              <a:t>Nissi</a:t>
            </a:r>
            <a:r>
              <a:rPr lang="cs-CZ" b="1" dirty="0" smtClean="0"/>
              <a:t> </a:t>
            </a:r>
            <a:r>
              <a:rPr lang="cs-CZ" b="1" dirty="0" err="1" smtClean="0"/>
              <a:t>beach</a:t>
            </a:r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err="1" smtClean="0"/>
              <a:t>Cape</a:t>
            </a:r>
            <a:r>
              <a:rPr lang="cs-CZ" b="1" dirty="0" smtClean="0"/>
              <a:t> </a:t>
            </a:r>
            <a:r>
              <a:rPr lang="cs-CZ" b="1" dirty="0" err="1" smtClean="0"/>
              <a:t>Greco</a:t>
            </a:r>
            <a:r>
              <a:rPr lang="cs-CZ" sz="2400" b="1" dirty="0" smtClean="0"/>
              <a:t> </a:t>
            </a:r>
            <a:r>
              <a:rPr lang="cs-CZ" sz="2400" dirty="0" smtClean="0"/>
              <a:t>(útes)</a:t>
            </a:r>
            <a:endParaRPr lang="cs-CZ" dirty="0"/>
          </a:p>
        </p:txBody>
      </p:sp>
      <p:pic>
        <p:nvPicPr>
          <p:cNvPr id="4098" name="Picture 2" descr="C:\Users\Fanda\Desktop\DJI_00021-1200x67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6084" y="1255380"/>
            <a:ext cx="4429156" cy="2428892"/>
          </a:xfrm>
          <a:prstGeom prst="rect">
            <a:avLst/>
          </a:prstGeom>
          <a:noFill/>
        </p:spPr>
      </p:pic>
      <p:pic>
        <p:nvPicPr>
          <p:cNvPr id="4099" name="Picture 3" descr="C:\Users\Fanda\Desktop\Perk_Mis_Grek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86050" y="4000504"/>
            <a:ext cx="4865680" cy="24288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err="1" smtClean="0"/>
              <a:t>Kyrenia</a:t>
            </a:r>
            <a:r>
              <a:rPr lang="cs-CZ" b="1" dirty="0" smtClean="0"/>
              <a:t> </a:t>
            </a:r>
            <a:r>
              <a:rPr lang="cs-CZ" b="1" dirty="0" err="1" smtClean="0"/>
              <a:t>Castle</a:t>
            </a:r>
            <a:endParaRPr lang="cs-CZ" b="1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fontAlgn="ctr"/>
            <a:r>
              <a:rPr lang="cs-CZ" dirty="0" err="1" smtClean="0"/>
              <a:t>Tombs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Kings</a:t>
            </a:r>
            <a:r>
              <a:rPr lang="cs-CZ" sz="2400" dirty="0" smtClean="0"/>
              <a:t> (hrobka)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2"/>
              </a:rPr>
              <a:t/>
            </a:r>
            <a:br>
              <a:rPr lang="cs-CZ" dirty="0" smtClean="0">
                <a:hlinkClick r:id="rId2"/>
              </a:rPr>
            </a:br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 descr="C:\Users\Fanda\Desktop\f2c887ad-731a-40f9-8f38-49748fafc56b.-1.jpg"/>
          <p:cNvPicPr>
            <a:picLocks noChangeAspect="1" noChangeArrowheads="1"/>
          </p:cNvPicPr>
          <p:nvPr/>
        </p:nvPicPr>
        <p:blipFill>
          <a:blip r:embed="rId3" cstate="print"/>
          <a:srcRect b="5932"/>
          <a:stretch>
            <a:fillRect/>
          </a:stretch>
        </p:blipFill>
        <p:spPr bwMode="auto">
          <a:xfrm>
            <a:off x="571472" y="1785926"/>
            <a:ext cx="3500462" cy="2113486"/>
          </a:xfrm>
          <a:prstGeom prst="rect">
            <a:avLst/>
          </a:prstGeom>
          <a:noFill/>
        </p:spPr>
      </p:pic>
      <p:pic>
        <p:nvPicPr>
          <p:cNvPr id="5123" name="Picture 3" descr="C:\Users\Fanda\Desktop\kyreniacastle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6248" y="1857364"/>
            <a:ext cx="4691042" cy="1940919"/>
          </a:xfrm>
          <a:prstGeom prst="rect">
            <a:avLst/>
          </a:prstGeom>
          <a:noFill/>
        </p:spPr>
      </p:pic>
      <p:pic>
        <p:nvPicPr>
          <p:cNvPr id="5124" name="Picture 4" descr="C:\Users\Fanda\Desktop\800px-Tombs_of_the_Kings_(Paphos)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29190" y="4071942"/>
            <a:ext cx="3000396" cy="22502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https://cs.wikipedia.org/wiki/Kypr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https://cs.wikipedia.org/wiki/Geopolitika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http://kypr.vdetailech.cz/cs/uzitecne-informace/kypr-pocasi-a-klima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businessinfo.cz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clanky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kypr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obchodni</a:t>
            </a:r>
            <a:r>
              <a:rPr lang="cs-CZ" dirty="0" smtClean="0">
                <a:hlinkClick r:id="rId5"/>
              </a:rPr>
              <a:t>-a-</a:t>
            </a:r>
            <a:r>
              <a:rPr lang="cs-CZ" dirty="0" err="1" smtClean="0">
                <a:hlinkClick r:id="rId5"/>
              </a:rPr>
              <a:t>ekonomicka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spoluprace</a:t>
            </a:r>
            <a:r>
              <a:rPr lang="cs-CZ" dirty="0" smtClean="0">
                <a:hlinkClick r:id="rId5"/>
              </a:rPr>
              <a:t>-s-</a:t>
            </a:r>
            <a:r>
              <a:rPr lang="cs-CZ" dirty="0" err="1" smtClean="0">
                <a:hlinkClick r:id="rId5"/>
              </a:rPr>
              <a:t>cr</a:t>
            </a:r>
            <a:r>
              <a:rPr lang="cs-CZ" dirty="0" smtClean="0">
                <a:hlinkClick r:id="rId5"/>
              </a:rPr>
              <a:t>-18535.html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- fotografie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214422"/>
            <a:ext cx="8229600" cy="4937760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>
                <a:hlinkClick r:id="rId2"/>
              </a:rPr>
              <a:t>https://cs.wikipedia.org/wiki/Kypersk%C3%A1_vlajka#/media/File:Flag_of_Cyprus.svg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https://cs.wikipedia.org/wiki/Kypr#/media/File:Coat_of_arms_of_Cyprus.svg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https://cs.wikipedia.org/wiki/Kypr#/media/File:Cyprus_in_its_region_(de-facto).svg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https://cs.wikipedia.org/wiki/%C5%A0ablona:LocMap_Kypr_(ostrov)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kct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tabor.cz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gymta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OhniskaSvetovychKonfliktu</a:t>
            </a:r>
            <a:r>
              <a:rPr lang="cs-CZ" dirty="0" smtClean="0">
                <a:hlinkClick r:id="rId5"/>
              </a:rPr>
              <a:t>/Kypr/index.</a:t>
            </a:r>
            <a:r>
              <a:rPr lang="cs-CZ" dirty="0" err="1" smtClean="0">
                <a:hlinkClick r:id="rId5"/>
              </a:rPr>
              <a:t>htm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hks.re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wiki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turci</a:t>
            </a:r>
            <a:r>
              <a:rPr lang="cs-CZ" dirty="0" smtClean="0">
                <a:hlinkClick r:id="rId6"/>
              </a:rPr>
              <a:t>_v_</a:t>
            </a:r>
            <a:r>
              <a:rPr lang="cs-CZ" dirty="0" err="1" smtClean="0">
                <a:hlinkClick r:id="rId6"/>
              </a:rPr>
              <a:t>recku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http://www.fischer.</a:t>
            </a:r>
            <a:r>
              <a:rPr lang="cs-CZ" dirty="0" err="1" smtClean="0">
                <a:hlinkClick r:id="rId7"/>
              </a:rPr>
              <a:t>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kypr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kypr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pocasi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https://cz.pinterest.com/eranarlot/cyprus-airways/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https://cs.wikipedia.org/wiki/Nik%C3%B3sie#/media/File:Nicosia_Collage.png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https://cs.wikipedia.org/wiki/Lemesos#/media/File:Limassol_Montage_1.jpg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http://www.</a:t>
            </a:r>
            <a:r>
              <a:rPr lang="cs-CZ" dirty="0" err="1" smtClean="0">
                <a:hlinkClick r:id="rId11"/>
              </a:rPr>
              <a:t>thomson.co.uk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destinations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europe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cyprus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larnaca</a:t>
            </a:r>
            <a:r>
              <a:rPr lang="cs-CZ" dirty="0" smtClean="0">
                <a:hlinkClick r:id="rId11"/>
              </a:rPr>
              <a:t>-region/</a:t>
            </a:r>
            <a:r>
              <a:rPr lang="cs-CZ" dirty="0" err="1" smtClean="0">
                <a:hlinkClick r:id="rId11"/>
              </a:rPr>
              <a:t>holidays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larnaca</a:t>
            </a:r>
            <a:r>
              <a:rPr lang="cs-CZ" dirty="0" smtClean="0">
                <a:hlinkClick r:id="rId11"/>
              </a:rPr>
              <a:t>-region.</a:t>
            </a:r>
            <a:r>
              <a:rPr lang="cs-CZ" dirty="0" err="1" smtClean="0">
                <a:hlinkClick r:id="rId11"/>
              </a:rPr>
              <a:t>html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http://www.</a:t>
            </a:r>
            <a:r>
              <a:rPr lang="cs-CZ" dirty="0" err="1" smtClean="0">
                <a:hlinkClick r:id="rId12"/>
              </a:rPr>
              <a:t>dronestagr.am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nissi</a:t>
            </a:r>
            <a:r>
              <a:rPr lang="cs-CZ" dirty="0" smtClean="0">
                <a:hlinkClick r:id="rId12"/>
              </a:rPr>
              <a:t>-</a:t>
            </a:r>
            <a:r>
              <a:rPr lang="cs-CZ" dirty="0" err="1" smtClean="0">
                <a:hlinkClick r:id="rId12"/>
              </a:rPr>
              <a:t>beach</a:t>
            </a:r>
            <a:r>
              <a:rPr lang="cs-CZ" dirty="0" smtClean="0">
                <a:hlinkClick r:id="rId12"/>
              </a:rPr>
              <a:t>-</a:t>
            </a:r>
            <a:r>
              <a:rPr lang="cs-CZ" dirty="0" err="1" smtClean="0">
                <a:hlinkClick r:id="rId12"/>
              </a:rPr>
              <a:t>ayia</a:t>
            </a:r>
            <a:r>
              <a:rPr lang="cs-CZ" dirty="0" smtClean="0">
                <a:hlinkClick r:id="rId12"/>
              </a:rPr>
              <a:t>-napa/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http://www.prime-</a:t>
            </a:r>
            <a:r>
              <a:rPr lang="cs-CZ" dirty="0" err="1" smtClean="0">
                <a:hlinkClick r:id="rId13"/>
              </a:rPr>
              <a:t>property.com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News</a:t>
            </a:r>
            <a:r>
              <a:rPr lang="cs-CZ" dirty="0" smtClean="0">
                <a:hlinkClick r:id="rId13"/>
              </a:rPr>
              <a:t>/11.03.2015_222/</a:t>
            </a:r>
            <a:endParaRPr lang="cs-CZ" dirty="0" smtClean="0"/>
          </a:p>
          <a:p>
            <a:r>
              <a:rPr lang="cs-CZ" dirty="0" smtClean="0">
                <a:hlinkClick r:id="rId14"/>
              </a:rPr>
              <a:t>http://www.</a:t>
            </a:r>
            <a:r>
              <a:rPr lang="cs-CZ" dirty="0" err="1" smtClean="0">
                <a:hlinkClick r:id="rId14"/>
              </a:rPr>
              <a:t>cyprusparadise.com</a:t>
            </a:r>
            <a:r>
              <a:rPr lang="cs-CZ" dirty="0" smtClean="0">
                <a:hlinkClick r:id="rId14"/>
              </a:rPr>
              <a:t>/</a:t>
            </a:r>
            <a:r>
              <a:rPr lang="cs-CZ" dirty="0" err="1" smtClean="0">
                <a:hlinkClick r:id="rId14"/>
              </a:rPr>
              <a:t>kyreniacastletext</a:t>
            </a:r>
            <a:endParaRPr lang="cs-CZ" dirty="0" smtClean="0"/>
          </a:p>
          <a:p>
            <a:r>
              <a:rPr lang="cs-CZ" dirty="0" smtClean="0">
                <a:hlinkClick r:id="rId15"/>
              </a:rPr>
              <a:t>http://www.</a:t>
            </a:r>
            <a:r>
              <a:rPr lang="cs-CZ" dirty="0" err="1" smtClean="0">
                <a:hlinkClick r:id="rId15"/>
              </a:rPr>
              <a:t>kyreniacastle.com</a:t>
            </a:r>
            <a:r>
              <a:rPr lang="cs-CZ" dirty="0" smtClean="0">
                <a:hlinkClick r:id="rId15"/>
              </a:rPr>
              <a:t>/</a:t>
            </a:r>
            <a:r>
              <a:rPr lang="cs-CZ" dirty="0" err="1" smtClean="0">
                <a:hlinkClick r:id="rId15"/>
              </a:rPr>
              <a:t>kyrenia.php</a:t>
            </a:r>
            <a:endParaRPr lang="cs-CZ" dirty="0" smtClean="0"/>
          </a:p>
          <a:p>
            <a:r>
              <a:rPr lang="cs-CZ" dirty="0" smtClean="0">
                <a:hlinkClick r:id="rId16"/>
              </a:rPr>
              <a:t>https://en.wikipedia.org/wiki/Tombs_of_the_Kings_(Paphos)#/media/File:Tombs_of_the_Kings_(Paphos).jpg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128</TotalTime>
  <Words>331</Words>
  <Application>Microsoft Office PowerPoint</Application>
  <PresentationFormat>Předvádění na obrazovce (4:3)</PresentationFormat>
  <Paragraphs>101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Původ</vt:lpstr>
      <vt:lpstr>Kypr</vt:lpstr>
      <vt:lpstr>Kypr</vt:lpstr>
      <vt:lpstr>Kypr</vt:lpstr>
      <vt:lpstr>Kypr - geografie</vt:lpstr>
      <vt:lpstr>Kypr – ekonomika a hospodářství</vt:lpstr>
      <vt:lpstr>Kypr - doprava</vt:lpstr>
      <vt:lpstr>Kypr – vývoz a dovoz</vt:lpstr>
      <vt:lpstr>Kypr – podnebí a počasí</vt:lpstr>
      <vt:lpstr>Kypr – největší města</vt:lpstr>
      <vt:lpstr>Snímek 10</vt:lpstr>
      <vt:lpstr>Snímek 11</vt:lpstr>
      <vt:lpstr>Snímek 12</vt:lpstr>
      <vt:lpstr>Kypr – zajímavá místa</vt:lpstr>
      <vt:lpstr>Snímek 14</vt:lpstr>
      <vt:lpstr>Snímek 15</vt:lpstr>
      <vt:lpstr>Zdroje</vt:lpstr>
      <vt:lpstr>Zdroje - fotografie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Kypr</dc:title>
  <dc:creator>Fanda</dc:creator>
  <cp:lastModifiedBy>Dum</cp:lastModifiedBy>
  <cp:revision>9</cp:revision>
  <dcterms:created xsi:type="dcterms:W3CDTF">2017-01-24T14:59:07Z</dcterms:created>
  <dcterms:modified xsi:type="dcterms:W3CDTF">2017-01-26T19:10:20Z</dcterms:modified>
</cp:coreProperties>
</file>