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0"/>
  </p:notesMasterIdLst>
  <p:handoutMasterIdLst>
    <p:handoutMasterId r:id="rId11"/>
  </p:handoutMasterIdLst>
  <p:sldIdLst>
    <p:sldId id="277" r:id="rId2"/>
    <p:sldId id="257" r:id="rId3"/>
    <p:sldId id="276" r:id="rId4"/>
    <p:sldId id="269" r:id="rId5"/>
    <p:sldId id="270" r:id="rId6"/>
    <p:sldId id="271" r:id="rId7"/>
    <p:sldId id="275" r:id="rId8"/>
    <p:sldId id="267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18" autoAdjust="0"/>
    <p:restoredTop sz="94660"/>
  </p:normalViewPr>
  <p:slideViewPr>
    <p:cSldViewPr>
      <p:cViewPr>
        <p:scale>
          <a:sx n="76" d="100"/>
          <a:sy n="76" d="100"/>
        </p:scale>
        <p:origin x="-1260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D8048-EBAE-4779-819B-F275A060C922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5D6FFB-0681-489C-A027-297ACD0FD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476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8ABC3-6D88-4186-8627-0AD435E9CD9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21BF3B-1338-497F-88F2-4F6804E889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754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61" y="516765"/>
            <a:ext cx="7023721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7" cy="3059206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61" y="516765"/>
            <a:ext cx="7023721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7" cy="3059206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61" y="516765"/>
            <a:ext cx="7023721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7" cy="3059206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61" y="516765"/>
            <a:ext cx="7023721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7" cy="3059206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61" y="516765"/>
            <a:ext cx="7023721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7" cy="3059206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204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6480" y="1604329"/>
            <a:ext cx="4043520" cy="452495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38241" y="1604329"/>
            <a:ext cx="4044960" cy="452495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8921E-23A2-4C3C-8F4C-3E9DC6F3DB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9CE864F-8891-4ACD-86C6-23D6F920CCA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6D637D2-95A9-40C6-80D2-60B117F48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41298"/>
              </p:ext>
            </p:extLst>
          </p:nvPr>
        </p:nvGraphicFramePr>
        <p:xfrm>
          <a:off x="179512" y="1340768"/>
          <a:ext cx="7848872" cy="43204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26583"/>
                <a:gridCol w="6322289"/>
              </a:tblGrid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VY_32_INOVACE_ICT_5B_05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8311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Hardware počítače – </a:t>
                      </a:r>
                      <a:r>
                        <a:rPr lang="cs-CZ" sz="1200" smtClean="0">
                          <a:effectLst/>
                        </a:rPr>
                        <a:t>technické vybavení (1)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říjen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141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159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Výkladová hodina s názornými ukázkami. Toto téma je rozděleno do několika částí. V této části je úvod do HW PC a popsána klávesnice. Materiál je vytvořen v </a:t>
                      </a:r>
                      <a:r>
                        <a:rPr lang="cs-CZ" sz="1200" dirty="0" smtClean="0"/>
                        <a:t>PowerPointu</a:t>
                      </a:r>
                      <a:r>
                        <a:rPr lang="cs-CZ" sz="1200" dirty="0" smtClean="0"/>
                        <a:t>, dataprojektorem promítán v učebně.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050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24800" y="1999460"/>
            <a:ext cx="8229600" cy="2175467"/>
          </a:xfrm>
        </p:spPr>
        <p:txBody>
          <a:bodyPr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Hardware (HW) </a:t>
            </a:r>
            <a:r>
              <a:rPr lang="en-GB" cap="none" dirty="0" err="1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počítače</a:t>
            </a:r>
            <a: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technické</a:t>
            </a:r>
            <a:r>
              <a:rPr lang="en-GB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en-GB" cap="none" dirty="0" err="1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vybavení</a:t>
            </a: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b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en-GB" cap="none" dirty="0" smtClean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tx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Rectangle 1"/>
          <p:cNvSpPr txBox="1">
            <a:spLocks noChangeArrowheads="1"/>
          </p:cNvSpPr>
          <p:nvPr/>
        </p:nvSpPr>
        <p:spPr>
          <a:xfrm>
            <a:off x="7164288" y="5589240"/>
            <a:ext cx="936104" cy="1087734"/>
          </a:xfrm>
          <a:prstGeom prst="rect">
            <a:avLst/>
          </a:prstGeom>
        </p:spPr>
        <p:txBody>
          <a:bodyPr vert="horz" wrap="square" lIns="45720" tIns="0" rIns="45720" bIns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3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(1)</a:t>
            </a:r>
            <a:b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en-GB" sz="3800" b="1" i="0" u="none" strike="noStrike" kern="1200" cap="all" spc="0" normalizeH="0" baseline="0" noProof="0" dirty="0" smtClean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7" y="498404"/>
            <a:ext cx="8777302" cy="611673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24800" y="1999460"/>
            <a:ext cx="8229600" cy="2175467"/>
          </a:xfrm>
        </p:spPr>
        <p:txBody>
          <a:bodyPr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A)   VSTUPNÍ </a:t>
            </a:r>
            <a:b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cap="none" dirty="0" smtClean="0">
                <a:ln w="18000">
                  <a:solidFill>
                    <a:schemeClr val="bg2">
                      <a:lumMod val="2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B)   VÝSTUPNÍ</a:t>
            </a:r>
            <a:endParaRPr lang="en-GB" cap="none" dirty="0" smtClean="0">
              <a:ln w="18000">
                <a:solidFill>
                  <a:schemeClr val="bg2">
                    <a:lumMod val="25000"/>
                  </a:schemeClr>
                </a:solidFill>
                <a:prstDash val="solid"/>
                <a:miter lim="800000"/>
              </a:ln>
              <a:solidFill>
                <a:schemeClr val="tx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2771800" y="1052736"/>
            <a:ext cx="2304256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VSTUPNÍ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2555776" y="2492896"/>
            <a:ext cx="3024336" cy="2846933"/>
          </a:xfrm>
        </p:spPr>
        <p:txBody>
          <a:bodyPr wrap="square">
            <a:spAutoFit/>
          </a:bodyPr>
          <a:lstStyle/>
          <a:p>
            <a:pPr eaLnBrk="1"/>
            <a:r>
              <a:rPr lang="cs-CZ" sz="1800" dirty="0" smtClean="0"/>
              <a:t>Klávesnice</a:t>
            </a:r>
          </a:p>
          <a:p>
            <a:pPr eaLnBrk="1"/>
            <a:r>
              <a:rPr lang="cs-CZ" sz="1800" dirty="0" smtClean="0"/>
              <a:t>Myš</a:t>
            </a:r>
          </a:p>
          <a:p>
            <a:pPr eaLnBrk="1"/>
            <a:r>
              <a:rPr lang="cs-CZ" sz="1800" dirty="0" smtClean="0"/>
              <a:t>Joystick</a:t>
            </a:r>
          </a:p>
          <a:p>
            <a:pPr eaLnBrk="1"/>
            <a:r>
              <a:rPr lang="cs-CZ" sz="1800" dirty="0" err="1" smtClean="0"/>
              <a:t>Trackball</a:t>
            </a:r>
            <a:endParaRPr lang="cs-CZ" sz="1800" dirty="0" smtClean="0"/>
          </a:p>
          <a:p>
            <a:pPr eaLnBrk="1"/>
            <a:r>
              <a:rPr lang="cs-CZ" sz="1800" dirty="0" smtClean="0"/>
              <a:t>Tablet</a:t>
            </a:r>
          </a:p>
          <a:p>
            <a:pPr eaLnBrk="1"/>
            <a:r>
              <a:rPr lang="cs-CZ" sz="1800" dirty="0" err="1" smtClean="0"/>
              <a:t>Gamepad</a:t>
            </a:r>
            <a:endParaRPr lang="cs-CZ" sz="1800" dirty="0" smtClean="0"/>
          </a:p>
          <a:p>
            <a:pPr eaLnBrk="1"/>
            <a:r>
              <a:rPr lang="cs-CZ" sz="1800" dirty="0" smtClean="0"/>
              <a:t>Scanner</a:t>
            </a:r>
          </a:p>
          <a:p>
            <a:pPr eaLnBrk="1"/>
            <a:r>
              <a:rPr lang="cs-CZ" sz="1800" dirty="0" smtClean="0"/>
              <a:t>Webová kamera</a:t>
            </a:r>
            <a:endParaRPr 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3250704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klávesnice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7239000" cy="117151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zařízení sestávající z kláves </a:t>
            </a:r>
          </a:p>
          <a:p>
            <a:r>
              <a:rPr lang="cs-CZ" sz="1800" dirty="0" smtClean="0"/>
              <a:t>slouží k psaní textu a ovládání počítačových programů funkčními klávesami (F1 - F12) a tzv. klávesovými zkratkami</a:t>
            </a:r>
            <a:endParaRPr lang="cs-CZ" sz="1800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67544" y="2348880"/>
            <a:ext cx="7239000" cy="40324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>
            <a:normAutofit/>
          </a:bodyPr>
          <a:lstStyle/>
          <a:p>
            <a:r>
              <a:rPr lang="cs-CZ" sz="2000" b="1" i="1" u="sng" dirty="0" smtClean="0">
                <a:solidFill>
                  <a:srgbClr val="FF0000"/>
                </a:solidFill>
              </a:rPr>
              <a:t>Klávesnice na počítači se dělí na několik částí</a:t>
            </a:r>
            <a:r>
              <a:rPr lang="cs-CZ" sz="2000" b="1" i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000" b="1" dirty="0" smtClean="0"/>
          </a:p>
          <a:p>
            <a:r>
              <a:rPr lang="cs-CZ" sz="2000" u="sng" dirty="0" smtClean="0"/>
              <a:t>Alfanumerická část </a:t>
            </a:r>
            <a:r>
              <a:rPr lang="cs-CZ" sz="2000" dirty="0" smtClean="0"/>
              <a:t>- Písmena + různé znaky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Numerická část</a:t>
            </a:r>
            <a:r>
              <a:rPr lang="cs-CZ" sz="2000" dirty="0" smtClean="0"/>
              <a:t> - Číslice + operační znaménka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Funkční klávesy </a:t>
            </a:r>
            <a:r>
              <a:rPr lang="cs-CZ" sz="2000" dirty="0" smtClean="0"/>
              <a:t>- F1 - F10 - každá klávesa má určitou funkci zadanou aktuálním programem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Doplňkové klávesy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Kurzorové klávesy</a:t>
            </a:r>
            <a:endParaRPr lang="cs-CZ" sz="2000" u="sng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1763688" y="332656"/>
            <a:ext cx="2923064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klávesnice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23850" y="1844824"/>
            <a:ext cx="7704534" cy="4725144"/>
            <a:chOff x="323850" y="1340768"/>
            <a:chExt cx="8352606" cy="5229200"/>
          </a:xfrm>
        </p:grpSpPr>
        <p:pic>
          <p:nvPicPr>
            <p:cNvPr id="4" name="Picture 2"/>
            <p:cNvPicPr/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789040"/>
              <a:ext cx="7560840" cy="2780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Freeform 6"/>
            <p:cNvSpPr>
              <a:spLocks/>
            </p:cNvSpPr>
            <p:nvPr/>
          </p:nvSpPr>
          <p:spPr bwMode="auto">
            <a:xfrm>
              <a:off x="8316416" y="1772816"/>
              <a:ext cx="360040" cy="3456384"/>
            </a:xfrm>
            <a:custGeom>
              <a:avLst/>
              <a:gdLst>
                <a:gd name="T0" fmla="*/ 0 w 1591"/>
                <a:gd name="T1" fmla="*/ 3171 h 2181"/>
                <a:gd name="T2" fmla="*/ 431800 w 1591"/>
                <a:gd name="T3" fmla="*/ 0 h 2181"/>
                <a:gd name="T4" fmla="*/ 430986 w 1591"/>
                <a:gd name="T5" fmla="*/ 1728787 h 2181"/>
                <a:gd name="T6" fmla="*/ 0 60000 65536"/>
                <a:gd name="T7" fmla="*/ 0 60000 65536"/>
                <a:gd name="T8" fmla="*/ 0 60000 65536"/>
                <a:gd name="T9" fmla="*/ 0 w 1591"/>
                <a:gd name="T10" fmla="*/ 0 h 2181"/>
                <a:gd name="T11" fmla="*/ 1591 w 1591"/>
                <a:gd name="T12" fmla="*/ 2181 h 21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91" h="2181">
                  <a:moveTo>
                    <a:pt x="0" y="4"/>
                  </a:moveTo>
                  <a:lnTo>
                    <a:pt x="1591" y="0"/>
                  </a:lnTo>
                  <a:lnTo>
                    <a:pt x="1588" y="2181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headEnd type="triangle" w="med" len="med"/>
              <a:tailEnd type="oval" w="med" len="med"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6" name="Rectangle 8"/>
            <p:cNvSpPr>
              <a:spLocks noChangeArrowheads="1"/>
            </p:cNvSpPr>
            <p:nvPr/>
          </p:nvSpPr>
          <p:spPr bwMode="auto">
            <a:xfrm>
              <a:off x="1403648" y="4077073"/>
              <a:ext cx="4248472" cy="360040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899592" y="4509120"/>
              <a:ext cx="5040560" cy="1944216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6012160" y="4437112"/>
              <a:ext cx="1008112" cy="1944216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>
              <a:off x="7092280" y="4437112"/>
              <a:ext cx="1296144" cy="1944216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0" name="Rectangle 12"/>
            <p:cNvSpPr>
              <a:spLocks noChangeArrowheads="1"/>
            </p:cNvSpPr>
            <p:nvPr/>
          </p:nvSpPr>
          <p:spPr bwMode="auto">
            <a:xfrm>
              <a:off x="7380312" y="4077072"/>
              <a:ext cx="1080120" cy="361950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4138613" y="1628775"/>
              <a:ext cx="2377603" cy="2736329"/>
            </a:xfrm>
            <a:custGeom>
              <a:avLst/>
              <a:gdLst>
                <a:gd name="T0" fmla="*/ 0 w 1591"/>
                <a:gd name="T1" fmla="*/ 5811 h 2181"/>
                <a:gd name="T2" fmla="*/ 2016125 w 1591"/>
                <a:gd name="T3" fmla="*/ 0 h 2181"/>
                <a:gd name="T4" fmla="*/ 2012323 w 1591"/>
                <a:gd name="T5" fmla="*/ 3168650 h 2181"/>
                <a:gd name="T6" fmla="*/ 0 60000 65536"/>
                <a:gd name="T7" fmla="*/ 0 60000 65536"/>
                <a:gd name="T8" fmla="*/ 0 60000 65536"/>
                <a:gd name="T9" fmla="*/ 0 w 1591"/>
                <a:gd name="T10" fmla="*/ 0 h 2181"/>
                <a:gd name="T11" fmla="*/ 1591 w 1591"/>
                <a:gd name="T12" fmla="*/ 2181 h 21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91" h="2181">
                  <a:moveTo>
                    <a:pt x="0" y="4"/>
                  </a:moveTo>
                  <a:lnTo>
                    <a:pt x="1591" y="0"/>
                  </a:lnTo>
                  <a:lnTo>
                    <a:pt x="1588" y="2181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headEnd type="triangle" w="med" len="med"/>
              <a:tailEnd type="oval" w="med" len="med"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1907704" y="2204864"/>
              <a:ext cx="5477743" cy="1801565"/>
            </a:xfrm>
            <a:custGeom>
              <a:avLst/>
              <a:gdLst>
                <a:gd name="T0" fmla="*/ 0 w 1591"/>
                <a:gd name="T1" fmla="*/ 4096 h 2181"/>
                <a:gd name="T2" fmla="*/ 3965575 w 1591"/>
                <a:gd name="T3" fmla="*/ 0 h 2181"/>
                <a:gd name="T4" fmla="*/ 3958097 w 1591"/>
                <a:gd name="T5" fmla="*/ 2233613 h 2181"/>
                <a:gd name="T6" fmla="*/ 0 60000 65536"/>
                <a:gd name="T7" fmla="*/ 0 60000 65536"/>
                <a:gd name="T8" fmla="*/ 0 60000 65536"/>
                <a:gd name="T9" fmla="*/ 0 w 1591"/>
                <a:gd name="T10" fmla="*/ 0 h 2181"/>
                <a:gd name="T11" fmla="*/ 1591 w 1591"/>
                <a:gd name="T12" fmla="*/ 2181 h 21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91" h="2181">
                  <a:moveTo>
                    <a:pt x="0" y="4"/>
                  </a:moveTo>
                  <a:lnTo>
                    <a:pt x="1591" y="0"/>
                  </a:lnTo>
                  <a:lnTo>
                    <a:pt x="1588" y="2181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headEnd type="triangle" w="med" len="med"/>
              <a:tailEnd type="oval" w="med" len="med"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3491880" y="2852937"/>
              <a:ext cx="432048" cy="1224136"/>
            </a:xfrm>
            <a:custGeom>
              <a:avLst/>
              <a:gdLst>
                <a:gd name="T0" fmla="*/ 0 w 1591"/>
                <a:gd name="T1" fmla="*/ 2775 h 2181"/>
                <a:gd name="T2" fmla="*/ 431800 w 1591"/>
                <a:gd name="T3" fmla="*/ 0 h 2181"/>
                <a:gd name="T4" fmla="*/ 430986 w 1591"/>
                <a:gd name="T5" fmla="*/ 1512887 h 2181"/>
                <a:gd name="T6" fmla="*/ 0 60000 65536"/>
                <a:gd name="T7" fmla="*/ 0 60000 65536"/>
                <a:gd name="T8" fmla="*/ 0 60000 65536"/>
                <a:gd name="T9" fmla="*/ 0 w 1591"/>
                <a:gd name="T10" fmla="*/ 0 h 2181"/>
                <a:gd name="T11" fmla="*/ 1591 w 1591"/>
                <a:gd name="T12" fmla="*/ 2181 h 21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91" h="2181">
                  <a:moveTo>
                    <a:pt x="0" y="4"/>
                  </a:moveTo>
                  <a:lnTo>
                    <a:pt x="1591" y="0"/>
                  </a:lnTo>
                  <a:lnTo>
                    <a:pt x="1588" y="2181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headEnd type="triangle" w="med" len="med"/>
              <a:tailEnd type="oval" w="med" len="med"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 rot="5400000" flipV="1">
              <a:off x="-216531" y="4185085"/>
              <a:ext cx="1728193" cy="504057"/>
            </a:xfrm>
            <a:custGeom>
              <a:avLst/>
              <a:gdLst>
                <a:gd name="T0" fmla="*/ 0 w 1591"/>
                <a:gd name="T1" fmla="*/ 1642 h 2181"/>
                <a:gd name="T2" fmla="*/ 1736725 w 1591"/>
                <a:gd name="T3" fmla="*/ 0 h 2181"/>
                <a:gd name="T4" fmla="*/ 1733450 w 1591"/>
                <a:gd name="T5" fmla="*/ 895350 h 2181"/>
                <a:gd name="T6" fmla="*/ 0 60000 65536"/>
                <a:gd name="T7" fmla="*/ 0 60000 65536"/>
                <a:gd name="T8" fmla="*/ 0 60000 65536"/>
                <a:gd name="T9" fmla="*/ 0 w 1591"/>
                <a:gd name="T10" fmla="*/ 0 h 2181"/>
                <a:gd name="T11" fmla="*/ 1591 w 1591"/>
                <a:gd name="T12" fmla="*/ 2181 h 21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91" h="2181">
                  <a:moveTo>
                    <a:pt x="0" y="4"/>
                  </a:moveTo>
                  <a:lnTo>
                    <a:pt x="1591" y="0"/>
                  </a:lnTo>
                  <a:lnTo>
                    <a:pt x="1588" y="2181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headEnd type="triangle" w="med" len="med"/>
              <a:tailEnd type="oval" w="med" len="med"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5" name="Rectangle 3"/>
            <p:cNvSpPr txBox="1">
              <a:spLocks noChangeArrowheads="1"/>
            </p:cNvSpPr>
            <p:nvPr/>
          </p:nvSpPr>
          <p:spPr>
            <a:xfrm>
              <a:off x="6660232" y="1340768"/>
              <a:ext cx="2016125" cy="792163"/>
            </a:xfrm>
            <a:prstGeom prst="rect">
              <a:avLst/>
            </a:prstGeom>
          </p:spPr>
          <p:txBody>
            <a:bodyPr>
              <a:normAutofit lnSpcReduction="10000"/>
            </a:bodyPr>
            <a:lstStyle/>
            <a:p>
              <a:pPr marL="365760" indent="-256032" algn="ctr" fontAlgn="auto">
                <a:spcBef>
                  <a:spcPts val="300"/>
                </a:spcBef>
                <a:spcAft>
                  <a:spcPts val="0"/>
                </a:spcAft>
                <a:buClr>
                  <a:schemeClr val="accent3"/>
                </a:buClr>
                <a:defRPr/>
              </a:pPr>
              <a:r>
                <a:rPr lang="cs-CZ" sz="2000" dirty="0">
                  <a:latin typeface="+mn-lt"/>
                  <a:cs typeface="+mn-cs"/>
                </a:rPr>
                <a:t>Numerická</a:t>
              </a:r>
            </a:p>
            <a:p>
              <a:pPr marL="365760" indent="-256032" algn="ctr" fontAlgn="auto">
                <a:spcBef>
                  <a:spcPts val="300"/>
                </a:spcBef>
                <a:spcAft>
                  <a:spcPts val="0"/>
                </a:spcAft>
                <a:buClr>
                  <a:schemeClr val="accent3"/>
                </a:buClr>
                <a:defRPr/>
              </a:pPr>
              <a:r>
                <a:rPr lang="cs-CZ" sz="2000" dirty="0">
                  <a:latin typeface="+mn-lt"/>
                  <a:cs typeface="+mn-cs"/>
                </a:rPr>
                <a:t>(číslicová)</a:t>
              </a:r>
            </a:p>
          </p:txBody>
        </p:sp>
        <p:sp>
          <p:nvSpPr>
            <p:cNvPr id="16" name="Rectangle 3"/>
            <p:cNvSpPr txBox="1">
              <a:spLocks noChangeArrowheads="1"/>
            </p:cNvSpPr>
            <p:nvPr/>
          </p:nvSpPr>
          <p:spPr bwMode="auto">
            <a:xfrm>
              <a:off x="323850" y="1773238"/>
              <a:ext cx="1511300" cy="7921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cs-CZ" sz="2000" dirty="0"/>
                <a:t>Doplňkové klávesy</a:t>
              </a:r>
            </a:p>
          </p:txBody>
        </p:sp>
        <p:sp>
          <p:nvSpPr>
            <p:cNvPr id="17" name="Rectangle 3"/>
            <p:cNvSpPr txBox="1">
              <a:spLocks noChangeArrowheads="1"/>
            </p:cNvSpPr>
            <p:nvPr/>
          </p:nvSpPr>
          <p:spPr bwMode="auto">
            <a:xfrm>
              <a:off x="2124075" y="2492375"/>
              <a:ext cx="1511300" cy="792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cs-CZ" sz="2000" dirty="0"/>
                <a:t>Funkční klávesy</a:t>
              </a: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8388424" y="5229200"/>
              <a:ext cx="288032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3"/>
          <p:cNvSpPr txBox="1">
            <a:spLocks noChangeArrowheads="1"/>
          </p:cNvSpPr>
          <p:nvPr/>
        </p:nvSpPr>
        <p:spPr>
          <a:xfrm>
            <a:off x="107950" y="3141663"/>
            <a:ext cx="1943100" cy="100806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Georgia" pitchFamily="18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Alfanumerická (znaková)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>
            <a:off x="2411760" y="1628800"/>
            <a:ext cx="1512888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000" dirty="0"/>
              <a:t>Kurzorové klávesy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7643911" cy="1142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sz="2800" dirty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9" y="1604329"/>
            <a:ext cx="7848872" cy="4993023"/>
          </a:xfrm>
        </p:spPr>
        <p:txBody>
          <a:bodyPr>
            <a:normAutofit/>
          </a:bodyPr>
          <a:lstStyle/>
          <a:p>
            <a:r>
              <a:rPr lang="cs-CZ" sz="1200" dirty="0" smtClean="0"/>
              <a:t>Foto klávesnice je vlastní tvorba autora.</a:t>
            </a:r>
          </a:p>
          <a:p>
            <a:r>
              <a:rPr lang="cs-CZ" sz="1200" dirty="0" smtClean="0"/>
              <a:t>Ostatní obrázky:</a:t>
            </a:r>
          </a:p>
          <a:p>
            <a:r>
              <a:rPr lang="cs-CZ" sz="1200" dirty="0" smtClean="0"/>
              <a:t>počítač </a:t>
            </a:r>
            <a:r>
              <a:rPr lang="cs-CZ" sz="1200" dirty="0"/>
              <a:t>- http://openclipart.org/detail/2154/computer-system-case-by-machovka</a:t>
            </a:r>
          </a:p>
          <a:p>
            <a:r>
              <a:rPr lang="cs-CZ" sz="1200" dirty="0" smtClean="0"/>
              <a:t>monitor </a:t>
            </a:r>
            <a:r>
              <a:rPr lang="cs-CZ" sz="1200" dirty="0"/>
              <a:t>– http://openclipart.org/detail/2306/monitor-lcd-by-machovka-2306</a:t>
            </a:r>
          </a:p>
          <a:p>
            <a:r>
              <a:rPr lang="cs-CZ" sz="1200" dirty="0" smtClean="0"/>
              <a:t>reproduktory </a:t>
            </a:r>
            <a:r>
              <a:rPr lang="cs-CZ" sz="1200" dirty="0"/>
              <a:t>–http://openclipart.org/detail/2333/speaker-by-machovka</a:t>
            </a:r>
          </a:p>
          <a:p>
            <a:r>
              <a:rPr lang="cs-CZ" sz="1200" dirty="0" smtClean="0"/>
              <a:t>tiskárna- </a:t>
            </a:r>
            <a:r>
              <a:rPr lang="cs-CZ" sz="1200" dirty="0"/>
              <a:t>http://openclipart.org/detail/14917/inkjet-printer-by-nicubunu</a:t>
            </a:r>
          </a:p>
          <a:p>
            <a:r>
              <a:rPr lang="cs-CZ" sz="1200" dirty="0" smtClean="0"/>
              <a:t>klávesnice-  </a:t>
            </a:r>
            <a:r>
              <a:rPr lang="cs-CZ" sz="1200" dirty="0"/>
              <a:t>http://openclipart.org/detail/2060/plopitech-keyboard-by-glibersat</a:t>
            </a:r>
          </a:p>
          <a:p>
            <a:r>
              <a:rPr lang="cs-CZ" sz="1200" dirty="0" smtClean="0"/>
              <a:t>myš </a:t>
            </a:r>
            <a:r>
              <a:rPr lang="cs-CZ" sz="1200" dirty="0"/>
              <a:t>–http://openclipart.org/detail/14929/mouse-%28computer%29-by-nicubunu</a:t>
            </a:r>
          </a:p>
          <a:p>
            <a:r>
              <a:rPr lang="cs-CZ" sz="1200" dirty="0" smtClean="0"/>
              <a:t>scanner </a:t>
            </a:r>
            <a:r>
              <a:rPr lang="cs-CZ" sz="1200" dirty="0"/>
              <a:t>- http://openclipart.org/detail/18374/scanner-ln-by-lnasto</a:t>
            </a:r>
          </a:p>
          <a:p>
            <a:r>
              <a:rPr lang="cs-CZ" sz="1200" dirty="0" smtClean="0"/>
              <a:t>fotoaparát </a:t>
            </a:r>
            <a:r>
              <a:rPr lang="cs-CZ" sz="1200" dirty="0"/>
              <a:t>-http://openclipart.org/detail/34423/tango-</a:t>
            </a:r>
            <a:r>
              <a:rPr lang="cs-CZ" sz="1200" dirty="0" err="1"/>
              <a:t>camera</a:t>
            </a:r>
            <a:r>
              <a:rPr lang="cs-CZ" sz="1200" dirty="0"/>
              <a:t>-</a:t>
            </a:r>
            <a:r>
              <a:rPr lang="cs-CZ" sz="1200" dirty="0" err="1"/>
              <a:t>photo</a:t>
            </a:r>
            <a:r>
              <a:rPr lang="cs-CZ" sz="1200" dirty="0"/>
              <a:t>-by-</a:t>
            </a:r>
            <a:r>
              <a:rPr lang="cs-CZ" sz="1200" dirty="0" err="1"/>
              <a:t>warszawianka</a:t>
            </a:r>
            <a:endParaRPr lang="cs-CZ" sz="1200" dirty="0"/>
          </a:p>
          <a:p>
            <a:r>
              <a:rPr lang="cs-CZ" sz="1200" dirty="0" smtClean="0"/>
              <a:t>joystick </a:t>
            </a:r>
            <a:r>
              <a:rPr lang="cs-CZ" sz="1200" dirty="0"/>
              <a:t>- http://openclipart.org/detail/48685/joystick-black-red-petri-01-by-anonymous</a:t>
            </a:r>
          </a:p>
          <a:p>
            <a:r>
              <a:rPr lang="cs-CZ" sz="1200" dirty="0" smtClean="0"/>
              <a:t>mobilní telefon </a:t>
            </a:r>
            <a:r>
              <a:rPr lang="cs-CZ" sz="1200" dirty="0"/>
              <a:t>– http://openclipart.org/detail/4731/a-mobile-phone-by-bigredsmile</a:t>
            </a:r>
          </a:p>
          <a:p>
            <a:r>
              <a:rPr lang="cs-CZ" sz="1200" dirty="0" err="1" smtClean="0"/>
              <a:t>dvd</a:t>
            </a:r>
            <a:r>
              <a:rPr lang="cs-CZ" sz="1200" dirty="0" smtClean="0"/>
              <a:t> </a:t>
            </a:r>
            <a:r>
              <a:rPr lang="cs-CZ" sz="1200" dirty="0"/>
              <a:t>mechanika  – http://openclipart.org/detail/34543/tango-drive-optical-by-warszawianka </a:t>
            </a:r>
          </a:p>
          <a:p>
            <a:r>
              <a:rPr lang="cs-CZ" sz="1200" dirty="0" err="1" smtClean="0"/>
              <a:t>flash</a:t>
            </a:r>
            <a:r>
              <a:rPr lang="cs-CZ" sz="1200" dirty="0" smtClean="0"/>
              <a:t> disk - </a:t>
            </a:r>
            <a:r>
              <a:rPr lang="cs-CZ" sz="1200" dirty="0"/>
              <a:t>http://openclipart.org/detail/104053/usb-flash-drive-by-decosigner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107</TotalTime>
  <Words>279</Words>
  <Application>Microsoft Office PowerPoint</Application>
  <PresentationFormat>Předvádění na obrazovce (4:3)</PresentationFormat>
  <Paragraphs>74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Hardware (HW) počítače  technické vybavení   </vt:lpstr>
      <vt:lpstr>Prezentace aplikace PowerPoint</vt:lpstr>
      <vt:lpstr>A)   VSTUPNÍ    B)   VÝSTUPNÍ</vt:lpstr>
      <vt:lpstr>VSTUPNÍ</vt:lpstr>
      <vt:lpstr>klávesnice</vt:lpstr>
      <vt:lpstr>klávesnice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Hardware (HW) počítače  technické vybavení</dc:title>
  <dc:creator>Vackovi</dc:creator>
  <cp:lastModifiedBy>Martin Králík</cp:lastModifiedBy>
  <cp:revision>26</cp:revision>
  <dcterms:created xsi:type="dcterms:W3CDTF">2011-05-19T17:18:30Z</dcterms:created>
  <dcterms:modified xsi:type="dcterms:W3CDTF">2012-04-19T14:02:52Z</dcterms:modified>
</cp:coreProperties>
</file>