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5" r:id="rId2"/>
    <p:sldId id="263" r:id="rId3"/>
    <p:sldId id="257" r:id="rId4"/>
    <p:sldId id="258" r:id="rId5"/>
    <p:sldId id="260" r:id="rId6"/>
    <p:sldId id="261" r:id="rId7"/>
    <p:sldId id="262" r:id="rId8"/>
    <p:sldId id="264" r:id="rId9"/>
  </p:sldIdLst>
  <p:sldSz cx="9144000" cy="6858000" type="screen4x3"/>
  <p:notesSz cx="10234613" cy="70993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797246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65DB9936-3B18-40C5-8BA5-AC6277C5F804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797246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017C2E77-4745-4CB7-A003-61F7BCBBB5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7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C572360-B45C-4985-AE09-8CB6A25E349E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C403A01-F809-498D-9E70-43518CAB8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436186"/>
              </p:ext>
            </p:extLst>
          </p:nvPr>
        </p:nvGraphicFramePr>
        <p:xfrm>
          <a:off x="219913" y="1124744"/>
          <a:ext cx="8712968" cy="51125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647"/>
                <a:gridCol w="7018321"/>
              </a:tblGrid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VY_32_INOVACE_ICT_5B_07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65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Popis klávesnice – 2. část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36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1. 11. 2011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44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Výkladová hodina s názornými ukázkami. Tato  hodina navazuje na téma – klávesnice 1. část.  Zde se žáci seznámí s dalším podrobnějším použitím klávesnice. Materiál je vytvořen v </a:t>
                      </a:r>
                      <a:r>
                        <a:rPr lang="cs-CZ" sz="1200" dirty="0" smtClean="0"/>
                        <a:t>PowerPointu</a:t>
                      </a:r>
                      <a:r>
                        <a:rPr lang="cs-CZ" sz="1200" dirty="0" smtClean="0"/>
                        <a:t>, dataprojektorem promítán v učebně. </a:t>
                      </a:r>
                      <a:endParaRPr lang="cs-CZ" sz="1200" dirty="0"/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7164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71472" y="2000240"/>
            <a:ext cx="7772400" cy="1470025"/>
          </a:xfrm>
        </p:spPr>
        <p:txBody>
          <a:bodyPr/>
          <a:lstStyle/>
          <a:p>
            <a:r>
              <a:rPr lang="cs-CZ" dirty="0" smtClean="0"/>
              <a:t>Popis klávesnice – 2. část</a:t>
            </a:r>
          </a:p>
        </p:txBody>
      </p:sp>
      <p:pic>
        <p:nvPicPr>
          <p:cNvPr id="5" name="Picture 2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0120">
            <a:off x="415384" y="4513494"/>
            <a:ext cx="4536504" cy="133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802838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500042"/>
            <a:ext cx="7772400" cy="642958"/>
          </a:xfrm>
        </p:spPr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Speciální klávesy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4282" y="1142984"/>
            <a:ext cx="8429716" cy="535785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Enter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potvrzení příkazu, OK nebo nový řádek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Mezerník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vloží mezeru do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textu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ESC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Escape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– odvolání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posledního příkazu (Storno)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5436096" y="4869160"/>
            <a:ext cx="792088" cy="64579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Freeform 6"/>
          <p:cNvSpPr>
            <a:spLocks/>
          </p:cNvSpPr>
          <p:nvPr/>
        </p:nvSpPr>
        <p:spPr bwMode="auto">
          <a:xfrm flipH="1">
            <a:off x="6012160" y="2060848"/>
            <a:ext cx="2664296" cy="2808312"/>
          </a:xfrm>
          <a:custGeom>
            <a:avLst/>
            <a:gdLst>
              <a:gd name="T0" fmla="*/ 0 w 1591"/>
              <a:gd name="T1" fmla="*/ 6734 h 2181"/>
              <a:gd name="T2" fmla="*/ 439737 w 1591"/>
              <a:gd name="T3" fmla="*/ 0 h 2181"/>
              <a:gd name="T4" fmla="*/ 438908 w 1591"/>
              <a:gd name="T5" fmla="*/ 3671888 h 2181"/>
              <a:gd name="T6" fmla="*/ 0 60000 65536"/>
              <a:gd name="T7" fmla="*/ 0 60000 65536"/>
              <a:gd name="T8" fmla="*/ 0 60000 65536"/>
              <a:gd name="T9" fmla="*/ 0 w 1591"/>
              <a:gd name="T10" fmla="*/ 0 h 2181"/>
              <a:gd name="T11" fmla="*/ 1591 w 1591"/>
              <a:gd name="T12" fmla="*/ 2181 h 2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91" h="2181">
                <a:moveTo>
                  <a:pt x="0" y="4"/>
                </a:moveTo>
                <a:lnTo>
                  <a:pt x="1591" y="0"/>
                </a:lnTo>
                <a:lnTo>
                  <a:pt x="1588" y="2181"/>
                </a:lnTo>
              </a:path>
            </a:pathLst>
          </a:custGeom>
          <a:noFill/>
          <a:ln w="57150">
            <a:solidFill>
              <a:srgbClr val="FF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683568" y="4149080"/>
            <a:ext cx="573087" cy="3603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2123728" y="5877272"/>
            <a:ext cx="2304256" cy="504056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Freeform 11"/>
          <p:cNvSpPr>
            <a:spLocks/>
          </p:cNvSpPr>
          <p:nvPr/>
        </p:nvSpPr>
        <p:spPr bwMode="auto">
          <a:xfrm>
            <a:off x="4572000" y="1988840"/>
            <a:ext cx="360040" cy="4104456"/>
          </a:xfrm>
          <a:custGeom>
            <a:avLst/>
            <a:gdLst>
              <a:gd name="T0" fmla="*/ 0 w 1591"/>
              <a:gd name="T1" fmla="*/ 5811 h 2181"/>
              <a:gd name="T2" fmla="*/ 2311400 w 1591"/>
              <a:gd name="T3" fmla="*/ 0 h 2181"/>
              <a:gd name="T4" fmla="*/ 2307042 w 1591"/>
              <a:gd name="T5" fmla="*/ 3168650 h 2181"/>
              <a:gd name="T6" fmla="*/ 0 60000 65536"/>
              <a:gd name="T7" fmla="*/ 0 60000 65536"/>
              <a:gd name="T8" fmla="*/ 0 60000 65536"/>
              <a:gd name="T9" fmla="*/ 0 w 1591"/>
              <a:gd name="T10" fmla="*/ 0 h 2181"/>
              <a:gd name="T11" fmla="*/ 1591 w 1591"/>
              <a:gd name="T12" fmla="*/ 2181 h 2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91" h="2181">
                <a:moveTo>
                  <a:pt x="0" y="4"/>
                </a:moveTo>
                <a:lnTo>
                  <a:pt x="1591" y="0"/>
                </a:lnTo>
                <a:lnTo>
                  <a:pt x="1588" y="2181"/>
                </a:lnTo>
              </a:path>
            </a:pathLst>
          </a:custGeom>
          <a:noFill/>
          <a:ln w="57150">
            <a:solidFill>
              <a:srgbClr val="FF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204" name="Freeform 13"/>
          <p:cNvSpPr>
            <a:spLocks/>
          </p:cNvSpPr>
          <p:nvPr/>
        </p:nvSpPr>
        <p:spPr bwMode="auto">
          <a:xfrm rot="5400000" flipV="1">
            <a:off x="142368" y="3823904"/>
            <a:ext cx="936104" cy="146296"/>
          </a:xfrm>
          <a:custGeom>
            <a:avLst/>
            <a:gdLst>
              <a:gd name="T0" fmla="*/ 0 w 1591"/>
              <a:gd name="T1" fmla="*/ 2111 h 2181"/>
              <a:gd name="T2" fmla="*/ 1152525 w 1591"/>
              <a:gd name="T3" fmla="*/ 0 h 2181"/>
              <a:gd name="T4" fmla="*/ 1150352 w 1591"/>
              <a:gd name="T5" fmla="*/ 1150938 h 2181"/>
              <a:gd name="T6" fmla="*/ 0 60000 65536"/>
              <a:gd name="T7" fmla="*/ 0 60000 65536"/>
              <a:gd name="T8" fmla="*/ 0 60000 65536"/>
              <a:gd name="T9" fmla="*/ 0 w 1591"/>
              <a:gd name="T10" fmla="*/ 0 h 2181"/>
              <a:gd name="T11" fmla="*/ 1591 w 1591"/>
              <a:gd name="T12" fmla="*/ 2181 h 2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91" h="2181">
                <a:moveTo>
                  <a:pt x="0" y="4"/>
                </a:moveTo>
                <a:lnTo>
                  <a:pt x="1591" y="0"/>
                </a:lnTo>
                <a:lnTo>
                  <a:pt x="1588" y="2181"/>
                </a:lnTo>
              </a:path>
            </a:pathLst>
          </a:custGeom>
          <a:noFill/>
          <a:ln w="57150">
            <a:solidFill>
              <a:srgbClr val="FF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7" name="Rectangle 5"/>
          <p:cNvSpPr>
            <a:spLocks noChangeArrowheads="1"/>
          </p:cNvSpPr>
          <p:nvPr/>
        </p:nvSpPr>
        <p:spPr bwMode="auto">
          <a:xfrm>
            <a:off x="8460432" y="5517232"/>
            <a:ext cx="360040" cy="64807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Freeform 6"/>
          <p:cNvSpPr>
            <a:spLocks/>
          </p:cNvSpPr>
          <p:nvPr/>
        </p:nvSpPr>
        <p:spPr bwMode="auto">
          <a:xfrm>
            <a:off x="7286645" y="1357298"/>
            <a:ext cx="1389811" cy="4159934"/>
          </a:xfrm>
          <a:custGeom>
            <a:avLst/>
            <a:gdLst>
              <a:gd name="T0" fmla="*/ 0 w 1591"/>
              <a:gd name="T1" fmla="*/ 6734 h 2181"/>
              <a:gd name="T2" fmla="*/ 439737 w 1591"/>
              <a:gd name="T3" fmla="*/ 0 h 2181"/>
              <a:gd name="T4" fmla="*/ 438908 w 1591"/>
              <a:gd name="T5" fmla="*/ 3671888 h 2181"/>
              <a:gd name="T6" fmla="*/ 0 60000 65536"/>
              <a:gd name="T7" fmla="*/ 0 60000 65536"/>
              <a:gd name="T8" fmla="*/ 0 60000 65536"/>
              <a:gd name="T9" fmla="*/ 0 w 1591"/>
              <a:gd name="T10" fmla="*/ 0 h 2181"/>
              <a:gd name="T11" fmla="*/ 1591 w 1591"/>
              <a:gd name="T12" fmla="*/ 2181 h 2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91" h="2181">
                <a:moveTo>
                  <a:pt x="0" y="4"/>
                </a:moveTo>
                <a:lnTo>
                  <a:pt x="1591" y="0"/>
                </a:lnTo>
                <a:lnTo>
                  <a:pt x="1588" y="2181"/>
                </a:lnTo>
              </a:path>
            </a:pathLst>
          </a:custGeom>
          <a:noFill/>
          <a:ln w="57150">
            <a:solidFill>
              <a:srgbClr val="FF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cxnSp>
        <p:nvCxnSpPr>
          <p:cNvPr id="16" name="Přímá spojovací čára 15"/>
          <p:cNvCxnSpPr>
            <a:stCxn id="8201" idx="3"/>
          </p:cNvCxnSpPr>
          <p:nvPr/>
        </p:nvCxnSpPr>
        <p:spPr>
          <a:xfrm flipV="1">
            <a:off x="4427984" y="6093296"/>
            <a:ext cx="504056" cy="360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149080"/>
            <a:ext cx="279737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642918"/>
            <a:ext cx="8229600" cy="1066800"/>
          </a:xfrm>
        </p:spPr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Klávesové zkratky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71612"/>
            <a:ext cx="7787208" cy="4881724"/>
          </a:xfrm>
        </p:spPr>
        <p:txBody>
          <a:bodyPr>
            <a:normAutofit/>
          </a:bodyPr>
          <a:lstStyle/>
          <a:p>
            <a:r>
              <a:rPr lang="cs-CZ" dirty="0" smtClean="0"/>
              <a:t>znamená stisknutí více kláves současně</a:t>
            </a:r>
          </a:p>
          <a:p>
            <a:r>
              <a:rPr lang="cs-CZ" dirty="0" smtClean="0"/>
              <a:t>např. „</a:t>
            </a:r>
            <a:r>
              <a:rPr lang="en-US" dirty="0" smtClean="0"/>
              <a:t>C</a:t>
            </a:r>
            <a:r>
              <a:rPr lang="cs-CZ" dirty="0" smtClean="0"/>
              <a:t>“</a:t>
            </a:r>
            <a:r>
              <a:rPr lang="en-US" dirty="0" smtClean="0"/>
              <a:t> </a:t>
            </a:r>
            <a:r>
              <a:rPr lang="cs-CZ" dirty="0" smtClean="0"/>
              <a:t>je něco jiného než „</a:t>
            </a:r>
            <a:r>
              <a:rPr lang="en-US" dirty="0" err="1" smtClean="0"/>
              <a:t>Ctrl+C</a:t>
            </a:r>
            <a:r>
              <a:rPr lang="cs-CZ" dirty="0" smtClean="0"/>
              <a:t>“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Shift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Ctrl (</a:t>
            </a:r>
            <a:r>
              <a:rPr lang="cs-CZ" dirty="0" err="1" smtClean="0"/>
              <a:t>Control</a:t>
            </a:r>
            <a:r>
              <a:rPr lang="cs-CZ" dirty="0" smtClean="0"/>
              <a:t>)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Alt</a:t>
            </a:r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>
            <a:off x="2123728" y="3284984"/>
            <a:ext cx="4229119" cy="1509715"/>
          </a:xfrm>
          <a:prstGeom prst="line">
            <a:avLst/>
          </a:prstGeom>
          <a:noFill/>
          <a:ln w="28575">
            <a:solidFill>
              <a:srgbClr val="CC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>
            <a:off x="3131840" y="4365104"/>
            <a:ext cx="3086109" cy="1085846"/>
          </a:xfrm>
          <a:prstGeom prst="line">
            <a:avLst/>
          </a:prstGeom>
          <a:noFill/>
          <a:ln w="28575">
            <a:solidFill>
              <a:srgbClr val="CC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4" name="Freeform 8"/>
          <p:cNvSpPr>
            <a:spLocks/>
          </p:cNvSpPr>
          <p:nvPr/>
        </p:nvSpPr>
        <p:spPr bwMode="auto">
          <a:xfrm>
            <a:off x="1763688" y="4941168"/>
            <a:ext cx="6336703" cy="1512168"/>
          </a:xfrm>
          <a:custGeom>
            <a:avLst/>
            <a:gdLst>
              <a:gd name="T0" fmla="*/ 0 w 3357"/>
              <a:gd name="T1" fmla="*/ 215900 h 390"/>
              <a:gd name="T2" fmla="*/ 4640262 w 3357"/>
              <a:gd name="T3" fmla="*/ 619125 h 390"/>
              <a:gd name="T4" fmla="*/ 5329237 w 3357"/>
              <a:gd name="T5" fmla="*/ 0 h 390"/>
              <a:gd name="T6" fmla="*/ 0 60000 65536"/>
              <a:gd name="T7" fmla="*/ 0 60000 65536"/>
              <a:gd name="T8" fmla="*/ 0 60000 65536"/>
              <a:gd name="T9" fmla="*/ 0 w 3357"/>
              <a:gd name="T10" fmla="*/ 0 h 390"/>
              <a:gd name="T11" fmla="*/ 3357 w 3357"/>
              <a:gd name="T12" fmla="*/ 390 h 390"/>
              <a:gd name="connsiteX0" fmla="*/ 0 w 3357"/>
              <a:gd name="connsiteY0" fmla="*/ 0 h 254"/>
              <a:gd name="connsiteX1" fmla="*/ 2923 w 3357"/>
              <a:gd name="connsiteY1" fmla="*/ 254 h 254"/>
              <a:gd name="connsiteX2" fmla="*/ 3357 w 3357"/>
              <a:gd name="connsiteY2" fmla="*/ 112 h 254"/>
              <a:gd name="connsiteX0" fmla="*/ 0 w 3357"/>
              <a:gd name="connsiteY0" fmla="*/ 0 h 396"/>
              <a:gd name="connsiteX1" fmla="*/ 1958 w 3357"/>
              <a:gd name="connsiteY1" fmla="*/ 396 h 396"/>
              <a:gd name="connsiteX2" fmla="*/ 3357 w 3357"/>
              <a:gd name="connsiteY2" fmla="*/ 112 h 396"/>
              <a:gd name="connsiteX0" fmla="*/ 0 w 3357"/>
              <a:gd name="connsiteY0" fmla="*/ 0 h 407"/>
              <a:gd name="connsiteX1" fmla="*/ 1958 w 3357"/>
              <a:gd name="connsiteY1" fmla="*/ 396 h 407"/>
              <a:gd name="connsiteX2" fmla="*/ 3357 w 3357"/>
              <a:gd name="connsiteY2" fmla="*/ 112 h 407"/>
              <a:gd name="connsiteX0" fmla="*/ 0 w 3385"/>
              <a:gd name="connsiteY0" fmla="*/ 0 h 427"/>
              <a:gd name="connsiteX1" fmla="*/ 1958 w 3385"/>
              <a:gd name="connsiteY1" fmla="*/ 396 h 427"/>
              <a:gd name="connsiteX2" fmla="*/ 3152 w 3385"/>
              <a:gd name="connsiteY2" fmla="*/ 328 h 427"/>
              <a:gd name="connsiteX3" fmla="*/ 3357 w 3385"/>
              <a:gd name="connsiteY3" fmla="*/ 112 h 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85" h="427">
                <a:moveTo>
                  <a:pt x="0" y="0"/>
                </a:moveTo>
                <a:lnTo>
                  <a:pt x="1958" y="396"/>
                </a:lnTo>
                <a:cubicBezTo>
                  <a:pt x="2483" y="427"/>
                  <a:pt x="2919" y="375"/>
                  <a:pt x="3152" y="328"/>
                </a:cubicBezTo>
                <a:cubicBezTo>
                  <a:pt x="3385" y="281"/>
                  <a:pt x="3323" y="124"/>
                  <a:pt x="3357" y="112"/>
                </a:cubicBezTo>
              </a:path>
            </a:pathLst>
          </a:custGeom>
          <a:noFill/>
          <a:ln w="28575">
            <a:solidFill>
              <a:srgbClr val="CC0000"/>
            </a:solidFill>
            <a:round/>
            <a:headEnd type="triangle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Velká a malá písmena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85720" y="2349500"/>
            <a:ext cx="8501122" cy="353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buď klávesou SHIFT  nebo přepínačem Caps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ock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 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 napíšeme</a:t>
            </a:r>
          </a:p>
          <a:p>
            <a:pPr marL="179388" lvl="1" indent="-30163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Zapneme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Caps </a:t>
            </a:r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ock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pak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nebo napíšeme 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ˇ 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(držíme klávesu SHIFT a  pak stiskneme tlačítko s ˇ) a pak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971550" y="3860800"/>
            <a:ext cx="70564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Přepínání klávesnic</a:t>
            </a:r>
          </a:p>
        </p:txBody>
      </p:sp>
      <p:sp>
        <p:nvSpPr>
          <p:cNvPr id="12291" name="Rectangle 8"/>
          <p:cNvSpPr>
            <a:spLocks noGrp="1" noChangeArrowheads="1"/>
          </p:cNvSpPr>
          <p:nvPr>
            <p:ph idx="1"/>
          </p:nvPr>
        </p:nvSpPr>
        <p:spPr>
          <a:xfrm>
            <a:off x="500034" y="2143116"/>
            <a:ext cx="8229600" cy="432435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zpravidla vpravo dole na hlavním panelu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obsahovat různé jazyky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jen pro aktivní okno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Přepnutí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klávesovou zkratkou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SHIFT +ALT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2292" name="Picture 7" descr="jazy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4929198"/>
            <a:ext cx="2663825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Oval 5"/>
          <p:cNvSpPr>
            <a:spLocks noChangeArrowheads="1"/>
          </p:cNvSpPr>
          <p:nvPr/>
        </p:nvSpPr>
        <p:spPr bwMode="auto">
          <a:xfrm>
            <a:off x="6929454" y="6000768"/>
            <a:ext cx="609600" cy="504825"/>
          </a:xfrm>
          <a:prstGeom prst="ellipse">
            <a:avLst/>
          </a:prstGeom>
          <a:noFill/>
          <a:ln w="28575">
            <a:solidFill>
              <a:srgbClr val="CC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2428860" y="3786190"/>
            <a:ext cx="3786214" cy="157163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28860" y="2214554"/>
            <a:ext cx="3786214" cy="157163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785794"/>
            <a:ext cx="7772400" cy="1143000"/>
          </a:xfrm>
        </p:spPr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Znaky na klávesách 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5003800" y="2420938"/>
            <a:ext cx="5048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/>
              <a:t>(</a:t>
            </a:r>
            <a:endParaRPr lang="cs-CZ" sz="5400" b="1" dirty="0"/>
          </a:p>
        </p:txBody>
      </p:sp>
      <p:sp>
        <p:nvSpPr>
          <p:cNvPr id="13317" name="Text Box 6"/>
          <p:cNvSpPr txBox="1">
            <a:spLocks noChangeArrowheads="1"/>
          </p:cNvSpPr>
          <p:nvPr/>
        </p:nvSpPr>
        <p:spPr bwMode="auto">
          <a:xfrm>
            <a:off x="2987675" y="4005263"/>
            <a:ext cx="5048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5400" b="1" dirty="0" smtClean="0"/>
              <a:t>]</a:t>
            </a:r>
            <a:endParaRPr lang="cs-CZ" sz="5400" b="1" dirty="0"/>
          </a:p>
        </p:txBody>
      </p:sp>
      <p:sp>
        <p:nvSpPr>
          <p:cNvPr id="13318" name="Text Box 7"/>
          <p:cNvSpPr txBox="1">
            <a:spLocks noChangeArrowheads="1"/>
          </p:cNvSpPr>
          <p:nvPr/>
        </p:nvSpPr>
        <p:spPr bwMode="auto">
          <a:xfrm>
            <a:off x="5003800" y="4005263"/>
            <a:ext cx="5048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/>
              <a:t>)</a:t>
            </a:r>
            <a:endParaRPr lang="cs-CZ" sz="5400" b="1" dirty="0"/>
          </a:p>
        </p:txBody>
      </p:sp>
      <p:sp>
        <p:nvSpPr>
          <p:cNvPr id="13319" name="Text Box 8"/>
          <p:cNvSpPr txBox="1">
            <a:spLocks noChangeArrowheads="1"/>
          </p:cNvSpPr>
          <p:nvPr/>
        </p:nvSpPr>
        <p:spPr bwMode="auto">
          <a:xfrm>
            <a:off x="2987675" y="2565400"/>
            <a:ext cx="5048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5400" b="1" dirty="0"/>
              <a:t>}</a:t>
            </a:r>
            <a:endParaRPr lang="cs-CZ" sz="5400" b="1" dirty="0"/>
          </a:p>
        </p:txBody>
      </p:sp>
      <p:sp>
        <p:nvSpPr>
          <p:cNvPr id="13320" name="Line 9"/>
          <p:cNvSpPr>
            <a:spLocks noChangeShapeType="1"/>
          </p:cNvSpPr>
          <p:nvPr/>
        </p:nvSpPr>
        <p:spPr bwMode="auto">
          <a:xfrm>
            <a:off x="4354513" y="1628775"/>
            <a:ext cx="0" cy="4464050"/>
          </a:xfrm>
          <a:prstGeom prst="line">
            <a:avLst/>
          </a:prstGeom>
          <a:noFill/>
          <a:ln w="38100">
            <a:solidFill>
              <a:srgbClr val="CC0000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1" name="Line 10"/>
          <p:cNvSpPr>
            <a:spLocks noChangeShapeType="1"/>
          </p:cNvSpPr>
          <p:nvPr/>
        </p:nvSpPr>
        <p:spPr bwMode="auto">
          <a:xfrm flipH="1">
            <a:off x="2051050" y="3789363"/>
            <a:ext cx="4824413" cy="0"/>
          </a:xfrm>
          <a:prstGeom prst="line">
            <a:avLst/>
          </a:prstGeom>
          <a:noFill/>
          <a:ln w="38100">
            <a:solidFill>
              <a:srgbClr val="CC0000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2" name="AutoShape 12"/>
          <p:cNvSpPr>
            <a:spLocks noChangeArrowheads="1"/>
          </p:cNvSpPr>
          <p:nvPr/>
        </p:nvSpPr>
        <p:spPr bwMode="auto">
          <a:xfrm>
            <a:off x="6804025" y="2852738"/>
            <a:ext cx="576263" cy="792162"/>
          </a:xfrm>
          <a:prstGeom prst="upArrow">
            <a:avLst>
              <a:gd name="adj1" fmla="val 50111"/>
              <a:gd name="adj2" fmla="val 70725"/>
            </a:avLst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3" name="Text Box 13"/>
          <p:cNvSpPr txBox="1">
            <a:spLocks noChangeArrowheads="1"/>
          </p:cNvSpPr>
          <p:nvPr/>
        </p:nvSpPr>
        <p:spPr bwMode="auto">
          <a:xfrm>
            <a:off x="7504113" y="2940050"/>
            <a:ext cx="1073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600" dirty="0"/>
              <a:t>Shift</a:t>
            </a:r>
            <a:endParaRPr lang="cs-CZ" sz="3600" dirty="0"/>
          </a:p>
        </p:txBody>
      </p:sp>
      <p:sp>
        <p:nvSpPr>
          <p:cNvPr id="13324" name="Text Box 14"/>
          <p:cNvSpPr txBox="1">
            <a:spLocks noChangeArrowheads="1"/>
          </p:cNvSpPr>
          <p:nvPr/>
        </p:nvSpPr>
        <p:spPr bwMode="auto">
          <a:xfrm>
            <a:off x="1857356" y="5715016"/>
            <a:ext cx="793750" cy="641350"/>
          </a:xfrm>
          <a:prstGeom prst="rect">
            <a:avLst/>
          </a:prstGeom>
          <a:solidFill>
            <a:srgbClr val="00008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325" name="Text Box 15"/>
          <p:cNvSpPr txBox="1">
            <a:spLocks noChangeArrowheads="1"/>
          </p:cNvSpPr>
          <p:nvPr/>
        </p:nvSpPr>
        <p:spPr bwMode="auto">
          <a:xfrm>
            <a:off x="6072198" y="5715016"/>
            <a:ext cx="742950" cy="641350"/>
          </a:xfrm>
          <a:prstGeom prst="rect">
            <a:avLst/>
          </a:prstGeom>
          <a:solidFill>
            <a:srgbClr val="00008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CS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326" name="Line 16"/>
          <p:cNvSpPr>
            <a:spLocks noChangeShapeType="1"/>
          </p:cNvSpPr>
          <p:nvPr/>
        </p:nvSpPr>
        <p:spPr bwMode="auto">
          <a:xfrm flipH="1">
            <a:off x="2771775" y="6092825"/>
            <a:ext cx="1008063" cy="0"/>
          </a:xfrm>
          <a:prstGeom prst="line">
            <a:avLst/>
          </a:prstGeom>
          <a:noFill/>
          <a:ln w="63500">
            <a:solidFill>
              <a:srgbClr val="CC00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3327" name="Line 17"/>
          <p:cNvSpPr>
            <a:spLocks noChangeShapeType="1"/>
          </p:cNvSpPr>
          <p:nvPr/>
        </p:nvSpPr>
        <p:spPr bwMode="auto">
          <a:xfrm flipH="1">
            <a:off x="4932363" y="6092825"/>
            <a:ext cx="1008062" cy="0"/>
          </a:xfrm>
          <a:prstGeom prst="line">
            <a:avLst/>
          </a:prstGeom>
          <a:noFill/>
          <a:ln w="63500">
            <a:solidFill>
              <a:srgbClr val="CC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6858016" y="5072074"/>
            <a:ext cx="146706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dirty="0" smtClean="0"/>
              <a:t>čeština</a:t>
            </a:r>
            <a:endParaRPr lang="cs-CZ" sz="3600" dirty="0"/>
          </a:p>
        </p:txBody>
      </p:sp>
      <p:sp>
        <p:nvSpPr>
          <p:cNvPr id="17" name="Text Box 13"/>
          <p:cNvSpPr txBox="1">
            <a:spLocks noChangeArrowheads="1"/>
          </p:cNvSpPr>
          <p:nvPr/>
        </p:nvSpPr>
        <p:spPr bwMode="auto">
          <a:xfrm>
            <a:off x="285720" y="5072074"/>
            <a:ext cx="200567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dirty="0" smtClean="0"/>
              <a:t>angličtina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Obrázky (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print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) jsou vlastní tvorba autora.</a:t>
            </a:r>
          </a:p>
          <a:p>
            <a:pPr eaLnBrk="1" hangingPunct="1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28</TotalTime>
  <Words>233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Prezentace aplikace PowerPoint</vt:lpstr>
      <vt:lpstr>Popis klávesnice – 2. část</vt:lpstr>
      <vt:lpstr>Speciální klávesy</vt:lpstr>
      <vt:lpstr>Klávesové zkratky</vt:lpstr>
      <vt:lpstr>Velká a malá písmena</vt:lpstr>
      <vt:lpstr>Přepínání klávesnic</vt:lpstr>
      <vt:lpstr>Znaky na klávesách </vt:lpstr>
      <vt:lpstr>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klávesnice – 2. část</dc:title>
  <dc:creator>milena</dc:creator>
  <cp:lastModifiedBy>Martin Králík</cp:lastModifiedBy>
  <cp:revision>12</cp:revision>
  <cp:lastPrinted>2012-03-27T09:30:04Z</cp:lastPrinted>
  <dcterms:created xsi:type="dcterms:W3CDTF">2011-05-20T17:35:52Z</dcterms:created>
  <dcterms:modified xsi:type="dcterms:W3CDTF">2012-04-19T14:10:31Z</dcterms:modified>
</cp:coreProperties>
</file>