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57" r:id="rId3"/>
    <p:sldId id="260" r:id="rId4"/>
    <p:sldId id="261" r:id="rId5"/>
    <p:sldId id="262" r:id="rId6"/>
    <p:sldId id="263" r:id="rId7"/>
    <p:sldId id="265" r:id="rId8"/>
    <p:sldId id="266" r:id="rId9"/>
    <p:sldId id="267" r:id="rId10"/>
    <p:sldId id="268" r:id="rId11"/>
    <p:sldId id="270" r:id="rId12"/>
    <p:sldId id="271" r:id="rId13"/>
    <p:sldId id="272" r:id="rId14"/>
    <p:sldId id="273" r:id="rId15"/>
    <p:sldId id="275" r:id="rId16"/>
    <p:sldId id="276" r:id="rId17"/>
    <p:sldId id="277" r:id="rId18"/>
    <p:sldId id="258" r:id="rId19"/>
    <p:sldId id="259" r:id="rId20"/>
    <p:sldId id="264" r:id="rId21"/>
    <p:sldId id="269" r:id="rId22"/>
    <p:sldId id="274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-354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C79B38-04C1-4878-AA2E-E332DB67B63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52F4B3-0E3B-4F55-B437-B78F8B605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52F4B3-0E3B-4F55-B437-B78F8B605F5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23398-7E3B-413E-87E9-BE4A6176CD5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D3C02417-9F63-4F37-9B8C-B13E42DC71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80207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23398-7E3B-413E-87E9-BE4A6176CD5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02417-9F63-4F37-9B8C-B13E42DC71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29878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23398-7E3B-413E-87E9-BE4A6176CD5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D3C02417-9F63-4F37-9B8C-B13E42DC71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44396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23398-7E3B-413E-87E9-BE4A6176CD5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02417-9F63-4F37-9B8C-B13E42DC71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8048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23398-7E3B-413E-87E9-BE4A6176CD5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02417-9F63-4F37-9B8C-B13E42DC71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38819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23398-7E3B-413E-87E9-BE4A6176CD5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02417-9F63-4F37-9B8C-B13E42DC71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402707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23398-7E3B-413E-87E9-BE4A6176CD5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02417-9F63-4F37-9B8C-B13E42DC71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230637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23398-7E3B-413E-87E9-BE4A6176CD5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02417-9F63-4F37-9B8C-B13E42DC71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3860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23398-7E3B-413E-87E9-BE4A6176CD5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02417-9F63-4F37-9B8C-B13E42DC71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38368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23398-7E3B-413E-87E9-BE4A6176CD5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D3C02417-9F63-4F37-9B8C-B13E42DC71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25759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23398-7E3B-413E-87E9-BE4A6176CD5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D3C02417-9F63-4F37-9B8C-B13E42DC71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92442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23398-7E3B-413E-87E9-BE4A6176CD5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3C02417-9F63-4F37-9B8C-B13E42DC7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="" xmlns:p14="http://schemas.microsoft.com/office/powerpoint/2010/main" val="38132155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23398-7E3B-413E-87E9-BE4A6176CD5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3C02417-9F63-4F37-9B8C-B13E42DC71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22846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23398-7E3B-413E-87E9-BE4A6176CD5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02417-9F63-4F37-9B8C-B13E42DC71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253039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23398-7E3B-413E-87E9-BE4A6176CD5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02417-9F63-4F37-9B8C-B13E42DC71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932840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23398-7E3B-413E-87E9-BE4A6176CD5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02417-9F63-4F37-9B8C-B13E42DC71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063941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DCE23398-7E3B-413E-87E9-BE4A6176CD5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D3C02417-9F63-4F37-9B8C-B13E42DC71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14540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 cstate="print">
            <a:alphaModFix amt="1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E23398-7E3B-413E-87E9-BE4A6176CD51}" type="datetimeFigureOut">
              <a:rPr lang="cs-CZ" smtClean="0"/>
              <a:pPr/>
              <a:t>1.4.2017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C02417-9F63-4F37-9B8C-B13E42DC71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742189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image" Target="../media/image37.png"/><Relationship Id="rId10" Type="http://schemas.openxmlformats.org/officeDocument/2006/relationships/image" Target="../media/image42.jpeg"/><Relationship Id="rId4" Type="http://schemas.openxmlformats.org/officeDocument/2006/relationships/image" Target="../media/image36.png"/><Relationship Id="rId9" Type="http://schemas.openxmlformats.org/officeDocument/2006/relationships/image" Target="../media/image41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lbert.cz/recepty/recky-salat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600" dirty="0" smtClean="0"/>
              <a:t>Evropské středomořské státy – 2. část</a:t>
            </a:r>
            <a:br>
              <a:rPr lang="cs-CZ" sz="3600" dirty="0" smtClean="0"/>
            </a:br>
            <a:r>
              <a:rPr lang="cs-CZ" sz="3000" dirty="0" smtClean="0"/>
              <a:t>(Albánie, Řecko, Kypr, Turecko)  </a:t>
            </a:r>
            <a:endParaRPr lang="cs-CZ" sz="3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Jakub </a:t>
            </a:r>
            <a:r>
              <a:rPr lang="cs-CZ" dirty="0" err="1" smtClean="0"/>
              <a:t>Jenšovský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Albánie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republika</a:t>
            </a:r>
          </a:p>
          <a:p>
            <a:r>
              <a:rPr lang="cs-CZ" b="1" dirty="0" smtClean="0"/>
              <a:t>Hlavní město : </a:t>
            </a:r>
            <a:r>
              <a:rPr lang="cs-CZ" dirty="0" err="1" smtClean="0"/>
              <a:t>Tiranë</a:t>
            </a:r>
            <a:endParaRPr lang="cs-CZ" dirty="0" smtClean="0"/>
          </a:p>
          <a:p>
            <a:r>
              <a:rPr lang="cs-CZ" b="1" dirty="0" smtClean="0"/>
              <a:t>Rozloha : </a:t>
            </a:r>
            <a:r>
              <a:rPr lang="cs-CZ" dirty="0" smtClean="0"/>
              <a:t>28 748 km²</a:t>
            </a:r>
          </a:p>
          <a:p>
            <a:r>
              <a:rPr lang="cs-CZ" b="1" dirty="0" smtClean="0"/>
              <a:t>Počet obyvatel : </a:t>
            </a:r>
            <a:r>
              <a:rPr lang="cs-CZ" dirty="0" smtClean="0"/>
              <a:t>2 821 997</a:t>
            </a:r>
          </a:p>
          <a:p>
            <a:r>
              <a:rPr lang="cs-CZ" b="1" dirty="0" smtClean="0"/>
              <a:t>Jazyk : </a:t>
            </a:r>
            <a:r>
              <a:rPr lang="cs-CZ" dirty="0" smtClean="0"/>
              <a:t>albánština</a:t>
            </a:r>
            <a:endParaRPr lang="cs-CZ" b="1" dirty="0"/>
          </a:p>
        </p:txBody>
      </p:sp>
      <p:pic>
        <p:nvPicPr>
          <p:cNvPr id="1026" name="Picture 2" descr="C:\Users\Fanda\Desktop\Flag_of_Albania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63976" y="2225962"/>
            <a:ext cx="3198632" cy="2185400"/>
          </a:xfrm>
          <a:prstGeom prst="rect">
            <a:avLst/>
          </a:prstGeom>
          <a:noFill/>
        </p:spPr>
      </p:pic>
      <p:pic>
        <p:nvPicPr>
          <p:cNvPr id="1027" name="Picture 3" descr="C:\Users\Fanda\Desktop\Coat_of_arms_of_Albania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874038" y="3348909"/>
            <a:ext cx="2074048" cy="31369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Albánie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Fanda\Desktop\Europe-Albania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4909" y="2012162"/>
            <a:ext cx="4982036" cy="3945870"/>
          </a:xfrm>
          <a:prstGeom prst="rect">
            <a:avLst/>
          </a:prstGeom>
          <a:noFill/>
        </p:spPr>
      </p:pic>
      <p:pic>
        <p:nvPicPr>
          <p:cNvPr id="2051" name="Picture 3" descr="C:\Users\Fanda\Desktop\e64325c13d5e8901bcb25b1e0d44_w486_h363_gi-photo-23839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39172" y="2018456"/>
            <a:ext cx="4788880" cy="39699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Albánie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celkem hornatý stát (zhruba 70 % tvoří hory)</a:t>
            </a:r>
          </a:p>
          <a:p>
            <a:r>
              <a:rPr lang="cs-CZ" dirty="0" smtClean="0"/>
              <a:t>Nížiny jsou pouze na pobřeží</a:t>
            </a:r>
          </a:p>
          <a:p>
            <a:r>
              <a:rPr lang="cs-CZ" dirty="0" smtClean="0"/>
              <a:t>Podnebí je zde středomořské a trochu drsnější (horká léta a chladné zimy)</a:t>
            </a:r>
          </a:p>
          <a:p>
            <a:r>
              <a:rPr lang="cs-CZ" dirty="0" smtClean="0"/>
              <a:t>Těžba chromu, uhlí a ropy</a:t>
            </a:r>
          </a:p>
          <a:p>
            <a:r>
              <a:rPr lang="cs-CZ" dirty="0" smtClean="0"/>
              <a:t>Pěstování oliv, tabáku a máty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Fanda\Desktop\albanie-taba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71311" y="3823244"/>
            <a:ext cx="4544289" cy="30347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Typické věci pro Albánii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Tarhana</a:t>
            </a:r>
            <a:r>
              <a:rPr lang="cs-CZ" dirty="0" smtClean="0"/>
              <a:t> </a:t>
            </a:r>
            <a:r>
              <a:rPr lang="cs-CZ" sz="2200" dirty="0" smtClean="0"/>
              <a:t>(sušená směs)</a:t>
            </a:r>
          </a:p>
          <a:p>
            <a:r>
              <a:rPr lang="cs-CZ" sz="2200" dirty="0" smtClean="0"/>
              <a:t>Socha </a:t>
            </a:r>
            <a:r>
              <a:rPr lang="cs-CZ" sz="2200" dirty="0" err="1" smtClean="0"/>
              <a:t>Skanderbega</a:t>
            </a:r>
            <a:endParaRPr lang="cs-CZ" sz="2200" dirty="0" smtClean="0"/>
          </a:p>
          <a:p>
            <a:r>
              <a:rPr lang="cs-CZ" sz="2200" dirty="0" smtClean="0"/>
              <a:t>Likér </a:t>
            </a:r>
            <a:r>
              <a:rPr lang="cs-CZ" sz="2200" dirty="0" err="1" smtClean="0"/>
              <a:t>Skanderbeg</a:t>
            </a:r>
            <a:endParaRPr lang="cs-CZ" sz="2200" dirty="0" smtClean="0"/>
          </a:p>
          <a:p>
            <a:endParaRPr lang="cs-CZ" sz="2200" dirty="0" smtClean="0"/>
          </a:p>
          <a:p>
            <a:endParaRPr lang="cs-CZ" dirty="0"/>
          </a:p>
        </p:txBody>
      </p:sp>
      <p:pic>
        <p:nvPicPr>
          <p:cNvPr id="4099" name="Picture 3" descr="C:\Users\Fanda\Desktop\Tarhana+soup+Turkish+foo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5688" y="2324910"/>
            <a:ext cx="5460461" cy="4095346"/>
          </a:xfrm>
          <a:prstGeom prst="rect">
            <a:avLst/>
          </a:prstGeom>
          <a:noFill/>
        </p:spPr>
      </p:pic>
      <p:pic>
        <p:nvPicPr>
          <p:cNvPr id="4100" name="Picture 4" descr="C:\Users\Fanda\Desktop\imgr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27251" y="2299172"/>
            <a:ext cx="5726112" cy="4140538"/>
          </a:xfrm>
          <a:prstGeom prst="rect">
            <a:avLst/>
          </a:prstGeom>
          <a:noFill/>
        </p:spPr>
      </p:pic>
      <p:pic>
        <p:nvPicPr>
          <p:cNvPr id="4101" name="Picture 5" descr="C:\Users\Fanda\Desktop\c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846689" y="2253405"/>
            <a:ext cx="2345311" cy="42446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Řecko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republika</a:t>
            </a:r>
          </a:p>
          <a:p>
            <a:r>
              <a:rPr lang="cs-CZ" b="1" dirty="0" smtClean="0"/>
              <a:t>Hlavní město </a:t>
            </a:r>
            <a:r>
              <a:rPr lang="cs-CZ" dirty="0" smtClean="0"/>
              <a:t>: Atény</a:t>
            </a:r>
          </a:p>
          <a:p>
            <a:r>
              <a:rPr lang="cs-CZ" b="1" dirty="0" smtClean="0"/>
              <a:t>Rozloha : </a:t>
            </a:r>
            <a:r>
              <a:rPr lang="cs-CZ" dirty="0" smtClean="0"/>
              <a:t>131 940 km²</a:t>
            </a:r>
          </a:p>
          <a:p>
            <a:r>
              <a:rPr lang="cs-CZ" b="1" dirty="0" smtClean="0"/>
              <a:t>Počet obyvatel : </a:t>
            </a:r>
            <a:r>
              <a:rPr lang="cs-CZ" dirty="0" smtClean="0"/>
              <a:t>11 283 293</a:t>
            </a:r>
          </a:p>
          <a:p>
            <a:r>
              <a:rPr lang="cs-CZ" b="1" dirty="0" smtClean="0"/>
              <a:t>Jazyk : </a:t>
            </a:r>
            <a:r>
              <a:rPr lang="cs-CZ" dirty="0" smtClean="0"/>
              <a:t>řečtina</a:t>
            </a:r>
            <a:endParaRPr lang="cs-CZ" dirty="0"/>
          </a:p>
        </p:txBody>
      </p:sp>
      <p:pic>
        <p:nvPicPr>
          <p:cNvPr id="1026" name="Picture 2" descr="C:\Users\Fanda\Desktop\Flag_of_Greece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2572" y="2133713"/>
            <a:ext cx="3262578" cy="2175051"/>
          </a:xfrm>
          <a:prstGeom prst="rect">
            <a:avLst/>
          </a:prstGeom>
          <a:noFill/>
        </p:spPr>
      </p:pic>
      <p:pic>
        <p:nvPicPr>
          <p:cNvPr id="1027" name="Picture 3" descr="C:\Users\Fanda\Desktop\Coat_of_arms_of_Greece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825346" y="3922581"/>
            <a:ext cx="2660072" cy="26106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Řecko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Fanda\Desktop\EU_location_GRE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480" y="2272143"/>
            <a:ext cx="4883285" cy="3662464"/>
          </a:xfrm>
          <a:prstGeom prst="rect">
            <a:avLst/>
          </a:prstGeom>
          <a:noFill/>
        </p:spPr>
      </p:pic>
      <p:pic>
        <p:nvPicPr>
          <p:cNvPr id="2051" name="Picture 3" descr="C:\Users\Fanda\Desktop\depositphotos_41498909-stock-illustration-gree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59118" y="2315183"/>
            <a:ext cx="4830022" cy="35990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Řecko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Čtyři pětiny země jsou hornaté (nejrozsáhlejší pohoří je </a:t>
            </a:r>
            <a:r>
              <a:rPr lang="cs-CZ" dirty="0" err="1" smtClean="0"/>
              <a:t>Pindos</a:t>
            </a:r>
            <a:r>
              <a:rPr lang="cs-CZ" dirty="0" smtClean="0"/>
              <a:t>)</a:t>
            </a:r>
          </a:p>
          <a:p>
            <a:r>
              <a:rPr lang="cs-CZ" dirty="0" smtClean="0"/>
              <a:t>Pevninská část je omývána </a:t>
            </a:r>
            <a:r>
              <a:rPr lang="cs-CZ" dirty="0" err="1" smtClean="0"/>
              <a:t>Jonským</a:t>
            </a:r>
            <a:r>
              <a:rPr lang="cs-CZ" dirty="0" smtClean="0"/>
              <a:t>, Krétským a Egejským mořem</a:t>
            </a:r>
          </a:p>
          <a:p>
            <a:r>
              <a:rPr lang="cs-CZ" dirty="0" smtClean="0"/>
              <a:t>Podnebí je balkánské (mrazivé zimy a vlhká a teplá léta) až po středomořské (mírné zimy a horká léta)</a:t>
            </a:r>
          </a:p>
          <a:p>
            <a:r>
              <a:rPr lang="cs-CZ" dirty="0" smtClean="0"/>
              <a:t>Chov skotu, mulů, oslů a koní</a:t>
            </a:r>
          </a:p>
          <a:p>
            <a:r>
              <a:rPr lang="cs-CZ" dirty="0" smtClean="0"/>
              <a:t>Těžba bauxitu, niklu, magnezitu, chromu, olova</a:t>
            </a:r>
          </a:p>
          <a:p>
            <a:r>
              <a:rPr lang="cs-CZ" dirty="0" smtClean="0"/>
              <a:t>Pěstování tabáku, podzemnic, slunečnic a oliv</a:t>
            </a:r>
            <a:endParaRPr lang="cs-CZ" dirty="0"/>
          </a:p>
        </p:txBody>
      </p:sp>
      <p:pic>
        <p:nvPicPr>
          <p:cNvPr id="3074" name="Picture 2" descr="C:\Users\Fanda\Desktop\220px-Juancito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07927" y="3655710"/>
            <a:ext cx="3491345" cy="32022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Typické věci pro Řecko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Metaxa</a:t>
            </a:r>
            <a:endParaRPr lang="cs-CZ" dirty="0" smtClean="0"/>
          </a:p>
          <a:p>
            <a:r>
              <a:rPr lang="cs-CZ" dirty="0" smtClean="0"/>
              <a:t>Olivové oleje</a:t>
            </a:r>
          </a:p>
          <a:p>
            <a:r>
              <a:rPr lang="cs-CZ" dirty="0" smtClean="0"/>
              <a:t>Kosmetika z oliv</a:t>
            </a:r>
          </a:p>
          <a:p>
            <a:r>
              <a:rPr lang="cs-CZ" dirty="0" err="1" smtClean="0"/>
              <a:t>Komboloi</a:t>
            </a:r>
            <a:endParaRPr lang="cs-CZ" dirty="0" smtClean="0"/>
          </a:p>
          <a:p>
            <a:r>
              <a:rPr lang="cs-CZ" dirty="0" smtClean="0"/>
              <a:t>Gyros a řecký salát</a:t>
            </a:r>
            <a:endParaRPr lang="cs-CZ" dirty="0"/>
          </a:p>
        </p:txBody>
      </p:sp>
      <p:pic>
        <p:nvPicPr>
          <p:cNvPr id="4098" name="Picture 2" descr="C:\Users\Fanda\Desktop\04561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3983" y="2108964"/>
            <a:ext cx="3345268" cy="4376987"/>
          </a:xfrm>
          <a:prstGeom prst="rect">
            <a:avLst/>
          </a:prstGeom>
          <a:noFill/>
        </p:spPr>
      </p:pic>
      <p:pic>
        <p:nvPicPr>
          <p:cNvPr id="4099" name="Picture 3" descr="C:\Users\Fanda\Desktop\olivy-a-olivovy-olej-we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7021" y="2677505"/>
            <a:ext cx="4343150" cy="2964537"/>
          </a:xfrm>
          <a:prstGeom prst="rect">
            <a:avLst/>
          </a:prstGeom>
          <a:noFill/>
        </p:spPr>
      </p:pic>
      <p:pic>
        <p:nvPicPr>
          <p:cNvPr id="4100" name="Picture 4" descr="C:\Users\Fanda\Desktop\390032_scented_nutmeg_seeds_cross_worry_beads_komboloi_1_zps5f4da80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26846" y="2042810"/>
            <a:ext cx="3382907" cy="4474724"/>
          </a:xfrm>
          <a:prstGeom prst="rect">
            <a:avLst/>
          </a:prstGeom>
          <a:noFill/>
        </p:spPr>
      </p:pic>
      <p:pic>
        <p:nvPicPr>
          <p:cNvPr id="4101" name="Picture 5" descr="C:\Users\Fanda\Desktop\gyros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44814" y="2673928"/>
            <a:ext cx="4397803" cy="2964872"/>
          </a:xfrm>
          <a:prstGeom prst="rect">
            <a:avLst/>
          </a:prstGeom>
          <a:noFill/>
        </p:spPr>
      </p:pic>
      <p:pic>
        <p:nvPicPr>
          <p:cNvPr id="4102" name="Picture 6" descr="C:\Users\Fanda\Desktop\96205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00122" y="2050470"/>
            <a:ext cx="7890049" cy="45442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Kypr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republika</a:t>
            </a:r>
          </a:p>
          <a:p>
            <a:r>
              <a:rPr lang="cs-CZ" b="1" dirty="0" smtClean="0"/>
              <a:t>Hlavní město: </a:t>
            </a:r>
            <a:r>
              <a:rPr lang="cs-CZ" dirty="0" smtClean="0"/>
              <a:t>Nikósie</a:t>
            </a:r>
          </a:p>
          <a:p>
            <a:r>
              <a:rPr lang="cs-CZ" b="1" dirty="0" smtClean="0"/>
              <a:t>Rozloha: </a:t>
            </a:r>
            <a:r>
              <a:rPr lang="cs-CZ" dirty="0" smtClean="0"/>
              <a:t>9 251 km²</a:t>
            </a:r>
          </a:p>
          <a:p>
            <a:r>
              <a:rPr lang="cs-CZ" b="1" dirty="0" smtClean="0"/>
              <a:t>Počet obyvatel: </a:t>
            </a:r>
            <a:r>
              <a:rPr lang="cs-CZ" dirty="0" smtClean="0"/>
              <a:t>862 000</a:t>
            </a:r>
          </a:p>
          <a:p>
            <a:r>
              <a:rPr lang="cs-CZ" b="1" dirty="0" smtClean="0"/>
              <a:t>Úřední jazyky: </a:t>
            </a:r>
            <a:r>
              <a:rPr lang="cs-CZ" dirty="0" smtClean="0"/>
              <a:t>Turečtina, Řečtina</a:t>
            </a:r>
          </a:p>
        </p:txBody>
      </p:sp>
      <p:pic>
        <p:nvPicPr>
          <p:cNvPr id="1026" name="Picture 2" descr="C:\Users\Fanda\Desktop\Flag_of_Cyprus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3640" y="2183175"/>
            <a:ext cx="3158902" cy="2104619"/>
          </a:xfrm>
          <a:prstGeom prst="rect">
            <a:avLst/>
          </a:prstGeom>
          <a:noFill/>
        </p:spPr>
      </p:pic>
      <p:pic>
        <p:nvPicPr>
          <p:cNvPr id="1027" name="Picture 3" descr="C:\Users\Fanda\Desktop\Coat_of_arms_of_Cyprus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366422" y="4090054"/>
            <a:ext cx="2493147" cy="21998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Kypr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Fanda\Desktop\298px-Cyprus_in_its_region_(de-facto)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1751" y="2312380"/>
            <a:ext cx="6423837" cy="36214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Kypr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ostrovní stát</a:t>
            </a:r>
          </a:p>
          <a:p>
            <a:r>
              <a:rPr lang="cs-CZ" dirty="0" smtClean="0"/>
              <a:t>Nachází se zde hodně velké množství památek</a:t>
            </a:r>
          </a:p>
          <a:p>
            <a:r>
              <a:rPr lang="cs-CZ" dirty="0" smtClean="0"/>
              <a:t>Tento stát je rozdělen na dvě části a to na Kyperskou republiku a na Severokyperskou tureckou republiku </a:t>
            </a:r>
          </a:p>
          <a:p>
            <a:r>
              <a:rPr lang="cs-CZ" dirty="0" smtClean="0"/>
              <a:t>Podnebí na Kypru je subtropické (v zimě nastává období dešťů, v létě je sucho a horko)</a:t>
            </a:r>
          </a:p>
          <a:p>
            <a:endParaRPr lang="cs-CZ" dirty="0" smtClean="0"/>
          </a:p>
        </p:txBody>
      </p:sp>
      <p:pic>
        <p:nvPicPr>
          <p:cNvPr id="3074" name="Picture 2" descr="C:\Users\Fanda\Desktop\larnaka-kostel-sv-lazara-w-15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17141" y="4511328"/>
            <a:ext cx="3128895" cy="23466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Typické věci pro Kypr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Tradiční trhy</a:t>
            </a:r>
          </a:p>
          <a:p>
            <a:r>
              <a:rPr lang="cs-CZ" dirty="0" err="1" smtClean="0"/>
              <a:t>Zara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Halloumi</a:t>
            </a:r>
            <a:endParaRPr lang="cs-CZ" dirty="0" smtClean="0"/>
          </a:p>
          <a:p>
            <a:r>
              <a:rPr lang="cs-CZ" dirty="0" smtClean="0"/>
              <a:t>Kyperská káva</a:t>
            </a:r>
          </a:p>
        </p:txBody>
      </p:sp>
      <p:pic>
        <p:nvPicPr>
          <p:cNvPr id="4099" name="Picture 3" descr="C:\Users\Fanda\Desktop\25-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62886" y="2425678"/>
            <a:ext cx="3716495" cy="4432322"/>
          </a:xfrm>
          <a:prstGeom prst="rect">
            <a:avLst/>
          </a:prstGeom>
          <a:noFill/>
        </p:spPr>
      </p:pic>
      <p:pic>
        <p:nvPicPr>
          <p:cNvPr id="4100" name="Picture 4" descr="C:\Users\Fanda\Desktop\imgr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78513" y="3097551"/>
            <a:ext cx="4539035" cy="3020521"/>
          </a:xfrm>
          <a:prstGeom prst="rect">
            <a:avLst/>
          </a:prstGeom>
          <a:noFill/>
        </p:spPr>
      </p:pic>
      <p:pic>
        <p:nvPicPr>
          <p:cNvPr id="4101" name="Picture 5" descr="C:\Users\Fanda\Desktop\24-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07621" y="2416817"/>
            <a:ext cx="5545441" cy="4159081"/>
          </a:xfrm>
          <a:prstGeom prst="rect">
            <a:avLst/>
          </a:prstGeom>
          <a:noFill/>
        </p:spPr>
      </p:pic>
      <p:pic>
        <p:nvPicPr>
          <p:cNvPr id="4102" name="Picture 6" descr="C:\Users\Fanda\Desktop\depositphotos_50410643-stock-photo-strong-cypriot-coffee-with-wate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41261" y="2258319"/>
            <a:ext cx="5894961" cy="45996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Turecko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republika</a:t>
            </a:r>
          </a:p>
          <a:p>
            <a:r>
              <a:rPr lang="cs-CZ" b="1" dirty="0" smtClean="0"/>
              <a:t>Hlavní město : </a:t>
            </a:r>
            <a:r>
              <a:rPr lang="cs-CZ" dirty="0" smtClean="0"/>
              <a:t>Ankara</a:t>
            </a:r>
          </a:p>
          <a:p>
            <a:r>
              <a:rPr lang="cs-CZ" b="1" dirty="0" smtClean="0"/>
              <a:t>Rozloha : </a:t>
            </a:r>
            <a:r>
              <a:rPr lang="cs-CZ" dirty="0" smtClean="0"/>
              <a:t>780 580 km²</a:t>
            </a:r>
          </a:p>
          <a:p>
            <a:r>
              <a:rPr lang="cs-CZ" b="1" dirty="0" smtClean="0"/>
              <a:t>Počet obyvatel : </a:t>
            </a:r>
            <a:r>
              <a:rPr lang="cs-CZ" dirty="0" smtClean="0"/>
              <a:t>80 274 604</a:t>
            </a:r>
          </a:p>
          <a:p>
            <a:r>
              <a:rPr lang="cs-CZ" b="1" dirty="0" smtClean="0"/>
              <a:t>Jazyk : </a:t>
            </a:r>
            <a:r>
              <a:rPr lang="cs-CZ" dirty="0" smtClean="0"/>
              <a:t>turečtina</a:t>
            </a:r>
          </a:p>
        </p:txBody>
      </p:sp>
      <p:pic>
        <p:nvPicPr>
          <p:cNvPr id="5122" name="Picture 2" descr="C:\Users\Fanda\Desktop\Flag_of_Turkey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61849" y="2170631"/>
            <a:ext cx="3483387" cy="2320807"/>
          </a:xfrm>
          <a:prstGeom prst="rect">
            <a:avLst/>
          </a:prstGeom>
          <a:noFill/>
        </p:spPr>
      </p:pic>
      <p:pic>
        <p:nvPicPr>
          <p:cNvPr id="5123" name="Picture 3" descr="C:\Users\Fanda\Desktop\TurkishEmblem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08473" y="4381586"/>
            <a:ext cx="2687781" cy="21645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Turecko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Fanda\Desktop\Turkey_(orthographic_projection)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15372" y="2062264"/>
            <a:ext cx="4825121" cy="45332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Turecko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stát ležící v Malé Asii a z menší části v jihovýchodní Evropě</a:t>
            </a:r>
          </a:p>
          <a:p>
            <a:r>
              <a:rPr lang="pl-PL" dirty="0" smtClean="0"/>
              <a:t>Turecko je charakteristické rozmanitým klimatem</a:t>
            </a:r>
          </a:p>
          <a:p>
            <a:r>
              <a:rPr lang="pl-PL" dirty="0" smtClean="0"/>
              <a:t>Pěstování citrusů, ovoce, luštěnin, podzemnice</a:t>
            </a:r>
          </a:p>
          <a:p>
            <a:r>
              <a:rPr lang="pl-PL" dirty="0" smtClean="0"/>
              <a:t>Chov velbloudů, oslů, buvolů</a:t>
            </a:r>
          </a:p>
          <a:p>
            <a:r>
              <a:rPr lang="pl-PL" dirty="0" smtClean="0"/>
              <a:t>Těžba síry, antimonu, tuhy, wolframu</a:t>
            </a:r>
            <a:endParaRPr lang="cs-CZ" dirty="0"/>
          </a:p>
        </p:txBody>
      </p:sp>
      <p:pic>
        <p:nvPicPr>
          <p:cNvPr id="7170" name="Picture 2" descr="C:\Users\Fanda\Desktop\camel-161460_960_7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53719" y="3761964"/>
            <a:ext cx="4610911" cy="27238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Typické věci pro Turecko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Turecká káva</a:t>
            </a:r>
          </a:p>
          <a:p>
            <a:r>
              <a:rPr lang="cs-CZ" dirty="0" smtClean="0"/>
              <a:t>Kebab</a:t>
            </a:r>
          </a:p>
          <a:p>
            <a:r>
              <a:rPr lang="cs-CZ" dirty="0" smtClean="0"/>
              <a:t>Turecký bílý chléb (</a:t>
            </a:r>
            <a:r>
              <a:rPr lang="cs-CZ" dirty="0" err="1" smtClean="0"/>
              <a:t>Pide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Lokkum</a:t>
            </a:r>
            <a:endParaRPr lang="cs-CZ" dirty="0" smtClean="0"/>
          </a:p>
          <a:p>
            <a:r>
              <a:rPr lang="cs-CZ" dirty="0" smtClean="0"/>
              <a:t>Turecký koberec</a:t>
            </a:r>
          </a:p>
          <a:p>
            <a:r>
              <a:rPr lang="cs-CZ" dirty="0" err="1" smtClean="0"/>
              <a:t>Nazar</a:t>
            </a:r>
            <a:endParaRPr lang="cs-CZ" dirty="0" smtClean="0"/>
          </a:p>
          <a:p>
            <a:r>
              <a:rPr lang="cs-CZ" dirty="0" smtClean="0"/>
              <a:t>Vodní dýmka</a:t>
            </a:r>
          </a:p>
          <a:p>
            <a:r>
              <a:rPr lang="cs-CZ" dirty="0" smtClean="0"/>
              <a:t>Koření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194" name="Picture 2" descr="C:\Users\Fanda\Desktop\jj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78193" y="2517403"/>
            <a:ext cx="5472826" cy="3338648"/>
          </a:xfrm>
          <a:prstGeom prst="rect">
            <a:avLst/>
          </a:prstGeom>
          <a:noFill/>
        </p:spPr>
      </p:pic>
      <p:pic>
        <p:nvPicPr>
          <p:cNvPr id="8195" name="Picture 3" descr="C:\Users\Fanda\Desktop\ur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60763" y="2276272"/>
            <a:ext cx="5589857" cy="3655062"/>
          </a:xfrm>
          <a:prstGeom prst="rect">
            <a:avLst/>
          </a:prstGeom>
          <a:noFill/>
        </p:spPr>
      </p:pic>
      <p:pic>
        <p:nvPicPr>
          <p:cNvPr id="8200" name="Picture 8" descr="C:\Users\Fanda\Desktop\pid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45123" y="2267389"/>
            <a:ext cx="5722229" cy="3666483"/>
          </a:xfrm>
          <a:prstGeom prst="rect">
            <a:avLst/>
          </a:prstGeom>
          <a:noFill/>
        </p:spPr>
      </p:pic>
      <p:pic>
        <p:nvPicPr>
          <p:cNvPr id="8201" name="Picture 9" descr="C:\Users\Fanda\Desktop\0051580_solen-lokum-350-gr-cikolata-kapli-antep-fistikli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22685" y="2239589"/>
            <a:ext cx="5903034" cy="3659881"/>
          </a:xfrm>
          <a:prstGeom prst="rect">
            <a:avLst/>
          </a:prstGeom>
          <a:noFill/>
        </p:spPr>
      </p:pic>
      <p:pic>
        <p:nvPicPr>
          <p:cNvPr id="8202" name="Picture 10" descr="C:\Users\Fanda\Desktop\Lokkum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81139" y="2275665"/>
            <a:ext cx="6041857" cy="3638752"/>
          </a:xfrm>
          <a:prstGeom prst="rect">
            <a:avLst/>
          </a:prstGeom>
          <a:noFill/>
        </p:spPr>
      </p:pic>
      <p:pic>
        <p:nvPicPr>
          <p:cNvPr id="8203" name="Picture 11" descr="C:\Users\Fanda\Desktop\0808100015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6579" y="704850"/>
            <a:ext cx="4298748" cy="6153150"/>
          </a:xfrm>
          <a:prstGeom prst="rect">
            <a:avLst/>
          </a:prstGeom>
          <a:noFill/>
        </p:spPr>
      </p:pic>
      <p:pic>
        <p:nvPicPr>
          <p:cNvPr id="8205" name="Picture 13" descr="C:\Users\Fanda\Desktop\shutterstock-214446847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04189" y="2059630"/>
            <a:ext cx="7127368" cy="3990974"/>
          </a:xfrm>
          <a:prstGeom prst="rect">
            <a:avLst/>
          </a:prstGeom>
          <a:noFill/>
        </p:spPr>
      </p:pic>
      <p:pic>
        <p:nvPicPr>
          <p:cNvPr id="8206" name="Picture 14" descr="C:\Users\Fanda\Desktop\shutterstock-169505963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429964" y="1988285"/>
            <a:ext cx="7524750" cy="4067919"/>
          </a:xfrm>
          <a:prstGeom prst="rect">
            <a:avLst/>
          </a:prstGeom>
          <a:noFill/>
        </p:spPr>
      </p:pic>
      <p:pic>
        <p:nvPicPr>
          <p:cNvPr id="8207" name="Picture 15" descr="C:\Users\Fanda\Desktop\shutterstock-207402670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369513" y="1967347"/>
            <a:ext cx="7656232" cy="42335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https://cs.wikipedia.org/wiki/Alb%C3%A1nie</a:t>
            </a:r>
          </a:p>
          <a:p>
            <a:r>
              <a:rPr lang="cs-CZ" dirty="0" smtClean="0"/>
              <a:t>https://cs.wikipedia.org/wiki/%C5%98ecko</a:t>
            </a:r>
          </a:p>
          <a:p>
            <a:r>
              <a:rPr lang="cs-CZ" dirty="0" smtClean="0"/>
              <a:t>https://cs.wikipedia.org/wiki/Kypr</a:t>
            </a:r>
          </a:p>
          <a:p>
            <a:r>
              <a:rPr lang="cs-CZ" dirty="0" smtClean="0"/>
              <a:t>https://cs.wikipedia.org/wiki/Turecko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– fotografie (Albánie)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https://cs.wikipedia.org/wiki/Alb%C3%A1nie#/media/File:Flag_of_Albania.svg</a:t>
            </a:r>
          </a:p>
          <a:p>
            <a:r>
              <a:rPr lang="cs-CZ" dirty="0" smtClean="0"/>
              <a:t>https://cs.wikipedia.org/wiki/Alb%C3%A1nie#/media/File:Coat_of_arms_of_Albania.svg</a:t>
            </a:r>
          </a:p>
          <a:p>
            <a:r>
              <a:rPr lang="cs-CZ" dirty="0" smtClean="0"/>
              <a:t>https://cs.wikipedia.org/wiki/Alb%C3%A1nie#/media/File:Europe-Albania.svg</a:t>
            </a:r>
          </a:p>
          <a:p>
            <a:r>
              <a:rPr lang="cs-CZ" dirty="0" smtClean="0"/>
              <a:t>https://zpravy.aktualne.cz/albanie-mapa/r~i:photo:238397/r~i:article:641197/?redirected=1491048624http://www.mundo.cz/zajezd/albanie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mundo.cz</a:t>
            </a:r>
            <a:r>
              <a:rPr lang="cs-CZ" dirty="0" smtClean="0"/>
              <a:t>/</a:t>
            </a:r>
            <a:r>
              <a:rPr lang="cs-CZ" dirty="0" err="1" smtClean="0"/>
              <a:t>zajezd</a:t>
            </a:r>
            <a:r>
              <a:rPr lang="cs-CZ" dirty="0" smtClean="0"/>
              <a:t>/</a:t>
            </a:r>
            <a:r>
              <a:rPr lang="cs-CZ" dirty="0" err="1" smtClean="0"/>
              <a:t>albanie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turkeysforlife.com</a:t>
            </a:r>
            <a:r>
              <a:rPr lang="cs-CZ" dirty="0" smtClean="0"/>
              <a:t>/2014/04/</a:t>
            </a:r>
            <a:r>
              <a:rPr lang="cs-CZ" dirty="0" err="1" smtClean="0"/>
              <a:t>turkish</a:t>
            </a:r>
            <a:r>
              <a:rPr lang="cs-CZ" dirty="0" smtClean="0"/>
              <a:t>-</a:t>
            </a:r>
            <a:r>
              <a:rPr lang="cs-CZ" dirty="0" err="1" smtClean="0"/>
              <a:t>recipes</a:t>
            </a:r>
            <a:r>
              <a:rPr lang="cs-CZ" dirty="0" smtClean="0"/>
              <a:t>-</a:t>
            </a:r>
            <a:r>
              <a:rPr lang="cs-CZ" dirty="0" err="1" smtClean="0"/>
              <a:t>tarhana</a:t>
            </a:r>
            <a:r>
              <a:rPr lang="cs-CZ" dirty="0" smtClean="0"/>
              <a:t>-</a:t>
            </a:r>
            <a:r>
              <a:rPr lang="cs-CZ" dirty="0" err="1" smtClean="0"/>
              <a:t>soup</a:t>
            </a:r>
            <a:r>
              <a:rPr lang="cs-CZ" dirty="0" smtClean="0"/>
              <a:t>-</a:t>
            </a:r>
            <a:r>
              <a:rPr lang="cs-CZ" dirty="0" err="1" smtClean="0"/>
              <a:t>corba.html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tyden.cz</a:t>
            </a:r>
            <a:r>
              <a:rPr lang="cs-CZ" dirty="0" smtClean="0"/>
              <a:t>/rubriky/</a:t>
            </a:r>
            <a:r>
              <a:rPr lang="cs-CZ" dirty="0" err="1" smtClean="0"/>
              <a:t>zahranici</a:t>
            </a:r>
            <a:r>
              <a:rPr lang="cs-CZ" dirty="0" smtClean="0"/>
              <a:t>/</a:t>
            </a:r>
            <a:r>
              <a:rPr lang="cs-CZ" dirty="0" err="1" smtClean="0"/>
              <a:t>evropa</a:t>
            </a:r>
            <a:r>
              <a:rPr lang="cs-CZ" dirty="0" smtClean="0"/>
              <a:t>/</a:t>
            </a:r>
            <a:r>
              <a:rPr lang="cs-CZ" dirty="0" err="1" smtClean="0"/>
              <a:t>albanci</a:t>
            </a:r>
            <a:r>
              <a:rPr lang="cs-CZ" dirty="0" smtClean="0"/>
              <a:t>-</a:t>
            </a:r>
            <a:r>
              <a:rPr lang="cs-CZ" dirty="0" err="1" smtClean="0"/>
              <a:t>vsech</a:t>
            </a:r>
            <a:r>
              <a:rPr lang="cs-CZ" dirty="0" smtClean="0"/>
              <a:t>-zemi-spojme-se-</a:t>
            </a:r>
            <a:r>
              <a:rPr lang="cs-CZ" dirty="0" err="1" smtClean="0"/>
              <a:t>vsichni</a:t>
            </a:r>
            <a:r>
              <a:rPr lang="cs-CZ" dirty="0" smtClean="0"/>
              <a:t>-s-</a:t>
            </a:r>
            <a:r>
              <a:rPr lang="cs-CZ" dirty="0" err="1" smtClean="0"/>
              <a:t>obcanstvim</a:t>
            </a:r>
            <a:r>
              <a:rPr lang="cs-CZ" dirty="0" smtClean="0"/>
              <a:t>_254409.html?</a:t>
            </a:r>
            <a:r>
              <a:rPr lang="cs-CZ" dirty="0" err="1" smtClean="0"/>
              <a:t>showTab</a:t>
            </a:r>
            <a:r>
              <a:rPr lang="cs-CZ" dirty="0" smtClean="0"/>
              <a:t>=</a:t>
            </a:r>
            <a:r>
              <a:rPr lang="cs-CZ" dirty="0" err="1" smtClean="0"/>
              <a:t>nejctenejsi</a:t>
            </a:r>
            <a:r>
              <a:rPr lang="cs-CZ" dirty="0" smtClean="0"/>
              <a:t>-7</a:t>
            </a:r>
          </a:p>
          <a:p>
            <a:r>
              <a:rPr lang="cs-CZ" dirty="0" smtClean="0"/>
              <a:t>http://eshop.flveknapoje.cz/Cognac--brandy/450-Skenderbeu-brandy-3yo-0-5l-40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– fotografie (Řecko)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https://cs.wikipedia.org/wiki/%C5%98ecko#/media/File:Flag_of_Greece.svg</a:t>
            </a:r>
          </a:p>
          <a:p>
            <a:r>
              <a:rPr lang="cs-CZ" dirty="0" smtClean="0"/>
              <a:t>https://cs.wikipedia.org/wiki/%C5%98ecko#/media/File:Coat_of_arms_of_Greece.svg</a:t>
            </a:r>
          </a:p>
          <a:p>
            <a:r>
              <a:rPr lang="cs-CZ" dirty="0" smtClean="0"/>
              <a:t>https://cs.wikipedia.org/wiki/%C5%98ecko#/media/File:EU_location_GRE.svg</a:t>
            </a:r>
          </a:p>
          <a:p>
            <a:r>
              <a:rPr lang="cs-CZ" dirty="0" smtClean="0"/>
              <a:t>http://cz.depositphotos.com/41498909/stock-illustration-greece.html</a:t>
            </a:r>
          </a:p>
          <a:p>
            <a:r>
              <a:rPr lang="cs-CZ" dirty="0" smtClean="0"/>
              <a:t>https://pl.wiktionary.org/wiki/mul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global</a:t>
            </a:r>
            <a:r>
              <a:rPr lang="cs-CZ" dirty="0" smtClean="0"/>
              <a:t>-</a:t>
            </a:r>
            <a:r>
              <a:rPr lang="cs-CZ" dirty="0" err="1" smtClean="0"/>
              <a:t>wines.cz</a:t>
            </a:r>
            <a:r>
              <a:rPr lang="cs-CZ" dirty="0" smtClean="0"/>
              <a:t>/brandy-</a:t>
            </a:r>
            <a:r>
              <a:rPr lang="cs-CZ" dirty="0" err="1" smtClean="0"/>
              <a:t>recko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recky</a:t>
            </a:r>
            <a:r>
              <a:rPr lang="cs-CZ" dirty="0" smtClean="0"/>
              <a:t>-</a:t>
            </a:r>
            <a:r>
              <a:rPr lang="cs-CZ" dirty="0" err="1" smtClean="0"/>
              <a:t>olivovy</a:t>
            </a:r>
            <a:r>
              <a:rPr lang="cs-CZ" dirty="0" smtClean="0"/>
              <a:t>-olej.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culturetaste.com</a:t>
            </a:r>
            <a:r>
              <a:rPr lang="cs-CZ" dirty="0" smtClean="0"/>
              <a:t>/</a:t>
            </a:r>
            <a:r>
              <a:rPr lang="cs-CZ" dirty="0" err="1" smtClean="0"/>
              <a:t>Worry</a:t>
            </a:r>
            <a:r>
              <a:rPr lang="cs-CZ" dirty="0" smtClean="0"/>
              <a:t>-</a:t>
            </a:r>
            <a:r>
              <a:rPr lang="cs-CZ" dirty="0" err="1" smtClean="0"/>
              <a:t>Beads</a:t>
            </a:r>
            <a:r>
              <a:rPr lang="cs-CZ" dirty="0" smtClean="0"/>
              <a:t>-</a:t>
            </a:r>
            <a:r>
              <a:rPr lang="cs-CZ" dirty="0" err="1" smtClean="0"/>
              <a:t>Greek</a:t>
            </a:r>
            <a:r>
              <a:rPr lang="cs-CZ" dirty="0" smtClean="0"/>
              <a:t>-</a:t>
            </a:r>
            <a:r>
              <a:rPr lang="cs-CZ" dirty="0" err="1" smtClean="0"/>
              <a:t>Komboloi</a:t>
            </a:r>
            <a:r>
              <a:rPr lang="cs-CZ" dirty="0" smtClean="0"/>
              <a:t>-</a:t>
            </a:r>
            <a:r>
              <a:rPr lang="cs-CZ" dirty="0" err="1" smtClean="0"/>
              <a:t>Scented</a:t>
            </a:r>
            <a:r>
              <a:rPr lang="cs-CZ" dirty="0" smtClean="0"/>
              <a:t>-</a:t>
            </a:r>
            <a:r>
              <a:rPr lang="cs-CZ" dirty="0" err="1" smtClean="0"/>
              <a:t>Nutmeg</a:t>
            </a:r>
            <a:r>
              <a:rPr lang="cs-CZ" dirty="0" smtClean="0"/>
              <a:t>-</a:t>
            </a:r>
            <a:r>
              <a:rPr lang="cs-CZ" dirty="0" err="1" smtClean="0"/>
              <a:t>Seeds</a:t>
            </a:r>
            <a:r>
              <a:rPr lang="cs-CZ" dirty="0" smtClean="0"/>
              <a:t>-</a:t>
            </a:r>
            <a:r>
              <a:rPr lang="cs-CZ" dirty="0" err="1" smtClean="0"/>
              <a:t>Dark</a:t>
            </a:r>
            <a:r>
              <a:rPr lang="cs-CZ" dirty="0" smtClean="0"/>
              <a:t>-</a:t>
            </a:r>
            <a:r>
              <a:rPr lang="cs-CZ" dirty="0" err="1" smtClean="0"/>
              <a:t>Red</a:t>
            </a:r>
            <a:r>
              <a:rPr lang="cs-CZ" dirty="0" smtClean="0"/>
              <a:t>-p527.html</a:t>
            </a:r>
          </a:p>
          <a:p>
            <a:r>
              <a:rPr lang="cs-CZ" dirty="0" smtClean="0"/>
              <a:t>https://torrance.eat24hours.com/gyros</a:t>
            </a:r>
          </a:p>
          <a:p>
            <a:r>
              <a:rPr lang="cs-CZ" dirty="0" smtClean="0">
                <a:hlinkClick r:id="rId2"/>
              </a:rPr>
              <a:t>https://www.albert.cz/recepty/recky-salat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– fotografie (Kypr)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https://cs.wikipedia.org/wiki/Kypr#/media/File:Flag_of_Cyprus.svg</a:t>
            </a:r>
          </a:p>
          <a:p>
            <a:r>
              <a:rPr lang="cs-CZ" dirty="0" smtClean="0"/>
              <a:t>https://cs.wikipedia.org/wiki/Kypr#/media/File:Coat_of_arms_of_Cyprus.svg</a:t>
            </a:r>
          </a:p>
          <a:p>
            <a:r>
              <a:rPr lang="cs-CZ" dirty="0" smtClean="0"/>
              <a:t>https://cs.wikipedia.org/wiki/Kypr#/media/File:Cyprus_in_its_region_(de-facto).svg</a:t>
            </a:r>
          </a:p>
          <a:p>
            <a:r>
              <a:rPr lang="cs-CZ" dirty="0" smtClean="0"/>
              <a:t>http://kypr.tripzone.cz/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mundo.cz</a:t>
            </a:r>
            <a:r>
              <a:rPr lang="cs-CZ" dirty="0" smtClean="0"/>
              <a:t>/</a:t>
            </a:r>
            <a:r>
              <a:rPr lang="cs-CZ" dirty="0" err="1" smtClean="0"/>
              <a:t>kypr</a:t>
            </a:r>
            <a:r>
              <a:rPr lang="cs-CZ" dirty="0" smtClean="0"/>
              <a:t>/</a:t>
            </a:r>
            <a:r>
              <a:rPr lang="cs-CZ" dirty="0" err="1" smtClean="0"/>
              <a:t>suvenyry</a:t>
            </a:r>
            <a:endParaRPr lang="cs-CZ" dirty="0" smtClean="0"/>
          </a:p>
          <a:p>
            <a:r>
              <a:rPr lang="cs-CZ" dirty="0" smtClean="0"/>
              <a:t>https://hypebeast.com/tags/zara</a:t>
            </a:r>
          </a:p>
          <a:p>
            <a:r>
              <a:rPr lang="cs-CZ" dirty="0" smtClean="0"/>
              <a:t>http://cz.depositphotos.com/50410643/stock-photo-strong-cypriot-coffee-with-water.html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– fotografie (Turecko)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https://cs.wikipedia.org/wiki/Turecko#/media/File:Flag_of_Turkey.svg</a:t>
            </a:r>
          </a:p>
          <a:p>
            <a:r>
              <a:rPr lang="cs-CZ" dirty="0" smtClean="0"/>
              <a:t>https://cs.wikipedia.org/wiki/Turecko#/media/File:TurkishEmblem.svg</a:t>
            </a:r>
          </a:p>
          <a:p>
            <a:r>
              <a:rPr lang="cs-CZ" dirty="0" smtClean="0"/>
              <a:t>https://cs.wikipedia.org/wiki/Turecko#/media/File:Turkey_(orthographic_projection).svg</a:t>
            </a:r>
          </a:p>
          <a:p>
            <a:r>
              <a:rPr lang="cs-CZ" dirty="0" smtClean="0"/>
              <a:t>https://pixabay.com/cs/velbloud-turecko-velbloudi-zv%C3%AD%C5%99e-161460/</a:t>
            </a:r>
          </a:p>
          <a:p>
            <a:r>
              <a:rPr lang="cs-CZ" dirty="0" smtClean="0"/>
              <a:t>http://prazena-kava.cz/2014/12/prava-turecka-kava/</a:t>
            </a:r>
          </a:p>
          <a:p>
            <a:r>
              <a:rPr lang="cs-CZ" dirty="0" smtClean="0"/>
              <a:t>http://lotrminecraftmod.wikia.com/wiki/Thread:93991</a:t>
            </a:r>
          </a:p>
          <a:p>
            <a:r>
              <a:rPr lang="cs-CZ" dirty="0" smtClean="0"/>
              <a:t>https://www.marul.com/tr/urun/solen-lokum-350-gr-cikolata-kapli-antep-fistikli/demirhan-market-maltepe-icerenkoy-atasehir-online-siparis/76/4783/istanbul/maltepe</a:t>
            </a:r>
          </a:p>
          <a:p>
            <a:r>
              <a:rPr lang="cs-CZ" dirty="0" smtClean="0"/>
              <a:t>https://www.gurmerehberi.com/haberler/solenden-bayrama-ozel-lokkum/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erlín">
  <a:themeElements>
    <a:clrScheme name="Vlastní 1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Berlín">
      <a:majorFont>
        <a:latin typeface="Trebuchet MS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í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TM04033917[[fn=Berlín]]</Template>
  <TotalTime>655</TotalTime>
  <Words>465</Words>
  <Application>Microsoft Office PowerPoint</Application>
  <PresentationFormat>Vlastní</PresentationFormat>
  <Paragraphs>123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Berlín</vt:lpstr>
      <vt:lpstr>Evropské středomořské státy – 2. část (Albánie, Řecko, Kypr, Turecko)  </vt:lpstr>
      <vt:lpstr>Albánie</vt:lpstr>
      <vt:lpstr>Albánie</vt:lpstr>
      <vt:lpstr>Albánie</vt:lpstr>
      <vt:lpstr>Typické věci pro Albánii</vt:lpstr>
      <vt:lpstr>Řecko</vt:lpstr>
      <vt:lpstr>Řecko</vt:lpstr>
      <vt:lpstr>Řecko</vt:lpstr>
      <vt:lpstr>Typické věci pro Řecko</vt:lpstr>
      <vt:lpstr>Kypr</vt:lpstr>
      <vt:lpstr>Kypr</vt:lpstr>
      <vt:lpstr>Kypr</vt:lpstr>
      <vt:lpstr>Typické věci pro Kypr</vt:lpstr>
      <vt:lpstr>Turecko</vt:lpstr>
      <vt:lpstr>Turecko</vt:lpstr>
      <vt:lpstr>Turecko</vt:lpstr>
      <vt:lpstr>Typické věci pro Turecko</vt:lpstr>
      <vt:lpstr>Zdroje</vt:lpstr>
      <vt:lpstr>Zdroje – fotografie (Albánie) </vt:lpstr>
      <vt:lpstr>Zdroje – fotografie (Řecko)</vt:lpstr>
      <vt:lpstr>Zdroje – fotografie (Kypr)</vt:lpstr>
      <vt:lpstr>Zdroje – fotografie (Turecko)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Tanzanie</dc:title>
  <dc:creator>Jenšovský Jakub</dc:creator>
  <cp:lastModifiedBy>Fanda</cp:lastModifiedBy>
  <cp:revision>20</cp:revision>
  <dcterms:created xsi:type="dcterms:W3CDTF">2016-11-21T12:33:10Z</dcterms:created>
  <dcterms:modified xsi:type="dcterms:W3CDTF">2017-04-01T14:28:59Z</dcterms:modified>
</cp:coreProperties>
</file>