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slides/slide4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60" r:id="rId4"/>
    <p:sldId id="262" r:id="rId5"/>
    <p:sldId id="263" r:id="rId6"/>
    <p:sldId id="264" r:id="rId7"/>
    <p:sldId id="265" r:id="rId8"/>
    <p:sldId id="267" r:id="rId9"/>
    <p:sldId id="268" r:id="rId10"/>
    <p:sldId id="269" r:id="rId11"/>
    <p:sldId id="270" r:id="rId12"/>
    <p:sldId id="272" r:id="rId13"/>
    <p:sldId id="273" r:id="rId14"/>
    <p:sldId id="274" r:id="rId15"/>
    <p:sldId id="275" r:id="rId16"/>
    <p:sldId id="277" r:id="rId17"/>
    <p:sldId id="278" r:id="rId18"/>
    <p:sldId id="279" r:id="rId19"/>
    <p:sldId id="280" r:id="rId20"/>
    <p:sldId id="282" r:id="rId21"/>
    <p:sldId id="283" r:id="rId22"/>
    <p:sldId id="284" r:id="rId23"/>
    <p:sldId id="290" r:id="rId24"/>
    <p:sldId id="292" r:id="rId25"/>
    <p:sldId id="293" r:id="rId26"/>
    <p:sldId id="294" r:id="rId27"/>
    <p:sldId id="296" r:id="rId28"/>
    <p:sldId id="298" r:id="rId29"/>
    <p:sldId id="299" r:id="rId30"/>
    <p:sldId id="300" r:id="rId31"/>
    <p:sldId id="295" r:id="rId32"/>
    <p:sldId id="258" r:id="rId33"/>
    <p:sldId id="259" r:id="rId34"/>
    <p:sldId id="261" r:id="rId35"/>
    <p:sldId id="266" r:id="rId36"/>
    <p:sldId id="271" r:id="rId37"/>
    <p:sldId id="276" r:id="rId38"/>
    <p:sldId id="281" r:id="rId39"/>
    <p:sldId id="291" r:id="rId40"/>
    <p:sldId id="297" r:id="rId4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86A1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40743210-0353-4724-82E9-C4AFED873D98}" type="datetimeFigureOut">
              <a:rPr lang="cs-CZ" smtClean="0"/>
              <a:pPr/>
              <a:t>6.4.2017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8D581FE2-9F60-4609-9A23-22D8106B23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43210-0353-4724-82E9-C4AFED873D98}" type="datetimeFigureOut">
              <a:rPr lang="cs-CZ" smtClean="0"/>
              <a:pPr/>
              <a:t>6.4.2017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81FE2-9F60-4609-9A23-22D8106B23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43210-0353-4724-82E9-C4AFED873D98}" type="datetimeFigureOut">
              <a:rPr lang="cs-CZ" smtClean="0"/>
              <a:pPr/>
              <a:t>6.4.2017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81FE2-9F60-4609-9A23-22D8106B23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43210-0353-4724-82E9-C4AFED873D98}" type="datetimeFigureOut">
              <a:rPr lang="cs-CZ" smtClean="0"/>
              <a:pPr/>
              <a:t>6.4.2017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81FE2-9F60-4609-9A23-22D8106B23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0743210-0353-4724-82E9-C4AFED873D98}" type="datetimeFigureOut">
              <a:rPr lang="cs-CZ" smtClean="0"/>
              <a:pPr/>
              <a:t>6.4.2017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D581FE2-9F60-4609-9A23-22D8106B236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40743210-0353-4724-82E9-C4AFED873D98}" type="datetimeFigureOut">
              <a:rPr lang="cs-CZ" smtClean="0"/>
              <a:pPr/>
              <a:t>6.4.2017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8D581FE2-9F60-4609-9A23-22D8106B23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43210-0353-4724-82E9-C4AFED873D98}" type="datetimeFigureOut">
              <a:rPr lang="cs-CZ" smtClean="0"/>
              <a:pPr/>
              <a:t>6.4.2017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81FE2-9F60-4609-9A23-22D8106B23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43210-0353-4724-82E9-C4AFED873D98}" type="datetimeFigureOut">
              <a:rPr lang="cs-CZ" smtClean="0"/>
              <a:pPr/>
              <a:t>6.4.2017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81FE2-9F60-4609-9A23-22D8106B23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43210-0353-4724-82E9-C4AFED873D98}" type="datetimeFigureOut">
              <a:rPr lang="cs-CZ" smtClean="0"/>
              <a:pPr/>
              <a:t>6.4.2017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81FE2-9F60-4609-9A23-22D8106B23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43210-0353-4724-82E9-C4AFED873D98}" type="datetimeFigureOut">
              <a:rPr lang="cs-CZ" smtClean="0"/>
              <a:pPr/>
              <a:t>6.4.2017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81FE2-9F60-4609-9A23-22D8106B23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43210-0353-4724-82E9-C4AFED873D98}" type="datetimeFigureOut">
              <a:rPr lang="cs-CZ" smtClean="0"/>
              <a:pPr/>
              <a:t>6.4.2017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81FE2-9F60-4609-9A23-22D8106B23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40743210-0353-4724-82E9-C4AFED873D98}" type="datetimeFigureOut">
              <a:rPr lang="cs-CZ" smtClean="0"/>
              <a:pPr/>
              <a:t>6.4.2017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8D581FE2-9F60-4609-9A23-22D8106B236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gi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4.jpeg"/><Relationship Id="rId4" Type="http://schemas.openxmlformats.org/officeDocument/2006/relationships/image" Target="../media/image43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2.jpeg"/><Relationship Id="rId5" Type="http://schemas.openxmlformats.org/officeDocument/2006/relationships/image" Target="../media/image51.jpeg"/><Relationship Id="rId4" Type="http://schemas.openxmlformats.org/officeDocument/2006/relationships/image" Target="../media/image50.jpe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hyperlink" Target="https://cs.wikipedia.org/wiki/Gruzie" TargetMode="External"/><Relationship Id="rId3" Type="http://schemas.openxmlformats.org/officeDocument/2006/relationships/hyperlink" Target="https://cs.wikipedia.org/wiki/B%C4%9Blorusko" TargetMode="External"/><Relationship Id="rId7" Type="http://schemas.openxmlformats.org/officeDocument/2006/relationships/hyperlink" Target="https://cs.wikipedia.org/wiki/Moldavsko" TargetMode="External"/><Relationship Id="rId2" Type="http://schemas.openxmlformats.org/officeDocument/2006/relationships/hyperlink" Target="https://cs.wikipedia.org/wiki/V%C3%BDchodn%C3%AD_Evrop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s.wikipedia.org/wiki/Loty%C5%A1sko" TargetMode="External"/><Relationship Id="rId5" Type="http://schemas.openxmlformats.org/officeDocument/2006/relationships/hyperlink" Target="https://cs.wikipedia.org/wiki/Estonsko" TargetMode="External"/><Relationship Id="rId4" Type="http://schemas.openxmlformats.org/officeDocument/2006/relationships/hyperlink" Target="https://www.aktualne.cz/wiki/zahranici/belorusko/r~i:wiki:2163/" TargetMode="External"/><Relationship Id="rId9" Type="http://schemas.openxmlformats.org/officeDocument/2006/relationships/hyperlink" Target="https://cs.wikipedia.org/wiki/Ukrajina" TargetMode="Externa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hyperlink" Target="https://cs.wikipedia.org/wiki/V%C3%BDchodn%C3%AD_Evropa" TargetMode="Externa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://web2.mendelu.cz/af_221_multitext/vyziva_rostlin/html/hnojiva/mineralni/kchloridova.htm" TargetMode="External"/><Relationship Id="rId2" Type="http://schemas.openxmlformats.org/officeDocument/2006/relationships/hyperlink" Target="https://cs.wikipedia.org/wiki/B%C4%9Blorusk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z.depositphotos.com/51517697/stock-photo-colorful-belarusian-straw-dolls-at.html" TargetMode="External"/><Relationship Id="rId5" Type="http://schemas.openxmlformats.org/officeDocument/2006/relationships/hyperlink" Target="http://natashaskitchen.com/2012/02/19/angelinas-easy-bread-kvas-recipe/" TargetMode="External"/><Relationship Id="rId4" Type="http://schemas.openxmlformats.org/officeDocument/2006/relationships/hyperlink" Target="http://www.lady-in.cz/lady-in-suvenyry-z-evropy/" TargetMode="Externa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sel.cz/6125-gasland-recenze-hororu-o-tezbe-zemniho-plynu.html?typ=odpoved&amp;id_prispevku=115621" TargetMode="External"/><Relationship Id="rId2" Type="http://schemas.openxmlformats.org/officeDocument/2006/relationships/hyperlink" Target="https://cs.wikipedia.org/wiki/Estonsko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mundo.cz/estonsko/kuchyne" TargetMode="Externa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undo.cz/litva/kuchyne" TargetMode="External"/><Relationship Id="rId2" Type="http://schemas.openxmlformats.org/officeDocument/2006/relationships/hyperlink" Target="https://cs.wikipedia.org/wiki/Litva" TargetMode="Externa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arousingappetites.com/piragi-latvian-bacon-pie/" TargetMode="External"/><Relationship Id="rId2" Type="http://schemas.openxmlformats.org/officeDocument/2006/relationships/hyperlink" Target="https://cs.wikipedia.org/wiki/Loty%C5%A1sko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aldaris.lv/en/about-brewery/news" TargetMode="Externa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s://romanianfood.wordpress.com/2011/10/11/mamaliga-corn-porridge/" TargetMode="External"/><Relationship Id="rId2" Type="http://schemas.openxmlformats.org/officeDocument/2006/relationships/hyperlink" Target="https://cs.wikipedia.org/wiki/Moldavsko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vinazmoldavska.cz/cs/nabidka-vin" TargetMode="Externa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usko-info.cz/clanek/matrjoska-jeden-ze-symbolu-ruska" TargetMode="External"/><Relationship Id="rId2" Type="http://schemas.openxmlformats.org/officeDocument/2006/relationships/hyperlink" Target="https://cs.wikipedia.org/wiki/Rusko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drinktime.ru/news/45591.shtml" TargetMode="External"/><Relationship Id="rId4" Type="http://schemas.openxmlformats.org/officeDocument/2006/relationships/hyperlink" Target="http://www.ara.cz/rusko/moskva/chram-vasila-blazeneho" TargetMode="Externa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undo.cz/ukrajina/kuchyne" TargetMode="External"/><Relationship Id="rId2" Type="http://schemas.openxmlformats.org/officeDocument/2006/relationships/hyperlink" Target="https://cs.wikipedia.org/wiki/Ukrajin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Východní Evropa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Jakub </a:t>
            </a:r>
            <a:r>
              <a:rPr lang="cs-CZ" dirty="0" err="1" smtClean="0"/>
              <a:t>Jenšovský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Východní Evropa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8" name="Picture 4" descr="C:\Users\Fanda\Desktop\EasternEurope1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2214553"/>
            <a:ext cx="6643734" cy="440223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Bělorusko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prezidentská republika</a:t>
            </a:r>
          </a:p>
          <a:p>
            <a:r>
              <a:rPr lang="cs-CZ" sz="2400" b="1" dirty="0" smtClean="0"/>
              <a:t>Hlavní město : </a:t>
            </a:r>
            <a:r>
              <a:rPr lang="cs-CZ" sz="2400" dirty="0" smtClean="0"/>
              <a:t>Minsk</a:t>
            </a:r>
          </a:p>
          <a:p>
            <a:r>
              <a:rPr lang="cs-CZ" sz="2400" b="1" dirty="0" smtClean="0"/>
              <a:t>Rozloha : </a:t>
            </a:r>
            <a:r>
              <a:rPr lang="cs-CZ" sz="2400" dirty="0" smtClean="0"/>
              <a:t>207 595 km²</a:t>
            </a:r>
          </a:p>
          <a:p>
            <a:r>
              <a:rPr lang="cs-CZ" sz="2400" b="1" dirty="0" smtClean="0"/>
              <a:t>Počet obyvatel : </a:t>
            </a:r>
            <a:r>
              <a:rPr lang="cs-CZ" sz="2400" dirty="0" smtClean="0"/>
              <a:t>9 466 000</a:t>
            </a:r>
          </a:p>
          <a:p>
            <a:r>
              <a:rPr lang="cs-CZ" sz="2400" b="1" dirty="0" smtClean="0"/>
              <a:t>Jazyk : </a:t>
            </a:r>
            <a:r>
              <a:rPr lang="cs-CZ" sz="2400" dirty="0" smtClean="0"/>
              <a:t>běloruština, ruština</a:t>
            </a:r>
          </a:p>
          <a:p>
            <a:endParaRPr lang="cs-CZ" sz="2400" dirty="0"/>
          </a:p>
        </p:txBody>
      </p:sp>
      <p:pic>
        <p:nvPicPr>
          <p:cNvPr id="2050" name="Picture 2" descr="C:\Users\Fanda\Desktop\Flag_of_Belarus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14" y="4714884"/>
            <a:ext cx="3286148" cy="1643074"/>
          </a:xfrm>
          <a:prstGeom prst="rect">
            <a:avLst/>
          </a:prstGeom>
          <a:noFill/>
        </p:spPr>
      </p:pic>
      <p:pic>
        <p:nvPicPr>
          <p:cNvPr id="2051" name="Picture 3" descr="C:\Users\Fanda\Desktop\Official_coat_of_arms_of_the_Republic_of_Belarus_(v)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86380" y="4071942"/>
            <a:ext cx="2449494" cy="24494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Bělorusko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Fanda\Desktop\Location_Belarus_Europe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2143116"/>
            <a:ext cx="5715040" cy="44380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Bělorusko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Bělorusko se rozkládá v nížinné oblasti (v západní části Východoevropské roviny)</a:t>
            </a:r>
          </a:p>
          <a:p>
            <a:r>
              <a:rPr lang="cs-CZ" sz="2400" dirty="0" smtClean="0"/>
              <a:t>Nemá moře ani hory </a:t>
            </a:r>
          </a:p>
          <a:p>
            <a:r>
              <a:rPr lang="cs-CZ" sz="2400" dirty="0" smtClean="0"/>
              <a:t>Klima je zde mírné kontinentální</a:t>
            </a:r>
          </a:p>
          <a:p>
            <a:r>
              <a:rPr lang="cs-CZ" sz="2400" dirty="0" smtClean="0"/>
              <a:t>Pěstování lnu a žita</a:t>
            </a:r>
          </a:p>
          <a:p>
            <a:r>
              <a:rPr lang="cs-CZ" sz="2400" dirty="0" smtClean="0"/>
              <a:t>Těžba draselné soli, ropy a rašeliny (chudé na nerostné zdroje)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  <p:pic>
        <p:nvPicPr>
          <p:cNvPr id="2050" name="Picture 2" descr="C:\Users\Fanda\Desktop\k_kkho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86116" y="4745270"/>
            <a:ext cx="2832078" cy="211273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Typické věci pro Bělorusko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Oblíbený nápojem je kvas</a:t>
            </a:r>
          </a:p>
          <a:p>
            <a:r>
              <a:rPr lang="cs-CZ" sz="2400" dirty="0" smtClean="0"/>
              <a:t>Likér </a:t>
            </a:r>
            <a:r>
              <a:rPr lang="cs-CZ" sz="2400" dirty="0" err="1" smtClean="0"/>
              <a:t>Běloveskaja</a:t>
            </a:r>
            <a:endParaRPr lang="cs-CZ" sz="2400" dirty="0" smtClean="0"/>
          </a:p>
          <a:p>
            <a:r>
              <a:rPr lang="cs-CZ" sz="2400" dirty="0" smtClean="0"/>
              <a:t>Slaměné panenky</a:t>
            </a:r>
          </a:p>
          <a:p>
            <a:r>
              <a:rPr lang="cs-CZ" sz="2400" dirty="0" smtClean="0"/>
              <a:t>Běloruský křišťál</a:t>
            </a:r>
          </a:p>
          <a:p>
            <a:r>
              <a:rPr lang="cs-CZ" sz="2400" dirty="0" smtClean="0"/>
              <a:t>Atrapy zvířat</a:t>
            </a:r>
          </a:p>
          <a:p>
            <a:endParaRPr lang="cs-CZ" sz="2400" dirty="0"/>
          </a:p>
        </p:txBody>
      </p:sp>
      <p:pic>
        <p:nvPicPr>
          <p:cNvPr id="3074" name="Picture 2" descr="C:\Users\Fanda\Desktop\Easy-Bread-Kva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2066" y="2643182"/>
            <a:ext cx="3006127" cy="3597332"/>
          </a:xfrm>
          <a:prstGeom prst="rect">
            <a:avLst/>
          </a:prstGeom>
          <a:noFill/>
        </p:spPr>
      </p:pic>
      <p:pic>
        <p:nvPicPr>
          <p:cNvPr id="3075" name="Picture 3" descr="C:\Users\Fanda\Desktop\depositphotos_51517697-stock-photo-colorful-belarusian-straw-dolls-a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00496" y="2643182"/>
            <a:ext cx="4922011" cy="3571900"/>
          </a:xfrm>
          <a:prstGeom prst="rect">
            <a:avLst/>
          </a:prstGeom>
          <a:noFill/>
        </p:spPr>
      </p:pic>
      <p:pic>
        <p:nvPicPr>
          <p:cNvPr id="3076" name="Picture 4" descr="C:\Users\Fanda\Desktop\1 belorusko suveny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2000240"/>
            <a:ext cx="3857652" cy="45720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Estonsko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parlamentní republika</a:t>
            </a:r>
          </a:p>
          <a:p>
            <a:r>
              <a:rPr lang="cs-CZ" sz="2400" b="1" dirty="0" smtClean="0"/>
              <a:t>Hlavní město : </a:t>
            </a:r>
            <a:r>
              <a:rPr lang="cs-CZ" sz="2400" dirty="0" smtClean="0"/>
              <a:t>Tallinn</a:t>
            </a:r>
          </a:p>
          <a:p>
            <a:r>
              <a:rPr lang="cs-CZ" sz="2400" b="1" dirty="0" smtClean="0"/>
              <a:t>Rozloha : </a:t>
            </a:r>
            <a:r>
              <a:rPr lang="cs-CZ" sz="2400" dirty="0" smtClean="0"/>
              <a:t>45 339 km²</a:t>
            </a:r>
          </a:p>
          <a:p>
            <a:r>
              <a:rPr lang="cs-CZ" sz="2400" b="1" dirty="0" smtClean="0"/>
              <a:t>Počet obyvatel : </a:t>
            </a:r>
            <a:r>
              <a:rPr lang="cs-CZ" sz="2400" dirty="0" smtClean="0"/>
              <a:t>1 308 114</a:t>
            </a:r>
          </a:p>
          <a:p>
            <a:r>
              <a:rPr lang="cs-CZ" sz="2400" b="1" dirty="0" smtClean="0"/>
              <a:t>Jazyk : </a:t>
            </a:r>
            <a:r>
              <a:rPr lang="cs-CZ" sz="2400" dirty="0" smtClean="0"/>
              <a:t>estonština</a:t>
            </a:r>
            <a:endParaRPr lang="cs-CZ" sz="2400" dirty="0"/>
          </a:p>
        </p:txBody>
      </p:sp>
      <p:pic>
        <p:nvPicPr>
          <p:cNvPr id="4098" name="Picture 2" descr="C:\Users\Fanda\Desktop\Flag_of_Estonia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2976" y="4500570"/>
            <a:ext cx="3143272" cy="20002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099" name="Picture 3" descr="C:\Users\Fanda\Desktop\550px-Coat_of_arms_of_Estonia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14942" y="4062070"/>
            <a:ext cx="2609853" cy="242953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Estonsko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 descr="C:\Users\Fanda\Desktop\EU_location_EST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2214554"/>
            <a:ext cx="5929354" cy="444701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Estonsko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Povrch bažinatý, nížinatý (na jihu kopcovitý)</a:t>
            </a:r>
          </a:p>
          <a:p>
            <a:r>
              <a:rPr lang="cs-CZ" sz="2400" dirty="0" smtClean="0"/>
              <a:t>Klima je zde mírné kontinentální</a:t>
            </a:r>
          </a:p>
          <a:p>
            <a:r>
              <a:rPr lang="cs-CZ" sz="2400" dirty="0" smtClean="0"/>
              <a:t>Znečištěné ovzduší</a:t>
            </a:r>
          </a:p>
          <a:p>
            <a:r>
              <a:rPr lang="cs-CZ" sz="2400" dirty="0" smtClean="0"/>
              <a:t>Pěstování brambor a žita</a:t>
            </a:r>
          </a:p>
          <a:p>
            <a:r>
              <a:rPr lang="cs-CZ" sz="2400" dirty="0" smtClean="0"/>
              <a:t>Těžba hořlavé břidlice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  <p:pic>
        <p:nvPicPr>
          <p:cNvPr id="6146" name="Picture 2" descr="C:\Users\Fanda\Desktop\s_132888223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3438" y="3929066"/>
            <a:ext cx="3714776" cy="233287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Typické věci pro Estonsko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Estonské palačinky </a:t>
            </a:r>
            <a:r>
              <a:rPr lang="cs-CZ" sz="2400" dirty="0" err="1" smtClean="0"/>
              <a:t>pankoogid</a:t>
            </a:r>
            <a:endParaRPr lang="cs-CZ" sz="2400" dirty="0" smtClean="0"/>
          </a:p>
          <a:p>
            <a:r>
              <a:rPr lang="cs-CZ" sz="2400" dirty="0" smtClean="0"/>
              <a:t>Krvavé klobásy </a:t>
            </a:r>
            <a:r>
              <a:rPr lang="cs-CZ" sz="2400" dirty="0" err="1" smtClean="0"/>
              <a:t>verivorst</a:t>
            </a:r>
            <a:endParaRPr lang="cs-CZ" sz="2400" dirty="0" smtClean="0"/>
          </a:p>
          <a:p>
            <a:r>
              <a:rPr lang="cs-CZ" sz="2400" dirty="0" smtClean="0"/>
              <a:t>Vodka estonské výroby Viru </a:t>
            </a:r>
            <a:r>
              <a:rPr lang="cs-CZ" sz="2400" dirty="0" err="1" smtClean="0"/>
              <a:t>Valge</a:t>
            </a:r>
            <a:endParaRPr lang="cs-CZ" sz="2400" dirty="0"/>
          </a:p>
        </p:txBody>
      </p:sp>
      <p:pic>
        <p:nvPicPr>
          <p:cNvPr id="1026" name="Picture 2" descr="C:\Users\Fanda\Desktop\estonsko-kuchyne-pankoogid.thumbnai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71670" y="3714752"/>
            <a:ext cx="3857652" cy="2893239"/>
          </a:xfrm>
          <a:prstGeom prst="rect">
            <a:avLst/>
          </a:prstGeom>
          <a:noFill/>
        </p:spPr>
      </p:pic>
      <p:pic>
        <p:nvPicPr>
          <p:cNvPr id="1027" name="Picture 3" descr="C:\Users\Fanda\Desktop\estonsko-kuchyne-verivorst.thumbnai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28794" y="3500438"/>
            <a:ext cx="4143404" cy="3107553"/>
          </a:xfrm>
          <a:prstGeom prst="rect">
            <a:avLst/>
          </a:prstGeom>
          <a:noFill/>
        </p:spPr>
      </p:pic>
      <p:pic>
        <p:nvPicPr>
          <p:cNvPr id="1028" name="Picture 4" descr="C:\Users\Fanda\Desktop\estonsko-kuchyne-viru-valge-vodka.thumbnail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86512" y="3568529"/>
            <a:ext cx="2357454" cy="3289471"/>
          </a:xfrm>
          <a:prstGeom prst="rect">
            <a:avLst/>
          </a:prstGeom>
          <a:noFill/>
        </p:spPr>
      </p:pic>
      <p:pic>
        <p:nvPicPr>
          <p:cNvPr id="1029" name="Picture 5" descr="C:\Users\Fanda\Desktop\estosko suvenyry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00364" y="714356"/>
            <a:ext cx="4286280" cy="61436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Litva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parlamentní republika</a:t>
            </a:r>
          </a:p>
          <a:p>
            <a:r>
              <a:rPr lang="cs-CZ" sz="2400" b="1" dirty="0" smtClean="0"/>
              <a:t>Hlavní město : </a:t>
            </a:r>
            <a:r>
              <a:rPr lang="cs-CZ" sz="2400" dirty="0" smtClean="0"/>
              <a:t>Vilnius</a:t>
            </a:r>
          </a:p>
          <a:p>
            <a:r>
              <a:rPr lang="cs-CZ" sz="2400" b="1" dirty="0" smtClean="0"/>
              <a:t>Rozloha : </a:t>
            </a:r>
            <a:r>
              <a:rPr lang="cs-CZ" sz="2400" dirty="0" smtClean="0"/>
              <a:t>65 200 km² </a:t>
            </a:r>
          </a:p>
          <a:p>
            <a:r>
              <a:rPr lang="cs-CZ" sz="2400" b="1" dirty="0" smtClean="0"/>
              <a:t>Počet obyvatel : </a:t>
            </a:r>
            <a:r>
              <a:rPr lang="cs-CZ" sz="2400" dirty="0" smtClean="0"/>
              <a:t>2 939 431</a:t>
            </a:r>
          </a:p>
          <a:p>
            <a:r>
              <a:rPr lang="cs-CZ" sz="2400" b="1" dirty="0" smtClean="0"/>
              <a:t>Jazyk : </a:t>
            </a:r>
            <a:r>
              <a:rPr lang="cs-CZ" sz="2400" dirty="0" smtClean="0"/>
              <a:t>litevština, </a:t>
            </a:r>
            <a:r>
              <a:rPr lang="cs-CZ" sz="2400" dirty="0" err="1" smtClean="0"/>
              <a:t>žemaitština</a:t>
            </a:r>
            <a:endParaRPr lang="cs-CZ" sz="2400" dirty="0"/>
          </a:p>
        </p:txBody>
      </p:sp>
      <p:pic>
        <p:nvPicPr>
          <p:cNvPr id="2050" name="Picture 2" descr="C:\Users\Fanda\Desktop\Flag_of_Lithuania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4500570"/>
            <a:ext cx="3143272" cy="1885964"/>
          </a:xfrm>
          <a:prstGeom prst="rect">
            <a:avLst/>
          </a:prstGeom>
          <a:noFill/>
        </p:spPr>
      </p:pic>
      <p:pic>
        <p:nvPicPr>
          <p:cNvPr id="2051" name="Picture 3" descr="C:\Users\Fanda\Desktop\Coat_of_arms_of_Lithuania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29256" y="3929066"/>
            <a:ext cx="2334559" cy="265290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Litva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C:\Users\Fanda\Desktop\EU_location_LIT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2214554"/>
            <a:ext cx="6143668" cy="435771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Litva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2143116"/>
            <a:ext cx="8229600" cy="432511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Povrch státu je vesměs rovinatý a nížinný</a:t>
            </a:r>
          </a:p>
          <a:p>
            <a:r>
              <a:rPr lang="cs-CZ" sz="2400" dirty="0" smtClean="0"/>
              <a:t>V nížinách se nachází hustá říční síť a množství drobných jezer (jinak v tomto státu se nachází přes 3000 jezer)</a:t>
            </a:r>
          </a:p>
          <a:p>
            <a:r>
              <a:rPr lang="cs-CZ" sz="2400" dirty="0" smtClean="0"/>
              <a:t>Podnebí je zde mírné, přímořské</a:t>
            </a:r>
          </a:p>
          <a:p>
            <a:r>
              <a:rPr lang="cs-CZ" sz="2400" dirty="0" smtClean="0"/>
              <a:t>Pěstování brambor, lnu a cukrové řepy</a:t>
            </a:r>
          </a:p>
          <a:p>
            <a:r>
              <a:rPr lang="cs-CZ" sz="2400" dirty="0" smtClean="0"/>
              <a:t>Strojírenský a kovozpracující průmysl</a:t>
            </a: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Typické věci pro Litvu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Polévka </a:t>
            </a:r>
            <a:r>
              <a:rPr lang="cs-CZ" sz="2400" dirty="0" err="1" smtClean="0"/>
              <a:t>šaltibarščiai</a:t>
            </a:r>
            <a:endParaRPr lang="cs-CZ" sz="2400" dirty="0" smtClean="0"/>
          </a:p>
          <a:p>
            <a:r>
              <a:rPr lang="cs-CZ" sz="2400" dirty="0" err="1" smtClean="0"/>
              <a:t>Kepsnys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Plněný vepřový žaludek</a:t>
            </a:r>
          </a:p>
          <a:p>
            <a:r>
              <a:rPr lang="cs-CZ" sz="2400" dirty="0" smtClean="0"/>
              <a:t>Žitná lihovina Starka</a:t>
            </a:r>
          </a:p>
          <a:p>
            <a:endParaRPr lang="cs-CZ" sz="2400" dirty="0"/>
          </a:p>
        </p:txBody>
      </p:sp>
      <p:pic>
        <p:nvPicPr>
          <p:cNvPr id="1026" name="Picture 2" descr="C:\Users\Fanda\Desktop\litva-kuchyne-saltibarsciai.thumbnai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4071918"/>
            <a:ext cx="3714776" cy="2786082"/>
          </a:xfrm>
          <a:prstGeom prst="rect">
            <a:avLst/>
          </a:prstGeom>
          <a:noFill/>
        </p:spPr>
      </p:pic>
      <p:pic>
        <p:nvPicPr>
          <p:cNvPr id="1027" name="Picture 3" descr="C:\Users\Fanda\Desktop\litva-kuchyne-kepsnys.thumbnai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9124" y="4071942"/>
            <a:ext cx="4000528" cy="2786058"/>
          </a:xfrm>
          <a:prstGeom prst="rect">
            <a:avLst/>
          </a:prstGeom>
          <a:noFill/>
        </p:spPr>
      </p:pic>
      <p:pic>
        <p:nvPicPr>
          <p:cNvPr id="1028" name="Picture 4" descr="C:\Users\Fanda\Desktop\litva-kuchyne-skilandis.thumbnail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2910" y="4000480"/>
            <a:ext cx="3857652" cy="2857520"/>
          </a:xfrm>
          <a:prstGeom prst="rect">
            <a:avLst/>
          </a:prstGeom>
          <a:noFill/>
        </p:spPr>
      </p:pic>
      <p:pic>
        <p:nvPicPr>
          <p:cNvPr id="1029" name="Picture 5" descr="C:\Users\Fanda\Desktop\litva-kuchyne-starka.thumbnail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72066" y="3143224"/>
            <a:ext cx="2786083" cy="3714776"/>
          </a:xfrm>
          <a:prstGeom prst="rect">
            <a:avLst/>
          </a:prstGeom>
          <a:noFill/>
        </p:spPr>
      </p:pic>
      <p:pic>
        <p:nvPicPr>
          <p:cNvPr id="1030" name="Picture 6" descr="C:\Users\Fanda\Desktop\litva suvenyr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285984" y="608907"/>
            <a:ext cx="4429156" cy="624909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Lotyšsko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parlamentní republika</a:t>
            </a:r>
          </a:p>
          <a:p>
            <a:r>
              <a:rPr lang="cs-CZ" sz="2400" b="1" dirty="0" smtClean="0"/>
              <a:t>Hlavní město : </a:t>
            </a:r>
            <a:r>
              <a:rPr lang="cs-CZ" sz="2400" dirty="0" smtClean="0"/>
              <a:t>Riga</a:t>
            </a:r>
          </a:p>
          <a:p>
            <a:r>
              <a:rPr lang="cs-CZ" sz="2400" b="1" dirty="0" smtClean="0"/>
              <a:t>Rozloha : </a:t>
            </a:r>
            <a:r>
              <a:rPr lang="cs-CZ" sz="2400" dirty="0" smtClean="0"/>
              <a:t>64 589 km² </a:t>
            </a:r>
          </a:p>
          <a:p>
            <a:r>
              <a:rPr lang="cs-CZ" sz="2400" b="1" dirty="0" smtClean="0"/>
              <a:t>Počet obyvatel : </a:t>
            </a:r>
            <a:r>
              <a:rPr lang="cs-CZ" sz="2400" dirty="0" smtClean="0"/>
              <a:t>1 997 500 </a:t>
            </a:r>
          </a:p>
          <a:p>
            <a:r>
              <a:rPr lang="cs-CZ" sz="2400" b="1" dirty="0" smtClean="0"/>
              <a:t>Jazyk : </a:t>
            </a:r>
            <a:r>
              <a:rPr lang="cs-CZ" sz="2400" dirty="0" smtClean="0"/>
              <a:t>lotyština</a:t>
            </a:r>
            <a:endParaRPr lang="cs-CZ" sz="2400" dirty="0"/>
          </a:p>
        </p:txBody>
      </p:sp>
      <p:pic>
        <p:nvPicPr>
          <p:cNvPr id="2050" name="Picture 2" descr="C:\Users\Fanda\Desktop\Flag_of_Latvia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4500570"/>
            <a:ext cx="3889369" cy="1944685"/>
          </a:xfrm>
          <a:prstGeom prst="rect">
            <a:avLst/>
          </a:prstGeom>
          <a:noFill/>
        </p:spPr>
      </p:pic>
      <p:pic>
        <p:nvPicPr>
          <p:cNvPr id="2051" name="Picture 3" descr="C:\Users\Fanda\Desktop\Coat_of_arms_of_Latvia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57818" y="3857628"/>
            <a:ext cx="3297599" cy="26257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Lotyšsko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C:\Users\Fanda\Desktop\EU_location_LAT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2214554"/>
            <a:ext cx="5857916" cy="43934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Lotyšsko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Povrch je většinou rovinatý, nížinný, místy s pahorkatinami</a:t>
            </a:r>
          </a:p>
          <a:p>
            <a:r>
              <a:rPr lang="cs-CZ" sz="2400" dirty="0" smtClean="0"/>
              <a:t>Podnebí mírné a přímořské</a:t>
            </a:r>
          </a:p>
          <a:p>
            <a:r>
              <a:rPr lang="cs-CZ" sz="2400" dirty="0" smtClean="0"/>
              <a:t>Lotyšsko je průmyslový a zemědělský stát (hlavní průmyslová odvětví = </a:t>
            </a:r>
            <a:r>
              <a:rPr lang="cs-CZ" sz="2400" dirty="0" err="1" smtClean="0"/>
              <a:t>radioelektronika</a:t>
            </a:r>
            <a:r>
              <a:rPr lang="cs-CZ" sz="2400" dirty="0" smtClean="0"/>
              <a:t>, papírenství, </a:t>
            </a:r>
            <a:r>
              <a:rPr lang="cs-CZ" sz="2400" dirty="0" smtClean="0"/>
              <a:t>dřevozpracující </a:t>
            </a:r>
            <a:r>
              <a:rPr lang="cs-CZ" sz="2400" dirty="0" smtClean="0"/>
              <a:t>…)</a:t>
            </a:r>
          </a:p>
          <a:p>
            <a:r>
              <a:rPr lang="cs-CZ" sz="2400" dirty="0" smtClean="0"/>
              <a:t>Těžba rašeliny</a:t>
            </a: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Typické věci pro Lotyšsko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Výrobky zhotovené ze dřeva, jantaru, skla a kovu</a:t>
            </a:r>
          </a:p>
          <a:p>
            <a:r>
              <a:rPr lang="cs-CZ" dirty="0" err="1" smtClean="0"/>
              <a:t>Piragy</a:t>
            </a:r>
            <a:endParaRPr lang="cs-CZ" dirty="0" smtClean="0"/>
          </a:p>
          <a:p>
            <a:r>
              <a:rPr lang="cs-CZ" dirty="0" smtClean="0"/>
              <a:t>Pivo </a:t>
            </a:r>
            <a:r>
              <a:rPr lang="cs-CZ" dirty="0" err="1" smtClean="0"/>
              <a:t>Aldaris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098" name="Picture 2" descr="C:\Users\Fanda\Desktop\Latvian-piragi-bacon-pies-ft-image-W-GRAPHIC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099" y="3929066"/>
            <a:ext cx="3974897" cy="2643206"/>
          </a:xfrm>
          <a:prstGeom prst="rect">
            <a:avLst/>
          </a:prstGeom>
          <a:noFill/>
        </p:spPr>
      </p:pic>
      <p:pic>
        <p:nvPicPr>
          <p:cNvPr id="4099" name="Picture 3" descr="C:\Users\Fanda\Desktop\1865_foto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57884" y="2857496"/>
            <a:ext cx="1313576" cy="3786190"/>
          </a:xfrm>
          <a:prstGeom prst="rect">
            <a:avLst/>
          </a:prstGeom>
          <a:noFill/>
        </p:spPr>
      </p:pic>
      <p:pic>
        <p:nvPicPr>
          <p:cNvPr id="4100" name="Picture 4" descr="C:\Users\Fanda\Desktop\lotyssko suveny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28728" y="556009"/>
            <a:ext cx="5286412" cy="630199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Moldavsko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poloprezidentská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republika</a:t>
            </a:r>
          </a:p>
          <a:p>
            <a:r>
              <a:rPr lang="cs-CZ" sz="2400" b="1" dirty="0" smtClean="0"/>
              <a:t>Hlavní město : </a:t>
            </a:r>
            <a:r>
              <a:rPr lang="cs-CZ" sz="2400" dirty="0" smtClean="0"/>
              <a:t>Kišiněv</a:t>
            </a:r>
          </a:p>
          <a:p>
            <a:r>
              <a:rPr lang="cs-CZ" sz="2400" b="1" dirty="0" smtClean="0"/>
              <a:t>Rozloha : </a:t>
            </a:r>
            <a:r>
              <a:rPr lang="cs-CZ" sz="2400" dirty="0" smtClean="0"/>
              <a:t>33 843 km²</a:t>
            </a:r>
          </a:p>
          <a:p>
            <a:r>
              <a:rPr lang="cs-CZ" sz="2400" b="1" dirty="0" smtClean="0"/>
              <a:t>Počet obyvatel : </a:t>
            </a:r>
            <a:r>
              <a:rPr lang="cs-CZ" sz="2400" dirty="0" smtClean="0"/>
              <a:t>3 559 500</a:t>
            </a:r>
          </a:p>
          <a:p>
            <a:r>
              <a:rPr lang="cs-CZ" sz="2400" b="1" dirty="0" smtClean="0"/>
              <a:t>Jazyk : </a:t>
            </a:r>
            <a:r>
              <a:rPr lang="cs-CZ" sz="2400" dirty="0" err="1" smtClean="0"/>
              <a:t>moldavština</a:t>
            </a:r>
            <a:r>
              <a:rPr lang="cs-CZ" sz="2400" dirty="0" smtClean="0"/>
              <a:t> (rumunština)</a:t>
            </a:r>
          </a:p>
        </p:txBody>
      </p:sp>
      <p:pic>
        <p:nvPicPr>
          <p:cNvPr id="5124" name="Picture 4" descr="C:\Users\Fanda\Desktop\Flag_of_Moldova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85852" y="4572008"/>
            <a:ext cx="3786214" cy="1893107"/>
          </a:xfrm>
          <a:prstGeom prst="rect">
            <a:avLst/>
          </a:prstGeom>
          <a:noFill/>
        </p:spPr>
      </p:pic>
      <p:pic>
        <p:nvPicPr>
          <p:cNvPr id="5125" name="Picture 5" descr="C:\Users\Fanda\Desktop\Coat_of_arms_of_Moldova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86446" y="3571876"/>
            <a:ext cx="2612469" cy="32861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Moldavsko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 descr="C:\Users\Fanda\Desktop\Moldavsko_-_SNS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2285992"/>
            <a:ext cx="6143668" cy="4327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Moldavsko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Moldavsko je tvořeno převážně nízkou pahorkatinou</a:t>
            </a:r>
          </a:p>
          <a:p>
            <a:pPr algn="ctr">
              <a:buNone/>
            </a:pPr>
            <a:r>
              <a:rPr lang="cs-CZ" sz="2400" dirty="0" smtClean="0"/>
              <a:t> (mírně vyvýšená a zvlněná rovina)</a:t>
            </a:r>
          </a:p>
          <a:p>
            <a:r>
              <a:rPr lang="cs-CZ" sz="2400" dirty="0" smtClean="0"/>
              <a:t>Převážně kontinentální klima je zmírňováno blízkostí Černého moře</a:t>
            </a:r>
          </a:p>
          <a:p>
            <a:r>
              <a:rPr lang="cs-CZ" sz="2400" dirty="0" smtClean="0"/>
              <a:t>Nejchudší země v Evropě</a:t>
            </a:r>
          </a:p>
          <a:p>
            <a:r>
              <a:rPr lang="cs-CZ" sz="2400" dirty="0" smtClean="0"/>
              <a:t>Pěstování tabáku, ječmenu, ovoce, zeleniny a vinné révy</a:t>
            </a:r>
          </a:p>
          <a:p>
            <a:r>
              <a:rPr lang="cs-CZ" sz="2400" dirty="0" smtClean="0"/>
              <a:t>Málo nerostného bohatství (nic významného)</a:t>
            </a:r>
          </a:p>
          <a:p>
            <a:endParaRPr lang="cs-CZ" sz="24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Typické věci pro Moldavsko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Moldavská vína</a:t>
            </a:r>
          </a:p>
          <a:p>
            <a:r>
              <a:rPr lang="vi-VN" sz="2400" dirty="0" smtClean="0"/>
              <a:t>Mămăligă</a:t>
            </a:r>
            <a:endParaRPr lang="cs-CZ" sz="2400" dirty="0" smtClean="0">
              <a:latin typeface="Georgia" pitchFamily="18" charset="0"/>
            </a:endParaRPr>
          </a:p>
          <a:p>
            <a:endParaRPr lang="vi-VN" sz="2400" dirty="0"/>
          </a:p>
        </p:txBody>
      </p:sp>
      <p:pic>
        <p:nvPicPr>
          <p:cNvPr id="7170" name="Picture 2" descr="C:\Users\Fanda\Desktop\info-5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0694" y="2349185"/>
            <a:ext cx="2863097" cy="4508815"/>
          </a:xfrm>
          <a:prstGeom prst="rect">
            <a:avLst/>
          </a:prstGeom>
          <a:noFill/>
        </p:spPr>
      </p:pic>
      <p:pic>
        <p:nvPicPr>
          <p:cNvPr id="7171" name="Picture 3" descr="C:\Users\Fanda\Desktop\m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4143380"/>
            <a:ext cx="5429256" cy="2314032"/>
          </a:xfrm>
          <a:prstGeom prst="rect">
            <a:avLst/>
          </a:prstGeom>
          <a:noFill/>
        </p:spPr>
      </p:pic>
      <p:pic>
        <p:nvPicPr>
          <p:cNvPr id="7172" name="Picture 4" descr="C:\Users\Fanda\Desktop\moldavsko suvenyr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85852" y="507956"/>
            <a:ext cx="5643602" cy="63500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Rusko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federativní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poloprezidentská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republika</a:t>
            </a:r>
          </a:p>
          <a:p>
            <a:r>
              <a:rPr lang="cs-CZ" sz="2400" b="1" dirty="0" smtClean="0"/>
              <a:t>Hlavní město : </a:t>
            </a:r>
            <a:r>
              <a:rPr lang="cs-CZ" sz="2400" dirty="0" smtClean="0"/>
              <a:t>Moskva</a:t>
            </a:r>
          </a:p>
          <a:p>
            <a:r>
              <a:rPr lang="cs-CZ" sz="2400" b="1" dirty="0" smtClean="0"/>
              <a:t>Rozloha : </a:t>
            </a:r>
            <a:r>
              <a:rPr lang="cs-CZ" sz="2400" dirty="0" smtClean="0"/>
              <a:t>17 128 426 km² </a:t>
            </a:r>
          </a:p>
          <a:p>
            <a:r>
              <a:rPr lang="cs-CZ" sz="2400" b="1" dirty="0" smtClean="0"/>
              <a:t>Počet obyvatel : </a:t>
            </a:r>
            <a:r>
              <a:rPr lang="cs-CZ" sz="2400" dirty="0" smtClean="0"/>
              <a:t>146 544 710</a:t>
            </a:r>
          </a:p>
          <a:p>
            <a:r>
              <a:rPr lang="cs-CZ" sz="2400" b="1" dirty="0" smtClean="0"/>
              <a:t>Jazyk : </a:t>
            </a:r>
            <a:r>
              <a:rPr lang="cs-CZ" sz="2400" dirty="0" smtClean="0"/>
              <a:t>ruština</a:t>
            </a:r>
            <a:endParaRPr lang="cs-CZ" sz="2400" dirty="0"/>
          </a:p>
        </p:txBody>
      </p:sp>
      <p:pic>
        <p:nvPicPr>
          <p:cNvPr id="11266" name="Picture 2" descr="C:\Users\Fanda\Desktop\Flag_of_Russia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85852" y="4429132"/>
            <a:ext cx="3224180" cy="214945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267" name="Picture 3" descr="C:\Users\Fanda\Desktop\Coat_of_Arms_of_the_Russian_Federation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14942" y="4147234"/>
            <a:ext cx="2286016" cy="271076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Rusko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2290" name="Picture 2" descr="C:\Users\Fanda\Desktop\Russian_Federation_(orthographic_projection)_-_Crimea_disputed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14546" y="2285991"/>
            <a:ext cx="4643470" cy="434864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Rusko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2400" dirty="0" smtClean="0"/>
              <a:t>Největší stát světa (zahrnuje V Evropu a téměř celou S Asii)</a:t>
            </a:r>
          </a:p>
          <a:p>
            <a:r>
              <a:rPr lang="cs-CZ" sz="2400" dirty="0" smtClean="0"/>
              <a:t>Evropská část Ruska je převážně rovinatá s několika pahorkatinami </a:t>
            </a:r>
          </a:p>
          <a:p>
            <a:r>
              <a:rPr lang="cs-CZ" sz="2400" dirty="0" smtClean="0"/>
              <a:t> Je vůbec nejstudenější zemí na světě (roční průměr je </a:t>
            </a:r>
          </a:p>
          <a:p>
            <a:pPr>
              <a:buNone/>
            </a:pPr>
            <a:r>
              <a:rPr lang="cs-CZ" sz="2400" dirty="0" smtClean="0"/>
              <a:t>    -5,5 ° C)</a:t>
            </a:r>
          </a:p>
          <a:p>
            <a:r>
              <a:rPr lang="cs-CZ" sz="2400" dirty="0" smtClean="0"/>
              <a:t>Ruská ekonomika je </a:t>
            </a:r>
            <a:r>
              <a:rPr lang="cs-CZ" sz="2400" dirty="0" smtClean="0"/>
              <a:t>současně </a:t>
            </a:r>
            <a:r>
              <a:rPr lang="cs-CZ" sz="2400" dirty="0" smtClean="0"/>
              <a:t>osmá nejsilnější na světě</a:t>
            </a:r>
          </a:p>
          <a:p>
            <a:r>
              <a:rPr lang="cs-CZ" sz="2400" dirty="0" smtClean="0"/>
              <a:t>Hlavními těženými surovinami jsou zemní plyn, ropa, hnědé uhlí a nikl ( draselná sůl, rtuť, zlato, molybden …)</a:t>
            </a:r>
          </a:p>
          <a:p>
            <a:r>
              <a:rPr lang="cs-CZ" sz="2400" dirty="0" smtClean="0"/>
              <a:t>Pěstování konopí, kukuřice, sóji, luštěnin, obilnin</a:t>
            </a:r>
          </a:p>
          <a:p>
            <a:r>
              <a:rPr lang="cs-CZ" sz="2400" dirty="0" smtClean="0"/>
              <a:t>Největší železniční síť na světě</a:t>
            </a:r>
          </a:p>
          <a:p>
            <a:r>
              <a:rPr lang="cs-CZ" sz="2400" dirty="0" smtClean="0"/>
              <a:t>Dobrá obrana, věda a kosmonautika</a:t>
            </a:r>
          </a:p>
          <a:p>
            <a:pPr>
              <a:buNone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Typické věci pro Rusko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214554"/>
            <a:ext cx="8229600" cy="4325112"/>
          </a:xfrm>
        </p:spPr>
        <p:txBody>
          <a:bodyPr>
            <a:normAutofit/>
          </a:bodyPr>
          <a:lstStyle/>
          <a:p>
            <a:r>
              <a:rPr lang="az-Cyrl-AZ" sz="2400" dirty="0" smtClean="0"/>
              <a:t>Матрёшка</a:t>
            </a:r>
            <a:r>
              <a:rPr lang="cs-CZ" sz="2400" dirty="0" smtClean="0"/>
              <a:t> (matrjoška)</a:t>
            </a:r>
          </a:p>
          <a:p>
            <a:r>
              <a:rPr lang="cs-CZ" sz="2400" dirty="0" smtClean="0"/>
              <a:t>Pohádky </a:t>
            </a:r>
            <a:r>
              <a:rPr lang="az-Cyrl-AZ" sz="2400" dirty="0" smtClean="0"/>
              <a:t>Морозко</a:t>
            </a:r>
            <a:r>
              <a:rPr lang="cs-CZ" sz="2400" dirty="0" smtClean="0"/>
              <a:t> (Mrazík) a </a:t>
            </a:r>
            <a:r>
              <a:rPr lang="az-Cyrl-AZ" sz="2400" dirty="0" smtClean="0"/>
              <a:t>Ну, погоди!</a:t>
            </a:r>
            <a:r>
              <a:rPr lang="cs-CZ" sz="2400" dirty="0" smtClean="0"/>
              <a:t> (Jen počkej, zajíci !)</a:t>
            </a:r>
          </a:p>
          <a:p>
            <a:r>
              <a:rPr lang="cs-CZ" sz="2400" dirty="0" smtClean="0"/>
              <a:t>Chrám </a:t>
            </a:r>
            <a:r>
              <a:rPr lang="cs-CZ" sz="2400" dirty="0" err="1" smtClean="0"/>
              <a:t>Vasila</a:t>
            </a:r>
            <a:r>
              <a:rPr lang="cs-CZ" sz="2400" dirty="0" smtClean="0"/>
              <a:t> Blaženého</a:t>
            </a:r>
          </a:p>
          <a:p>
            <a:r>
              <a:rPr lang="cs-CZ" sz="2400" dirty="0" smtClean="0"/>
              <a:t>P</a:t>
            </a:r>
            <a:r>
              <a:rPr lang="az-Cyrl-AZ" sz="2400" dirty="0" smtClean="0"/>
              <a:t>усская водка</a:t>
            </a:r>
            <a:r>
              <a:rPr lang="cs-CZ" sz="2400" dirty="0" smtClean="0"/>
              <a:t> (ruská vodka)</a:t>
            </a:r>
          </a:p>
          <a:p>
            <a:r>
              <a:rPr lang="cs-CZ" sz="2400" dirty="0" smtClean="0"/>
              <a:t>Pirožky</a:t>
            </a:r>
            <a:endParaRPr lang="cs-CZ" sz="2400" dirty="0"/>
          </a:p>
        </p:txBody>
      </p:sp>
      <p:pic>
        <p:nvPicPr>
          <p:cNvPr id="13314" name="Picture 2" descr="C:\Users\Fanda\Desktop\matroky50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4733925"/>
            <a:ext cx="4762500" cy="2124075"/>
          </a:xfrm>
          <a:prstGeom prst="rect">
            <a:avLst/>
          </a:prstGeom>
          <a:noFill/>
        </p:spPr>
      </p:pic>
      <p:pic>
        <p:nvPicPr>
          <p:cNvPr id="13315" name="Picture 3" descr="C:\Users\Fanda\Desktop\59083bf3add4c244a29f4ccdcf49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7190" y="3786190"/>
            <a:ext cx="3706810" cy="2780108"/>
          </a:xfrm>
          <a:prstGeom prst="rect">
            <a:avLst/>
          </a:prstGeom>
          <a:noFill/>
        </p:spPr>
      </p:pic>
      <p:pic>
        <p:nvPicPr>
          <p:cNvPr id="13316" name="Picture 4" descr="C:\Users\Fanda\Desktop\url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57818" y="3714752"/>
            <a:ext cx="3786182" cy="2857520"/>
          </a:xfrm>
          <a:prstGeom prst="rect">
            <a:avLst/>
          </a:prstGeom>
          <a:noFill/>
        </p:spPr>
      </p:pic>
      <p:pic>
        <p:nvPicPr>
          <p:cNvPr id="13317" name="Picture 5" descr="C:\Users\Fanda\Desktop\rusko suvenyr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71604" y="736600"/>
            <a:ext cx="5715040" cy="61214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214422"/>
            <a:ext cx="8229600" cy="1066800"/>
          </a:xfrm>
        </p:spPr>
        <p:txBody>
          <a:bodyPr/>
          <a:lstStyle/>
          <a:p>
            <a:r>
              <a:rPr lang="cs-CZ" b="1" dirty="0" smtClean="0"/>
              <a:t>Ukrajina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poloprezidentská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republika</a:t>
            </a:r>
          </a:p>
          <a:p>
            <a:r>
              <a:rPr lang="cs-CZ" sz="2400" b="1" dirty="0" smtClean="0"/>
              <a:t>Hlavní město : </a:t>
            </a:r>
            <a:r>
              <a:rPr lang="cs-CZ" sz="2400" dirty="0" smtClean="0"/>
              <a:t>Kyjev</a:t>
            </a:r>
          </a:p>
          <a:p>
            <a:r>
              <a:rPr lang="cs-CZ" sz="2400" b="1" dirty="0" smtClean="0"/>
              <a:t>Rozloha : </a:t>
            </a:r>
            <a:r>
              <a:rPr lang="cs-CZ" sz="2400" dirty="0" smtClean="0"/>
              <a:t>603 700 km²</a:t>
            </a:r>
          </a:p>
          <a:p>
            <a:r>
              <a:rPr lang="cs-CZ" sz="2400" b="1" dirty="0" smtClean="0"/>
              <a:t>Počet obyvatel : </a:t>
            </a:r>
            <a:r>
              <a:rPr lang="cs-CZ" sz="2400" dirty="0" smtClean="0"/>
              <a:t>44 209 733</a:t>
            </a:r>
          </a:p>
          <a:p>
            <a:r>
              <a:rPr lang="cs-CZ" sz="2400" b="1" dirty="0" smtClean="0"/>
              <a:t>Jazyk : </a:t>
            </a:r>
            <a:r>
              <a:rPr lang="cs-CZ" sz="2400" dirty="0" smtClean="0"/>
              <a:t>ukrajinština</a:t>
            </a:r>
            <a:endParaRPr lang="cs-CZ" sz="2400" dirty="0"/>
          </a:p>
        </p:txBody>
      </p:sp>
      <p:pic>
        <p:nvPicPr>
          <p:cNvPr id="14338" name="Picture 2" descr="C:\Users\Fanda\Desktop\Flag_of_Ukraine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38" y="4429132"/>
            <a:ext cx="3571900" cy="2191835"/>
          </a:xfrm>
          <a:prstGeom prst="rect">
            <a:avLst/>
          </a:prstGeom>
          <a:noFill/>
        </p:spPr>
      </p:pic>
      <p:pic>
        <p:nvPicPr>
          <p:cNvPr id="14339" name="Picture 3" descr="C:\Users\Fanda\Desktop\Lesser_Coat_of_Arms_of_Ukraine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0694" y="3786190"/>
            <a:ext cx="2214578" cy="279846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Ukrajina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5362" name="Picture 2" descr="C:\Users\Fanda\Desktop\Europe-Ukraine_(disputed_territory)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2285992"/>
            <a:ext cx="5929354" cy="42862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Ukrajina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Většinu území Ukrajiny tvoří úrodné rovinaté stepi </a:t>
            </a:r>
          </a:p>
          <a:p>
            <a:pPr algn="ctr">
              <a:buNone/>
            </a:pPr>
            <a:r>
              <a:rPr lang="cs-CZ" sz="2400" dirty="0" smtClean="0"/>
              <a:t>(jediné hory jsou Karpaty)</a:t>
            </a:r>
          </a:p>
          <a:p>
            <a:r>
              <a:rPr lang="cs-CZ" sz="2400" dirty="0" smtClean="0"/>
              <a:t>Podnebí mírné klimatické (mezi Krymskými horami a Černým mořem je podnebí subtropické)</a:t>
            </a:r>
          </a:p>
          <a:p>
            <a:r>
              <a:rPr lang="cs-CZ" sz="2400" dirty="0" smtClean="0"/>
              <a:t>Pěstování lnu, zeleniny, prosa, sóji, cukrové řepy, slunečnic … (nachází se zde černozemě) </a:t>
            </a:r>
          </a:p>
          <a:p>
            <a:r>
              <a:rPr lang="cs-CZ" sz="2400" dirty="0" smtClean="0"/>
              <a:t>Těžba magnezitu, rtuti, uranu a uhlí</a:t>
            </a:r>
          </a:p>
          <a:p>
            <a:r>
              <a:rPr lang="cs-CZ" sz="2400" dirty="0" smtClean="0"/>
              <a:t>Rybolov</a:t>
            </a: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Typické věci pro Ukrajinu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Kaviár</a:t>
            </a:r>
          </a:p>
          <a:p>
            <a:r>
              <a:rPr lang="cs-CZ" dirty="0" smtClean="0"/>
              <a:t>Boršč</a:t>
            </a:r>
          </a:p>
          <a:p>
            <a:r>
              <a:rPr lang="cs-CZ" dirty="0" smtClean="0"/>
              <a:t>Pirožky</a:t>
            </a:r>
          </a:p>
          <a:p>
            <a:r>
              <a:rPr lang="cs-CZ" dirty="0" smtClean="0"/>
              <a:t>Kvas</a:t>
            </a:r>
          </a:p>
          <a:p>
            <a:r>
              <a:rPr lang="cs-CZ" dirty="0" smtClean="0"/>
              <a:t>Keramika, dřevo </a:t>
            </a:r>
            <a:endParaRPr lang="cs-CZ" dirty="0"/>
          </a:p>
        </p:txBody>
      </p:sp>
      <p:pic>
        <p:nvPicPr>
          <p:cNvPr id="16386" name="Picture 2" descr="C:\Users\Fanda\Desktop\ukrajina-kuchyne-kaviar.thumbnai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2714620"/>
            <a:ext cx="3643338" cy="2732504"/>
          </a:xfrm>
          <a:prstGeom prst="rect">
            <a:avLst/>
          </a:prstGeom>
          <a:noFill/>
        </p:spPr>
      </p:pic>
      <p:pic>
        <p:nvPicPr>
          <p:cNvPr id="16387" name="Picture 3" descr="C:\Users\Fanda\Desktop\ukrajina-kuchyne-borsc.thumbnai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2714620"/>
            <a:ext cx="3643338" cy="2732504"/>
          </a:xfrm>
          <a:prstGeom prst="rect">
            <a:avLst/>
          </a:prstGeom>
          <a:noFill/>
        </p:spPr>
      </p:pic>
      <p:pic>
        <p:nvPicPr>
          <p:cNvPr id="16388" name="Picture 4" descr="C:\Users\Fanda\Desktop\ukrajina-kuchyne-pirozki.thumbnail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2714620"/>
            <a:ext cx="3714776" cy="2786082"/>
          </a:xfrm>
          <a:prstGeom prst="rect">
            <a:avLst/>
          </a:prstGeom>
          <a:noFill/>
        </p:spPr>
      </p:pic>
      <p:pic>
        <p:nvPicPr>
          <p:cNvPr id="16389" name="Picture 5" descr="C:\Users\Fanda\Desktop\ukrajina-kuchyne-kvas.thumbnail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00562" y="2714619"/>
            <a:ext cx="3857652" cy="2893239"/>
          </a:xfrm>
          <a:prstGeom prst="rect">
            <a:avLst/>
          </a:prstGeom>
          <a:noFill/>
        </p:spPr>
      </p:pic>
      <p:pic>
        <p:nvPicPr>
          <p:cNvPr id="16390" name="Picture 6" descr="C:\Users\Fanda\Desktop\ukrajina suvenyr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29124" y="659465"/>
            <a:ext cx="4429156" cy="619853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Východní Evropa – státy Asie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b="1" dirty="0" smtClean="0"/>
              <a:t>Gruzie</a:t>
            </a:r>
          </a:p>
          <a:p>
            <a:r>
              <a:rPr lang="cs-CZ" b="1" dirty="0" smtClean="0"/>
              <a:t> Ázerbájdžán</a:t>
            </a:r>
          </a:p>
          <a:p>
            <a:r>
              <a:rPr lang="cs-CZ" b="1" dirty="0" smtClean="0"/>
              <a:t> Kazachstán 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2143116"/>
            <a:ext cx="8229600" cy="4325112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hlinkClick r:id="rId2"/>
              </a:rPr>
              <a:t>https://cs.wikipedia.org/wiki/V%C3%BDchodn%C3%AD_Evropa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https://cs.wikipedia.org/wiki/B%C4%9Blorusko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https://www.aktualne.cz/wiki/zahranici/belorusko/r~i:wiki:2163/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https://cs.wikipedia.org/wiki/Estonsko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https://cs.wikipedia.org/wiki/Loty%C5%A1sko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https://cs.wikipedia.org/wiki/Moldavsko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https://cs.wikipedia.org/wiki/Gruzie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https://cs.wikipedia.org/wiki/Ukrajina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– fotografie (VE)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https://cs.wikipedia.org/wiki/V%C3%BDchodn%C3%AD_Evropa#/media/File:EasternEurope1.png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– fotografie (Bělorusko)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>
                <a:hlinkClick r:id="rId2"/>
              </a:rPr>
              <a:t>https://cs.wikipedia.org/wiki/B%C4%9Blorusko#/media/File:Flag_of_Belarus.svg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https://cs.wikipedia.org/wiki/B%C4%9Blorusko#/media/File:Official_coat_of_arms_of_the_Republic_of_Belarus_(v).svg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https://cs.wikipedia.org/wiki/B%C4%9Blorusko#/media/File:Location_Belarus_Europe.png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http://web2.mendelu.cz/</a:t>
            </a:r>
            <a:r>
              <a:rPr lang="cs-CZ" dirty="0" err="1" smtClean="0">
                <a:hlinkClick r:id="rId3"/>
              </a:rPr>
              <a:t>af</a:t>
            </a:r>
            <a:r>
              <a:rPr lang="cs-CZ" dirty="0" smtClean="0">
                <a:hlinkClick r:id="rId3"/>
              </a:rPr>
              <a:t>_221_</a:t>
            </a:r>
            <a:r>
              <a:rPr lang="cs-CZ" dirty="0" err="1" smtClean="0">
                <a:hlinkClick r:id="rId3"/>
              </a:rPr>
              <a:t>multitext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vyziva</a:t>
            </a:r>
            <a:r>
              <a:rPr lang="cs-CZ" dirty="0" smtClean="0">
                <a:hlinkClick r:id="rId3"/>
              </a:rPr>
              <a:t>_rostlin/</a:t>
            </a:r>
            <a:r>
              <a:rPr lang="cs-CZ" dirty="0" err="1" smtClean="0">
                <a:hlinkClick r:id="rId3"/>
              </a:rPr>
              <a:t>html</a:t>
            </a:r>
            <a:r>
              <a:rPr lang="cs-CZ" dirty="0" smtClean="0">
                <a:hlinkClick r:id="rId3"/>
              </a:rPr>
              <a:t>/hnojiva/</a:t>
            </a:r>
            <a:r>
              <a:rPr lang="cs-CZ" dirty="0" err="1" smtClean="0">
                <a:hlinkClick r:id="rId3"/>
              </a:rPr>
              <a:t>mineralni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kchloridova.htm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http://www.lady-in.</a:t>
            </a:r>
            <a:r>
              <a:rPr lang="cs-CZ" dirty="0" err="1" smtClean="0">
                <a:hlinkClick r:id="rId4"/>
              </a:rPr>
              <a:t>cz</a:t>
            </a:r>
            <a:r>
              <a:rPr lang="cs-CZ" dirty="0" smtClean="0">
                <a:hlinkClick r:id="rId4"/>
              </a:rPr>
              <a:t>/lady-in-</a:t>
            </a:r>
            <a:r>
              <a:rPr lang="cs-CZ" dirty="0" err="1" smtClean="0">
                <a:hlinkClick r:id="rId4"/>
              </a:rPr>
              <a:t>suvenyry</a:t>
            </a:r>
            <a:r>
              <a:rPr lang="cs-CZ" dirty="0" smtClean="0">
                <a:hlinkClick r:id="rId4"/>
              </a:rPr>
              <a:t>-z-</a:t>
            </a:r>
            <a:r>
              <a:rPr lang="cs-CZ" dirty="0" err="1" smtClean="0">
                <a:hlinkClick r:id="rId4"/>
              </a:rPr>
              <a:t>evropy</a:t>
            </a:r>
            <a:r>
              <a:rPr lang="cs-CZ" dirty="0" smtClean="0">
                <a:hlinkClick r:id="rId4"/>
              </a:rPr>
              <a:t>/#a1-</a:t>
            </a:r>
            <a:r>
              <a:rPr lang="cs-CZ" dirty="0" err="1" smtClean="0">
                <a:hlinkClick r:id="rId4"/>
              </a:rPr>
              <a:t>belorusko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suvenyr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http://natashaskitchen.com/2012/02/19/angelinas-easy-bread-kvas-recipe/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http://cz.depositphotos.com/51517697/stock-photo-colorful-belarusian-straw-dolls-at.html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– fotografie (Estonsko)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hlinkClick r:id="rId2"/>
              </a:rPr>
              <a:t>https://cs.wikipedia.org/wiki/Estonsko#/media/File:Flag_of_Estonia.svg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https://cs.wikipedia.org/wiki/Estonsko#/media/File:Coat_of_arms_of_Estonia.svg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https://cs.wikipedia.org/wiki/Estonsko#/media/File:EU_location_EST.svg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http://www.osel.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>
                <a:hlinkClick r:id="rId3"/>
              </a:rPr>
              <a:t>/6125-</a:t>
            </a:r>
            <a:r>
              <a:rPr lang="cs-CZ" dirty="0" err="1" smtClean="0">
                <a:hlinkClick r:id="rId3"/>
              </a:rPr>
              <a:t>gasland</a:t>
            </a:r>
            <a:r>
              <a:rPr lang="cs-CZ" dirty="0" smtClean="0">
                <a:hlinkClick r:id="rId3"/>
              </a:rPr>
              <a:t>-recenze-hororu-o-</a:t>
            </a:r>
            <a:r>
              <a:rPr lang="cs-CZ" dirty="0" err="1" smtClean="0">
                <a:hlinkClick r:id="rId3"/>
              </a:rPr>
              <a:t>tezbe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zemniho</a:t>
            </a:r>
            <a:r>
              <a:rPr lang="cs-CZ" dirty="0" smtClean="0">
                <a:hlinkClick r:id="rId3"/>
              </a:rPr>
              <a:t>-plynu.</a:t>
            </a:r>
            <a:r>
              <a:rPr lang="cs-CZ" dirty="0" err="1" smtClean="0">
                <a:hlinkClick r:id="rId3"/>
              </a:rPr>
              <a:t>html</a:t>
            </a:r>
            <a:r>
              <a:rPr lang="cs-CZ" dirty="0" smtClean="0">
                <a:hlinkClick r:id="rId3"/>
              </a:rPr>
              <a:t>?typ=</a:t>
            </a:r>
            <a:r>
              <a:rPr lang="cs-CZ" dirty="0" err="1" smtClean="0">
                <a:hlinkClick r:id="rId3"/>
              </a:rPr>
              <a:t>odpoved</a:t>
            </a:r>
            <a:r>
              <a:rPr lang="cs-CZ" dirty="0" smtClean="0">
                <a:hlinkClick r:id="rId3"/>
              </a:rPr>
              <a:t>&amp;id_</a:t>
            </a:r>
            <a:r>
              <a:rPr lang="cs-CZ" dirty="0" err="1" smtClean="0">
                <a:hlinkClick r:id="rId3"/>
              </a:rPr>
              <a:t>prispevku</a:t>
            </a:r>
            <a:r>
              <a:rPr lang="cs-CZ" dirty="0" smtClean="0">
                <a:hlinkClick r:id="rId3"/>
              </a:rPr>
              <a:t>=115621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mundo.cz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estonsko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kuchyne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– fotografie (Litva)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https://cs.wikipedia.org/wiki/Litva#/media/File:EU_location_LIT.svg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https://cs.wikipedia.org/wiki/Litva#/media/File:Coat_of_arms_of_Lithuania.svg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https://cs.wikipedia.org/wiki/Litva#/media/File:Flag_of_Lithuania.svg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mundo.cz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litva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kuchyne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Zdroje – fotografie (Lotyšsko)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https://cs.wikipedia.org/wiki/Loty%C5%A1sko#/media/File:Flag_of_Latvia.svg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https://cs.wikipedia.org/wiki/Loty%C5%A1sko#/media/File:Coat_of_arms_of_Latvia.svg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https://cs.wikipedia.org/wiki/Loty%C5%A1sko#/media/File:EU_location_LAT.svg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https://blog.arousingappetites.com/piragi-latvian-bacon-pie/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aldaris.lv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en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about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brewery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news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– fotografie (Moldavsko)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https://cs.wikipedia.org/wiki/Moldavsko#/media/File:Flag_of_Moldova.svg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https://cs.wikipedia.org/wiki/Moldavsko#/media/File:Coat_of_arms_of_Moldova.svg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https://cs.wikipedia.org/wiki/Moldavsko#/media/File:Moldavsko_-_SNS.svg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https://romanianfood.wordpress.com/2011/10/11/mamaliga-corn-porridge/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vinazmoldavska.cz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cs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nabidka</a:t>
            </a:r>
            <a:r>
              <a:rPr lang="cs-CZ" dirty="0" smtClean="0">
                <a:hlinkClick r:id="rId4"/>
              </a:rPr>
              <a:t>-vin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– fotografie (Rusko)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hlinkClick r:id="rId2"/>
              </a:rPr>
              <a:t>https://cs.wikipedia.org/wiki/Rusko#/media/File:Flag_of_Russia.svg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https://cs.wikipedia.org/wiki/Rusko#/media/File:Coat_of_Arms_of_the_Russian_Federation.svg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https://cs.wikipedia.org/wiki/Rusko#/media/File:Russian_Federation_(orthographic_projection)_-_Crimea_disputed.svg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rusko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info.cz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clanek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matrjoska</a:t>
            </a:r>
            <a:r>
              <a:rPr lang="cs-CZ" dirty="0" smtClean="0">
                <a:hlinkClick r:id="rId3"/>
              </a:rPr>
              <a:t>-jeden-ze-symbolu-</a:t>
            </a:r>
            <a:r>
              <a:rPr lang="cs-CZ" dirty="0" err="1" smtClean="0">
                <a:hlinkClick r:id="rId3"/>
              </a:rPr>
              <a:t>ruska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http://www.ara.</a:t>
            </a:r>
            <a:r>
              <a:rPr lang="cs-CZ" dirty="0" err="1" smtClean="0">
                <a:hlinkClick r:id="rId4"/>
              </a:rPr>
              <a:t>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rusko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moskva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chram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vasila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blazeneho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http://drinktime.ru/news/45591.shtml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– fotografie (Ukrajina)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https://cs.wikipedia.org/wiki/Ukrajina#/media/File:Flag_of_Ukraine.svg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https://cs.wikipedia.org/wiki/Ukrajina#/media/File:Lesser_Coat_of_Arms_of_Ukraine.svg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https://cs.wikipedia.org/wiki/Ukrajina#/media/File:Europe-Ukraine_(disputed_territory).svg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mundo.cz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ukrajina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kuchyne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263</TotalTime>
  <Words>622</Words>
  <Application>Microsoft Office PowerPoint</Application>
  <PresentationFormat>Předvádění na obrazovce (4:3)</PresentationFormat>
  <Paragraphs>202</Paragraphs>
  <Slides>40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40</vt:i4>
      </vt:variant>
    </vt:vector>
  </HeadingPairs>
  <TitlesOfParts>
    <vt:vector size="41" baseType="lpstr">
      <vt:lpstr>Urbanistický</vt:lpstr>
      <vt:lpstr>Východní Evropa</vt:lpstr>
      <vt:lpstr>Východní Evropa</vt:lpstr>
      <vt:lpstr>Bělorusko</vt:lpstr>
      <vt:lpstr>Bělorusko</vt:lpstr>
      <vt:lpstr>Bělorusko</vt:lpstr>
      <vt:lpstr>Typické věci pro Bělorusko</vt:lpstr>
      <vt:lpstr>Estonsko</vt:lpstr>
      <vt:lpstr>Estonsko</vt:lpstr>
      <vt:lpstr>Estonsko</vt:lpstr>
      <vt:lpstr>Typické věci pro Estonsko</vt:lpstr>
      <vt:lpstr>Litva</vt:lpstr>
      <vt:lpstr>Litva</vt:lpstr>
      <vt:lpstr>Litva</vt:lpstr>
      <vt:lpstr>Typické věci pro Litvu</vt:lpstr>
      <vt:lpstr>Lotyšsko</vt:lpstr>
      <vt:lpstr>Lotyšsko</vt:lpstr>
      <vt:lpstr>Lotyšsko</vt:lpstr>
      <vt:lpstr>Typické věci pro Lotyšsko</vt:lpstr>
      <vt:lpstr>Moldavsko</vt:lpstr>
      <vt:lpstr>Moldavsko</vt:lpstr>
      <vt:lpstr>Moldavsko</vt:lpstr>
      <vt:lpstr>Typické věci pro Moldavsko</vt:lpstr>
      <vt:lpstr>Rusko</vt:lpstr>
      <vt:lpstr>Rusko</vt:lpstr>
      <vt:lpstr>Rusko</vt:lpstr>
      <vt:lpstr>Typické věci pro Rusko</vt:lpstr>
      <vt:lpstr>Ukrajina</vt:lpstr>
      <vt:lpstr>Ukrajina</vt:lpstr>
      <vt:lpstr>Ukrajina</vt:lpstr>
      <vt:lpstr>Typické věci pro Ukrajinu</vt:lpstr>
      <vt:lpstr>Východní Evropa – státy Asie</vt:lpstr>
      <vt:lpstr>Zdroje</vt:lpstr>
      <vt:lpstr>Zdroje – fotografie (VE)</vt:lpstr>
      <vt:lpstr>Zdroje – fotografie (Bělorusko)</vt:lpstr>
      <vt:lpstr>Zdroje – fotografie (Estonsko)</vt:lpstr>
      <vt:lpstr>Zdroje – fotografie (Litva)</vt:lpstr>
      <vt:lpstr>Zdroje – fotografie (Lotyšsko)</vt:lpstr>
      <vt:lpstr>Zdroje – fotografie (Moldavsko)</vt:lpstr>
      <vt:lpstr>Zdroje – fotografie (Rusko)</vt:lpstr>
      <vt:lpstr>Zdroje – fotografie (Ukrajina)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Východní Evropa</dc:title>
  <dc:creator>Fanda</dc:creator>
  <cp:lastModifiedBy>Dum</cp:lastModifiedBy>
  <cp:revision>11</cp:revision>
  <dcterms:created xsi:type="dcterms:W3CDTF">2017-04-02T11:42:11Z</dcterms:created>
  <dcterms:modified xsi:type="dcterms:W3CDTF">2017-04-06T15:04:46Z</dcterms:modified>
</cp:coreProperties>
</file>