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handoutMasterIdLst>
    <p:handoutMasterId r:id="rId12"/>
  </p:handoutMasterIdLst>
  <p:sldIdLst>
    <p:sldId id="271" r:id="rId2"/>
    <p:sldId id="256" r:id="rId3"/>
    <p:sldId id="257" r:id="rId4"/>
    <p:sldId id="260" r:id="rId5"/>
    <p:sldId id="266" r:id="rId6"/>
    <p:sldId id="269" r:id="rId7"/>
    <p:sldId id="267" r:id="rId8"/>
    <p:sldId id="265" r:id="rId9"/>
    <p:sldId id="270" r:id="rId10"/>
  </p:sldIdLst>
  <p:sldSz cx="9144000" cy="6858000" type="screen4x3"/>
  <p:notesSz cx="9926638" cy="679767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5" autoAdjust="0"/>
    <p:restoredTop sz="86441" autoAdjust="0"/>
  </p:normalViewPr>
  <p:slideViewPr>
    <p:cSldViewPr>
      <p:cViewPr>
        <p:scale>
          <a:sx n="80" d="100"/>
          <a:sy n="80" d="100"/>
        </p:scale>
        <p:origin x="-1008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AA26-54F7-4212-A57C-4868E62950DF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C0826-DEAD-4A5E-9D90-03D09E6E44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41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5720A34-8772-4849-88F5-6DF83BADCFB1}" type="datetimeFigureOut">
              <a:rPr lang="cs-CZ"/>
              <a:pPr>
                <a:defRPr/>
              </a:pPr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6C2ADF3-A60F-41EB-8F12-ECF82A29F3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9511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3B0470-33C1-4BB2-8049-EC0F5AD1EAB1}" type="slidenum">
              <a:rPr lang="cs-CZ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1" name="Zaoblený obdélník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2" name="Zaoblený obdélník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Obdélník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B00EEDB-6267-4D46-A73A-4749CB3BC3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B6769-3541-491C-B0BB-CC6558A281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4515B-73AD-4BE1-ADDC-3666495A8F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CC5A1-A908-4CBC-8E7E-487D177BA4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982EAF8-C852-474D-BE9B-782D9A6F05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50C51-EE3C-4A6B-9A42-703C02848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7A9DD-E4D5-4323-862A-C0E8FF89E2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4FAED-CF59-4B4B-9480-CFD198EE6C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43478-339F-47E8-9EA5-3CFB6B4696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25869-877C-4E39-A6D4-C437E8D47C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4F6A4-1F49-41AC-94D6-944382B127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Obdélník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Obdélník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39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4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fld id="{38CA6167-25D6-486E-BF75-8E35FE63CC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0" r:id="rId2"/>
    <p:sldLayoutId id="2147483691" r:id="rId3"/>
    <p:sldLayoutId id="2147483692" r:id="rId4"/>
    <p:sldLayoutId id="2147483699" r:id="rId5"/>
    <p:sldLayoutId id="2147483700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15145"/>
              </p:ext>
            </p:extLst>
          </p:nvPr>
        </p:nvGraphicFramePr>
        <p:xfrm>
          <a:off x="179512" y="1268760"/>
          <a:ext cx="8673941" cy="50405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7056"/>
                <a:gridCol w="6986885"/>
              </a:tblGrid>
              <a:tr h="7781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VY_32_INOVACE_ICT_5B_06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Milena Vacková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99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Využívání informačních a komunikačních technologií, ICT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Popis klávesnice – 1. část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9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říjen </a:t>
                      </a:r>
                      <a:r>
                        <a:rPr lang="cs-CZ" sz="1200" dirty="0">
                          <a:effectLst/>
                        </a:rPr>
                        <a:t>2011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488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Výkladová hodina s názornými ukázkami. Toto téma navazuje na HW PC – klávesnice </a:t>
                      </a:r>
                      <a:r>
                        <a:rPr lang="cs-CZ" sz="1200" dirty="0" smtClean="0"/>
                        <a:t> z </a:t>
                      </a:r>
                      <a:r>
                        <a:rPr lang="cs-CZ" sz="1200" dirty="0" smtClean="0"/>
                        <a:t>první části výkladu. Zde se žáci seznámí s podrobnějším použitím klávesnice. Materiál je vytvořen v </a:t>
                      </a:r>
                      <a:r>
                        <a:rPr lang="cs-CZ" sz="1200" dirty="0" err="1" smtClean="0"/>
                        <a:t>Power</a:t>
                      </a:r>
                      <a:r>
                        <a:rPr lang="cs-CZ" sz="1200" dirty="0" smtClean="0"/>
                        <a:t> Pointu, dataprojektorem promítán v učebně.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80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71500" y="2000250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Popis klávesnice – 1. část</a:t>
            </a:r>
          </a:p>
        </p:txBody>
      </p:sp>
      <p:pic>
        <p:nvPicPr>
          <p:cNvPr id="6" name="Picture 2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8552">
            <a:off x="736041" y="4450225"/>
            <a:ext cx="40324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500063"/>
            <a:ext cx="7772400" cy="792162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Části klávesnice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3141663"/>
            <a:ext cx="1943100" cy="1008062"/>
          </a:xfrm>
        </p:spPr>
        <p:txBody>
          <a:bodyPr/>
          <a:lstStyle/>
          <a:p>
            <a:pPr algn="ctr" eaLnBrk="1" hangingPunct="1">
              <a:buFont typeface="Georgia" pitchFamily="18" charset="0"/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Alfanumerická (znaková)</a:t>
            </a:r>
          </a:p>
        </p:txBody>
      </p:sp>
      <p:sp>
        <p:nvSpPr>
          <p:cNvPr id="6160" name="Rectangle 3"/>
          <p:cNvSpPr txBox="1">
            <a:spLocks noChangeArrowheads="1"/>
          </p:cNvSpPr>
          <p:nvPr/>
        </p:nvSpPr>
        <p:spPr bwMode="auto">
          <a:xfrm>
            <a:off x="2771775" y="1196975"/>
            <a:ext cx="15128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 dirty="0"/>
              <a:t>Kurzorové klávesy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323850" y="1340768"/>
            <a:ext cx="8352606" cy="5229200"/>
            <a:chOff x="323850" y="1340768"/>
            <a:chExt cx="8352606" cy="5229200"/>
          </a:xfrm>
        </p:grpSpPr>
        <p:pic>
          <p:nvPicPr>
            <p:cNvPr id="19" name="Picture 2"/>
            <p:cNvPicPr/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3789040"/>
              <a:ext cx="7560840" cy="27809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149" name="Freeform 6"/>
            <p:cNvSpPr>
              <a:spLocks/>
            </p:cNvSpPr>
            <p:nvPr/>
          </p:nvSpPr>
          <p:spPr bwMode="auto">
            <a:xfrm>
              <a:off x="8316416" y="1772816"/>
              <a:ext cx="360040" cy="3456384"/>
            </a:xfrm>
            <a:custGeom>
              <a:avLst/>
              <a:gdLst>
                <a:gd name="T0" fmla="*/ 0 w 1591"/>
                <a:gd name="T1" fmla="*/ 3171 h 2181"/>
                <a:gd name="T2" fmla="*/ 431800 w 1591"/>
                <a:gd name="T3" fmla="*/ 0 h 2181"/>
                <a:gd name="T4" fmla="*/ 430986 w 1591"/>
                <a:gd name="T5" fmla="*/ 1728787 h 2181"/>
                <a:gd name="T6" fmla="*/ 0 60000 65536"/>
                <a:gd name="T7" fmla="*/ 0 60000 65536"/>
                <a:gd name="T8" fmla="*/ 0 60000 65536"/>
                <a:gd name="T9" fmla="*/ 0 w 1591"/>
                <a:gd name="T10" fmla="*/ 0 h 2181"/>
                <a:gd name="T11" fmla="*/ 1591 w 1591"/>
                <a:gd name="T12" fmla="*/ 2181 h 218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1" h="2181">
                  <a:moveTo>
                    <a:pt x="0" y="4"/>
                  </a:moveTo>
                  <a:lnTo>
                    <a:pt x="1591" y="0"/>
                  </a:lnTo>
                  <a:lnTo>
                    <a:pt x="1588" y="218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 type="triangle" w="med" len="med"/>
              <a:tailEnd type="oval" w="med" len="med"/>
            </a:ln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6150" name="Rectangle 8"/>
            <p:cNvSpPr>
              <a:spLocks noChangeArrowheads="1"/>
            </p:cNvSpPr>
            <p:nvPr/>
          </p:nvSpPr>
          <p:spPr bwMode="auto">
            <a:xfrm>
              <a:off x="1403648" y="4077073"/>
              <a:ext cx="4248472" cy="3600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6151" name="Rectangle 9"/>
            <p:cNvSpPr>
              <a:spLocks noChangeArrowheads="1"/>
            </p:cNvSpPr>
            <p:nvPr/>
          </p:nvSpPr>
          <p:spPr bwMode="auto">
            <a:xfrm>
              <a:off x="899592" y="4509120"/>
              <a:ext cx="5040560" cy="19442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6152" name="Rectangle 10"/>
            <p:cNvSpPr>
              <a:spLocks noChangeArrowheads="1"/>
            </p:cNvSpPr>
            <p:nvPr/>
          </p:nvSpPr>
          <p:spPr bwMode="auto">
            <a:xfrm>
              <a:off x="6012160" y="4437112"/>
              <a:ext cx="1008112" cy="19442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6153" name="Rectangle 11"/>
            <p:cNvSpPr>
              <a:spLocks noChangeArrowheads="1"/>
            </p:cNvSpPr>
            <p:nvPr/>
          </p:nvSpPr>
          <p:spPr bwMode="auto">
            <a:xfrm>
              <a:off x="7092280" y="4437112"/>
              <a:ext cx="1296144" cy="19442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6154" name="Rectangle 12"/>
            <p:cNvSpPr>
              <a:spLocks noChangeArrowheads="1"/>
            </p:cNvSpPr>
            <p:nvPr/>
          </p:nvSpPr>
          <p:spPr bwMode="auto">
            <a:xfrm>
              <a:off x="7380312" y="4077072"/>
              <a:ext cx="1080120" cy="36195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6155" name="Freeform 13"/>
            <p:cNvSpPr>
              <a:spLocks/>
            </p:cNvSpPr>
            <p:nvPr/>
          </p:nvSpPr>
          <p:spPr bwMode="auto">
            <a:xfrm>
              <a:off x="4138613" y="1628775"/>
              <a:ext cx="2377603" cy="2736329"/>
            </a:xfrm>
            <a:custGeom>
              <a:avLst/>
              <a:gdLst>
                <a:gd name="T0" fmla="*/ 0 w 1591"/>
                <a:gd name="T1" fmla="*/ 5811 h 2181"/>
                <a:gd name="T2" fmla="*/ 2016125 w 1591"/>
                <a:gd name="T3" fmla="*/ 0 h 2181"/>
                <a:gd name="T4" fmla="*/ 2012323 w 1591"/>
                <a:gd name="T5" fmla="*/ 3168650 h 2181"/>
                <a:gd name="T6" fmla="*/ 0 60000 65536"/>
                <a:gd name="T7" fmla="*/ 0 60000 65536"/>
                <a:gd name="T8" fmla="*/ 0 60000 65536"/>
                <a:gd name="T9" fmla="*/ 0 w 1591"/>
                <a:gd name="T10" fmla="*/ 0 h 2181"/>
                <a:gd name="T11" fmla="*/ 1591 w 1591"/>
                <a:gd name="T12" fmla="*/ 2181 h 218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1" h="2181">
                  <a:moveTo>
                    <a:pt x="0" y="4"/>
                  </a:moveTo>
                  <a:lnTo>
                    <a:pt x="1591" y="0"/>
                  </a:lnTo>
                  <a:lnTo>
                    <a:pt x="1588" y="218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 type="triangle" w="med" len="med"/>
              <a:tailEnd type="oval" w="med" len="med"/>
            </a:ln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6156" name="Freeform 14"/>
            <p:cNvSpPr>
              <a:spLocks/>
            </p:cNvSpPr>
            <p:nvPr/>
          </p:nvSpPr>
          <p:spPr bwMode="auto">
            <a:xfrm>
              <a:off x="1907704" y="2204864"/>
              <a:ext cx="5477743" cy="1801565"/>
            </a:xfrm>
            <a:custGeom>
              <a:avLst/>
              <a:gdLst>
                <a:gd name="T0" fmla="*/ 0 w 1591"/>
                <a:gd name="T1" fmla="*/ 4096 h 2181"/>
                <a:gd name="T2" fmla="*/ 3965575 w 1591"/>
                <a:gd name="T3" fmla="*/ 0 h 2181"/>
                <a:gd name="T4" fmla="*/ 3958097 w 1591"/>
                <a:gd name="T5" fmla="*/ 2233613 h 2181"/>
                <a:gd name="T6" fmla="*/ 0 60000 65536"/>
                <a:gd name="T7" fmla="*/ 0 60000 65536"/>
                <a:gd name="T8" fmla="*/ 0 60000 65536"/>
                <a:gd name="T9" fmla="*/ 0 w 1591"/>
                <a:gd name="T10" fmla="*/ 0 h 2181"/>
                <a:gd name="T11" fmla="*/ 1591 w 1591"/>
                <a:gd name="T12" fmla="*/ 2181 h 218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1" h="2181">
                  <a:moveTo>
                    <a:pt x="0" y="4"/>
                  </a:moveTo>
                  <a:lnTo>
                    <a:pt x="1591" y="0"/>
                  </a:lnTo>
                  <a:lnTo>
                    <a:pt x="1588" y="218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 type="triangle" w="med" len="med"/>
              <a:tailEnd type="oval" w="med" len="med"/>
            </a:ln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6157" name="Freeform 15"/>
            <p:cNvSpPr>
              <a:spLocks/>
            </p:cNvSpPr>
            <p:nvPr/>
          </p:nvSpPr>
          <p:spPr bwMode="auto">
            <a:xfrm>
              <a:off x="3491880" y="2852937"/>
              <a:ext cx="432048" cy="1224136"/>
            </a:xfrm>
            <a:custGeom>
              <a:avLst/>
              <a:gdLst>
                <a:gd name="T0" fmla="*/ 0 w 1591"/>
                <a:gd name="T1" fmla="*/ 2775 h 2181"/>
                <a:gd name="T2" fmla="*/ 431800 w 1591"/>
                <a:gd name="T3" fmla="*/ 0 h 2181"/>
                <a:gd name="T4" fmla="*/ 430986 w 1591"/>
                <a:gd name="T5" fmla="*/ 1512887 h 2181"/>
                <a:gd name="T6" fmla="*/ 0 60000 65536"/>
                <a:gd name="T7" fmla="*/ 0 60000 65536"/>
                <a:gd name="T8" fmla="*/ 0 60000 65536"/>
                <a:gd name="T9" fmla="*/ 0 w 1591"/>
                <a:gd name="T10" fmla="*/ 0 h 2181"/>
                <a:gd name="T11" fmla="*/ 1591 w 1591"/>
                <a:gd name="T12" fmla="*/ 2181 h 218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1" h="2181">
                  <a:moveTo>
                    <a:pt x="0" y="4"/>
                  </a:moveTo>
                  <a:lnTo>
                    <a:pt x="1591" y="0"/>
                  </a:lnTo>
                  <a:lnTo>
                    <a:pt x="1588" y="218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 type="triangle" w="med" len="med"/>
              <a:tailEnd type="oval" w="med" len="med"/>
            </a:ln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6158" name="Freeform 16"/>
            <p:cNvSpPr>
              <a:spLocks/>
            </p:cNvSpPr>
            <p:nvPr/>
          </p:nvSpPr>
          <p:spPr bwMode="auto">
            <a:xfrm rot="5400000" flipV="1">
              <a:off x="-216531" y="4185085"/>
              <a:ext cx="1728193" cy="504057"/>
            </a:xfrm>
            <a:custGeom>
              <a:avLst/>
              <a:gdLst>
                <a:gd name="T0" fmla="*/ 0 w 1591"/>
                <a:gd name="T1" fmla="*/ 1642 h 2181"/>
                <a:gd name="T2" fmla="*/ 1736725 w 1591"/>
                <a:gd name="T3" fmla="*/ 0 h 2181"/>
                <a:gd name="T4" fmla="*/ 1733450 w 1591"/>
                <a:gd name="T5" fmla="*/ 895350 h 2181"/>
                <a:gd name="T6" fmla="*/ 0 60000 65536"/>
                <a:gd name="T7" fmla="*/ 0 60000 65536"/>
                <a:gd name="T8" fmla="*/ 0 60000 65536"/>
                <a:gd name="T9" fmla="*/ 0 w 1591"/>
                <a:gd name="T10" fmla="*/ 0 h 2181"/>
                <a:gd name="T11" fmla="*/ 1591 w 1591"/>
                <a:gd name="T12" fmla="*/ 2181 h 218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1" h="2181">
                  <a:moveTo>
                    <a:pt x="0" y="4"/>
                  </a:moveTo>
                  <a:lnTo>
                    <a:pt x="1591" y="0"/>
                  </a:lnTo>
                  <a:lnTo>
                    <a:pt x="1588" y="2181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 type="triangle" w="med" len="med"/>
              <a:tailEnd type="oval" w="med" len="med"/>
            </a:ln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>
            <a:xfrm>
              <a:off x="6660232" y="1340768"/>
              <a:ext cx="2016125" cy="792163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L="365760" indent="-256032" algn="ctr" fontAlgn="auto">
                <a:spcBef>
                  <a:spcPts val="300"/>
                </a:spcBef>
                <a:spcAft>
                  <a:spcPts val="0"/>
                </a:spcAft>
                <a:buClr>
                  <a:schemeClr val="accent3"/>
                </a:buClr>
                <a:defRPr/>
              </a:pPr>
              <a:r>
                <a:rPr lang="cs-CZ" sz="2000" dirty="0">
                  <a:latin typeface="+mn-lt"/>
                  <a:cs typeface="+mn-cs"/>
                </a:rPr>
                <a:t>Numerická</a:t>
              </a:r>
            </a:p>
            <a:p>
              <a:pPr marL="365760" indent="-256032" algn="ctr" fontAlgn="auto">
                <a:spcBef>
                  <a:spcPts val="300"/>
                </a:spcBef>
                <a:spcAft>
                  <a:spcPts val="0"/>
                </a:spcAft>
                <a:buClr>
                  <a:schemeClr val="accent3"/>
                </a:buClr>
                <a:defRPr/>
              </a:pPr>
              <a:r>
                <a:rPr lang="cs-CZ" sz="2000" dirty="0">
                  <a:latin typeface="+mn-lt"/>
                  <a:cs typeface="+mn-cs"/>
                </a:rPr>
                <a:t>(číslicová)</a:t>
              </a:r>
            </a:p>
          </p:txBody>
        </p:sp>
        <p:sp>
          <p:nvSpPr>
            <p:cNvPr id="6161" name="Rectangle 3"/>
            <p:cNvSpPr txBox="1">
              <a:spLocks noChangeArrowheads="1"/>
            </p:cNvSpPr>
            <p:nvPr/>
          </p:nvSpPr>
          <p:spPr bwMode="auto">
            <a:xfrm>
              <a:off x="323850" y="1773238"/>
              <a:ext cx="1511300" cy="792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cs-CZ" sz="2000" dirty="0"/>
                <a:t>Doplňkové klávesy</a:t>
              </a:r>
            </a:p>
          </p:txBody>
        </p:sp>
        <p:sp>
          <p:nvSpPr>
            <p:cNvPr id="6162" name="Rectangle 3"/>
            <p:cNvSpPr txBox="1">
              <a:spLocks noChangeArrowheads="1"/>
            </p:cNvSpPr>
            <p:nvPr/>
          </p:nvSpPr>
          <p:spPr bwMode="auto">
            <a:xfrm>
              <a:off x="2124075" y="2492375"/>
              <a:ext cx="1511300" cy="792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cs-CZ" sz="2000" dirty="0"/>
                <a:t>Funkční klávesy</a:t>
              </a:r>
            </a:p>
          </p:txBody>
        </p:sp>
        <p:cxnSp>
          <p:nvCxnSpPr>
            <p:cNvPr id="21" name="Přímá spojovací čára 20"/>
            <p:cNvCxnSpPr/>
            <p:nvPr/>
          </p:nvCxnSpPr>
          <p:spPr>
            <a:xfrm>
              <a:off x="8388424" y="5229200"/>
              <a:ext cx="28803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05064"/>
            <a:ext cx="676875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76250"/>
            <a:ext cx="7772400" cy="865188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Funkční klávesy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341438"/>
            <a:ext cx="8643938" cy="4114800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mají označení F1 – F12 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najdeme je v horní části klávesnice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slouží k řízení programů a jejich funkce je určena konkrétním programem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Např. F1 je zpravidla nápověda, ale nemusí tomu tak být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619672" y="4293096"/>
            <a:ext cx="3960440" cy="28803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56992"/>
            <a:ext cx="741682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714375"/>
            <a:ext cx="7772400" cy="642938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Alfanumerická (znaková) část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643063"/>
            <a:ext cx="8001000" cy="2460625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zabírá většinu plochy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obsahuje klávesy 26 písmen, mezerník, klávesy s čárkou, háčkem … a klávesy s číslicemi.</a:t>
            </a:r>
          </a:p>
        </p:txBody>
      </p:sp>
      <p:sp>
        <p:nvSpPr>
          <p:cNvPr id="8197" name="Rectangle 9"/>
          <p:cNvSpPr>
            <a:spLocks noChangeArrowheads="1"/>
          </p:cNvSpPr>
          <p:nvPr/>
        </p:nvSpPr>
        <p:spPr bwMode="auto">
          <a:xfrm>
            <a:off x="1043608" y="4005065"/>
            <a:ext cx="4896544" cy="1944216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456658"/>
            <a:ext cx="2610760" cy="3401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714375"/>
            <a:ext cx="7772400" cy="642938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Numerická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část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>
          <a:xfrm>
            <a:off x="214313" y="1571625"/>
            <a:ext cx="8534151" cy="4643438"/>
          </a:xfrm>
        </p:spPr>
        <p:txBody>
          <a:bodyPr/>
          <a:lstStyle/>
          <a:p>
            <a:pPr eaLnBrk="1" hangingPunct="1">
              <a:buFont typeface="Georgia" pitchFamily="18" charset="0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obsahuje :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klávesy s číslicemi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desetinnou tečku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klávesy využitelné pro 4 základní početní operace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druhou klávesu Enter</a:t>
            </a:r>
          </a:p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klávesu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Lock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zapnutí 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číselných kláves</a:t>
            </a:r>
          </a:p>
        </p:txBody>
      </p:sp>
      <p:sp>
        <p:nvSpPr>
          <p:cNvPr id="9221" name="Rectangle 9"/>
          <p:cNvSpPr>
            <a:spLocks noChangeArrowheads="1"/>
          </p:cNvSpPr>
          <p:nvPr/>
        </p:nvSpPr>
        <p:spPr bwMode="auto">
          <a:xfrm>
            <a:off x="6876256" y="4143375"/>
            <a:ext cx="1767682" cy="2214563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068960"/>
            <a:ext cx="252860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571500"/>
            <a:ext cx="8229600" cy="1066800"/>
          </a:xfrm>
        </p:spPr>
        <p:txBody>
          <a:bodyPr/>
          <a:lstStyle/>
          <a:p>
            <a:pPr eaLnBrk="1" hangingPunct="1"/>
            <a:r>
              <a:rPr lang="cs-CZ" sz="3600" b="1" smtClean="0">
                <a:latin typeface="Times New Roman" pitchFamily="18" charset="0"/>
                <a:cs typeface="Times New Roman" pitchFamily="18" charset="0"/>
              </a:rPr>
              <a:t>Kurzorové klávesy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0" y="1500188"/>
            <a:ext cx="7740352" cy="4857750"/>
          </a:xfrm>
        </p:spPr>
        <p:txBody>
          <a:bodyPr/>
          <a:lstStyle/>
          <a:p>
            <a:pPr eaLnBrk="1" hangingPunct="1">
              <a:buFont typeface="Georgia" pitchFamily="18" charset="0"/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Up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posune text o jednu stránku nahoru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Down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posune text o jednu stránku dolů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posune kurzor na začátek řádku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End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posune kurzor na konec řádku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Delete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m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aže znak na pozici kurzoru</a:t>
            </a:r>
          </a:p>
          <a:p>
            <a:pPr eaLnBrk="1" hangingPunct="1">
              <a:buFont typeface="Georgia" pitchFamily="18" charset="0"/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Kurzorové šipky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- p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osun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kurzoru po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obrazovce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6804248" y="3789040"/>
            <a:ext cx="1512168" cy="2304256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861048"/>
            <a:ext cx="5194947" cy="2691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857250"/>
            <a:ext cx="7772400" cy="857250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Doplňkové klávesy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844675"/>
            <a:ext cx="6334125" cy="4175125"/>
          </a:xfrm>
        </p:spPr>
        <p:txBody>
          <a:bodyPr/>
          <a:lstStyle/>
          <a:p>
            <a:pPr eaLnBrk="1" hangingPunct="1">
              <a:buFont typeface="Georgia" pitchFamily="18" charset="0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vypnutí počítače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hlasitost reproduktorů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multimediální klávesy</a:t>
            </a:r>
          </a:p>
          <a:p>
            <a:pPr eaLnBrk="1" hangingPunct="1">
              <a:buFont typeface="Georgia" pitchFamily="18" charset="0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klávesy „Windows“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2843809" y="3860106"/>
            <a:ext cx="1656184" cy="208917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308304" y="4005064"/>
            <a:ext cx="1368152" cy="5040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355976" y="6021288"/>
            <a:ext cx="936104" cy="5040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Obrázky (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print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) jsou vlastní tvorbou autora.</a:t>
            </a:r>
          </a:p>
          <a:p>
            <a:pPr eaLnBrk="1" hangingPunct="1"/>
            <a:endParaRPr lang="cs-CZ" sz="16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276</TotalTime>
  <Words>283</Words>
  <Application>Microsoft Office PowerPoint</Application>
  <PresentationFormat>Předvádění na obrazovce (4:3)</PresentationFormat>
  <Paragraphs>56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Urbanistický</vt:lpstr>
      <vt:lpstr>Prezentace aplikace PowerPoint</vt:lpstr>
      <vt:lpstr>Popis klávesnice – 1. část</vt:lpstr>
      <vt:lpstr>Části klávesnice</vt:lpstr>
      <vt:lpstr>Funkční klávesy</vt:lpstr>
      <vt:lpstr>Alfanumerická (znaková) část</vt:lpstr>
      <vt:lpstr>Numerická část</vt:lpstr>
      <vt:lpstr>Kurzorové klávesy</vt:lpstr>
      <vt:lpstr>Doplňkové klávesy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Popis klávesnice</dc:title>
  <dc:creator>Jiří Pokorný</dc:creator>
  <cp:lastModifiedBy>Učitel</cp:lastModifiedBy>
  <cp:revision>69</cp:revision>
  <cp:lastPrinted>2011-10-24T09:47:56Z</cp:lastPrinted>
  <dcterms:created xsi:type="dcterms:W3CDTF">2005-03-08T14:22:12Z</dcterms:created>
  <dcterms:modified xsi:type="dcterms:W3CDTF">2012-04-19T18:02:25Z</dcterms:modified>
</cp:coreProperties>
</file>