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Default Extension="svg" ContentType="image/sv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commentAuthors.xml" ContentType="application/vnd.openxmlformats-officedocument.presentationml.commentAuthors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style1.xml" ContentType="application/vnd.ms-office.chartstyl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charts/colors1.xml" ContentType="application/vnd.ms-office.chartcolorstyl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Default Extension="gif" ContentType="image/gif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9"/>
  </p:notesMasterIdLst>
  <p:sldIdLst>
    <p:sldId id="256" r:id="rId2"/>
    <p:sldId id="347" r:id="rId3"/>
    <p:sldId id="399" r:id="rId4"/>
    <p:sldId id="396" r:id="rId5"/>
    <p:sldId id="353" r:id="rId6"/>
    <p:sldId id="350" r:id="rId7"/>
    <p:sldId id="379" r:id="rId8"/>
    <p:sldId id="402" r:id="rId9"/>
    <p:sldId id="398" r:id="rId10"/>
    <p:sldId id="315" r:id="rId11"/>
    <p:sldId id="403" r:id="rId12"/>
    <p:sldId id="388" r:id="rId13"/>
    <p:sldId id="389" r:id="rId14"/>
    <p:sldId id="367" r:id="rId15"/>
    <p:sldId id="384" r:id="rId16"/>
    <p:sldId id="259" r:id="rId17"/>
    <p:sldId id="371" r:id="rId18"/>
    <p:sldId id="372" r:id="rId19"/>
    <p:sldId id="355" r:id="rId20"/>
    <p:sldId id="320" r:id="rId21"/>
    <p:sldId id="265" r:id="rId22"/>
    <p:sldId id="264" r:id="rId23"/>
    <p:sldId id="395" r:id="rId24"/>
    <p:sldId id="290" r:id="rId25"/>
    <p:sldId id="394" r:id="rId26"/>
    <p:sldId id="387" r:id="rId27"/>
    <p:sldId id="376" r:id="rId28"/>
    <p:sldId id="368" r:id="rId29"/>
    <p:sldId id="390" r:id="rId30"/>
    <p:sldId id="391" r:id="rId31"/>
    <p:sldId id="392" r:id="rId32"/>
    <p:sldId id="393" r:id="rId33"/>
    <p:sldId id="342" r:id="rId34"/>
    <p:sldId id="400" r:id="rId35"/>
    <p:sldId id="401" r:id="rId36"/>
    <p:sldId id="273" r:id="rId37"/>
    <p:sldId id="380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oliš" initials="P" lastIdx="1" clrIdx="0">
    <p:extLst>
      <p:ext uri="{19B8F6BF-5375-455C-9EA6-DF929625EA0E}">
        <p15:presenceInfo xmlns:p15="http://schemas.microsoft.com/office/powerpoint/2012/main" xmlns="" userId="Poliš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0790" autoAdjust="0"/>
  </p:normalViewPr>
  <p:slideViewPr>
    <p:cSldViewPr>
      <p:cViewPr varScale="1">
        <p:scale>
          <a:sx n="81" d="100"/>
          <a:sy n="81" d="100"/>
        </p:scale>
        <p:origin x="-76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commentAuthors" Target="commentAuthor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microsoft.com/office/2011/relationships/chartStyle" Target="style1.xml"/><Relationship Id="rId2" Type="http://schemas.microsoft.com/office/2011/relationships/chartColorStyle" Target="colors1.xml"/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title>
      <c:tx>
        <c:strRef>
          <c:f>List1!$F$2</c:f>
          <c:strCache>
            <c:ptCount val="1"/>
            <c:pt idx="0">
              <c:v>Bombaj (11 m.n.m.)</c:v>
            </c:pt>
          </c:strCache>
        </c:strRef>
      </c:tx>
      <c:layout>
        <c:manualLayout>
          <c:xMode val="edge"/>
          <c:yMode val="edge"/>
          <c:x val="0.32826377952755914"/>
          <c:y val="3.240735022502135E-2"/>
        </c:manualLayout>
      </c:layout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sz="2800" b="1" i="1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plotArea>
      <c:layout>
        <c:manualLayout>
          <c:layoutTarget val="inner"/>
          <c:xMode val="edge"/>
          <c:yMode val="edge"/>
          <c:x val="0.12484492563429571"/>
          <c:y val="0.14639054569971108"/>
          <c:w val="0.78111570428696397"/>
          <c:h val="0.49124079585167202"/>
        </c:manualLayout>
      </c:layout>
      <c:areaChart>
        <c:grouping val="standard"/>
        <c:ser>
          <c:idx val="1"/>
          <c:order val="1"/>
          <c:tx>
            <c:strRef>
              <c:f>List1!$F$19</c:f>
              <c:strCache>
                <c:ptCount val="1"/>
                <c:pt idx="0">
                  <c:v>Srážky        Roční úhrn srážek: 2090 mm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  <a:effectLst/>
          </c:spPr>
          <c:cat>
            <c:strRef>
              <c:f>List1!$F$4:$F$15</c:f>
              <c:strCache>
                <c:ptCount val="12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  <c:pt idx="4">
                  <c:v>Květen</c:v>
                </c:pt>
                <c:pt idx="5">
                  <c:v>Červen</c:v>
                </c:pt>
                <c:pt idx="6">
                  <c:v>Červenec</c:v>
                </c:pt>
                <c:pt idx="7">
                  <c:v>Srpen</c:v>
                </c:pt>
                <c:pt idx="8">
                  <c:v>Září</c:v>
                </c:pt>
                <c:pt idx="9">
                  <c:v>Říjen</c:v>
                </c:pt>
                <c:pt idx="10">
                  <c:v>Listopad</c:v>
                </c:pt>
                <c:pt idx="11">
                  <c:v>Prosinec</c:v>
                </c:pt>
              </c:strCache>
              <c:extLst xmlns:c16r2="http://schemas.microsoft.com/office/drawing/2015/06/chart"/>
            </c:strRef>
          </c:cat>
          <c:val>
            <c:numRef>
              <c:f>List1!$H$4:$H$15</c:f>
              <c:numCache>
                <c:formatCode>0</c:formatCode>
                <c:ptCount val="12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2</c:v>
                </c:pt>
                <c:pt idx="4">
                  <c:v>11</c:v>
                </c:pt>
                <c:pt idx="5">
                  <c:v>579</c:v>
                </c:pt>
                <c:pt idx="6">
                  <c:v>703</c:v>
                </c:pt>
                <c:pt idx="7">
                  <c:v>443</c:v>
                </c:pt>
                <c:pt idx="8">
                  <c:v>269</c:v>
                </c:pt>
                <c:pt idx="9">
                  <c:v>56</c:v>
                </c:pt>
                <c:pt idx="10">
                  <c:v>17</c:v>
                </c:pt>
                <c:pt idx="11">
                  <c:v>7</c:v>
                </c:pt>
              </c:numCache>
              <c:extLst xmlns:c16r2="http://schemas.microsoft.com/office/drawing/2015/06/chart"/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223F-4619-B239-9C23875F256A}"/>
            </c:ext>
          </c:extLst>
        </c:ser>
        <c:dLbls/>
        <c:axId val="145892096"/>
        <c:axId val="145893632"/>
      </c:areaChart>
      <c:lineChart>
        <c:grouping val="standard"/>
        <c:ser>
          <c:idx val="0"/>
          <c:order val="0"/>
          <c:tx>
            <c:strRef>
              <c:f>List1!$F$18</c:f>
              <c:strCache>
                <c:ptCount val="1"/>
                <c:pt idx="0">
                  <c:v>Teplota      Průměrná roční teplota: 27,5 °C</c:v>
                </c:pt>
              </c:strCache>
            </c:strRef>
          </c:tx>
          <c:spPr>
            <a:ln w="952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List1!$F$4:$F$15</c:f>
              <c:strCache>
                <c:ptCount val="12"/>
                <c:pt idx="0">
                  <c:v>Leden</c:v>
                </c:pt>
                <c:pt idx="1">
                  <c:v>Únor</c:v>
                </c:pt>
                <c:pt idx="2">
                  <c:v>Březen</c:v>
                </c:pt>
                <c:pt idx="3">
                  <c:v>Duben</c:v>
                </c:pt>
                <c:pt idx="4">
                  <c:v>Květen</c:v>
                </c:pt>
                <c:pt idx="5">
                  <c:v>Červen</c:v>
                </c:pt>
                <c:pt idx="6">
                  <c:v>Červenec</c:v>
                </c:pt>
                <c:pt idx="7">
                  <c:v>Srpen</c:v>
                </c:pt>
                <c:pt idx="8">
                  <c:v>Září</c:v>
                </c:pt>
                <c:pt idx="9">
                  <c:v>Říjen</c:v>
                </c:pt>
                <c:pt idx="10">
                  <c:v>Listopad</c:v>
                </c:pt>
                <c:pt idx="11">
                  <c:v>Prosinec</c:v>
                </c:pt>
              </c:strCache>
              <c:extLst xmlns:c16r2="http://schemas.microsoft.com/office/drawing/2015/06/chart"/>
            </c:strRef>
          </c:cat>
          <c:val>
            <c:numRef>
              <c:f>List1!$G$4:$G$16</c:f>
              <c:numCache>
                <c:formatCode>0.0</c:formatCode>
                <c:ptCount val="12"/>
                <c:pt idx="0">
                  <c:v>24.4</c:v>
                </c:pt>
                <c:pt idx="1">
                  <c:v>24.9</c:v>
                </c:pt>
                <c:pt idx="2">
                  <c:v>26.9</c:v>
                </c:pt>
                <c:pt idx="3">
                  <c:v>28.6</c:v>
                </c:pt>
                <c:pt idx="4">
                  <c:v>30.1</c:v>
                </c:pt>
                <c:pt idx="5">
                  <c:v>29.1</c:v>
                </c:pt>
                <c:pt idx="6">
                  <c:v>27.7</c:v>
                </c:pt>
                <c:pt idx="7">
                  <c:v>27.3</c:v>
                </c:pt>
                <c:pt idx="8">
                  <c:v>27.7</c:v>
                </c:pt>
                <c:pt idx="9">
                  <c:v>28.7</c:v>
                </c:pt>
                <c:pt idx="10">
                  <c:v>28.1</c:v>
                </c:pt>
                <c:pt idx="11">
                  <c:v>26.2</c:v>
                </c:pt>
              </c:numCache>
              <c:extLst xmlns:c16r2="http://schemas.microsoft.com/office/drawing/2015/06/chart"/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223F-4619-B239-9C23875F256A}"/>
            </c:ext>
          </c:extLst>
        </c:ser>
        <c:dLbls/>
        <c:marker val="1"/>
        <c:axId val="145901056"/>
        <c:axId val="145899520"/>
      </c:lineChart>
      <c:catAx>
        <c:axId val="145892096"/>
        <c:scaling>
          <c:orientation val="minMax"/>
        </c:scaling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0"/>
        <c:maj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45893632"/>
        <c:crosses val="autoZero"/>
        <c:auto val="1"/>
        <c:lblAlgn val="ctr"/>
        <c:lblOffset val="100"/>
      </c:catAx>
      <c:valAx>
        <c:axId val="145893632"/>
        <c:scaling>
          <c:orientation val="minMax"/>
        </c:scaling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\ &quot;mm&quot;" sourceLinked="0"/>
        <c:maj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45892096"/>
        <c:crosses val="autoZero"/>
        <c:crossBetween val="midCat"/>
      </c:valAx>
      <c:valAx>
        <c:axId val="145899520"/>
        <c:scaling>
          <c:orientation val="minMax"/>
        </c:scaling>
        <c:axPos val="r"/>
        <c:numFmt formatCode="0\ \°\C" sourceLinked="0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45901056"/>
        <c:crosses val="max"/>
        <c:crossBetween val="between"/>
      </c:valAx>
      <c:catAx>
        <c:axId val="145901056"/>
        <c:scaling>
          <c:orientation val="minMax"/>
        </c:scaling>
        <c:delete val="1"/>
        <c:axPos val="b"/>
        <c:numFmt formatCode="General" sourceLinked="1"/>
        <c:tickLblPos val="none"/>
        <c:crossAx val="145899520"/>
        <c:crosses val="autoZero"/>
        <c:auto val="1"/>
        <c:lblAlgn val="ctr"/>
        <c:lblOffset val="10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4726869503302617E-2"/>
          <c:y val="0.81042135925977787"/>
          <c:w val="0.9822655053073851"/>
          <c:h val="0.1353021166435483"/>
        </c:manualLayout>
      </c:layout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</c:chart>
  <c:spPr>
    <a:noFill/>
    <a:ln>
      <a:noFill/>
    </a:ln>
    <a:effectLst/>
  </c:spPr>
  <c:txPr>
    <a:bodyPr/>
    <a:lstStyle/>
    <a:p>
      <a:pPr>
        <a:defRPr/>
      </a:pPr>
      <a:endParaRPr lang="cs-CZ"/>
    </a:p>
  </c:txPr>
  <c:externalData r:id="rId1"/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79BF13-80FA-4445-8A8A-8088D53C9B0B}" type="doc">
      <dgm:prSet loTypeId="urn:microsoft.com/office/officeart/2005/8/layout/bProcess3" loCatId="process" qsTypeId="urn:microsoft.com/office/officeart/2005/8/quickstyle/simple2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0C9D385C-D3DE-4472-9634-B2703C788FE4}">
      <dgm:prSet phldrT="[Text]" custT="1"/>
      <dgm:spPr/>
      <dgm:t>
        <a:bodyPr/>
        <a:lstStyle/>
        <a:p>
          <a:r>
            <a:rPr lang="cs-CZ" sz="2400" b="0" dirty="0"/>
            <a:t>nerovnoměrný ohřev Země</a:t>
          </a:r>
        </a:p>
      </dgm:t>
    </dgm:pt>
    <dgm:pt modelId="{BAB4BD5E-92EB-43C0-B6B7-6AA3F32C772F}" type="parTrans" cxnId="{90A4BF42-A266-4A1F-A10B-5C80B38610C7}">
      <dgm:prSet/>
      <dgm:spPr/>
      <dgm:t>
        <a:bodyPr/>
        <a:lstStyle/>
        <a:p>
          <a:endParaRPr lang="cs-CZ" sz="2400" b="0"/>
        </a:p>
      </dgm:t>
    </dgm:pt>
    <dgm:pt modelId="{37F49935-16E2-4873-9FCB-9613DB8C5B91}" type="sibTrans" cxnId="{90A4BF42-A266-4A1F-A10B-5C80B38610C7}">
      <dgm:prSet custT="1">
        <dgm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dgm:style>
      </dgm:prSet>
      <dgm:spPr>
        <a:ln w="38100"/>
      </dgm:spPr>
      <dgm:t>
        <a:bodyPr/>
        <a:lstStyle/>
        <a:p>
          <a:endParaRPr lang="cs-CZ" sz="2400" b="0"/>
        </a:p>
      </dgm:t>
    </dgm:pt>
    <dgm:pt modelId="{C304BCB0-B824-457B-8AAD-DC4EED510039}">
      <dgm:prSet phldrT="[Text]" custT="1"/>
      <dgm:spPr/>
      <dgm:t>
        <a:bodyPr/>
        <a:lstStyle/>
        <a:p>
          <a:r>
            <a:rPr lang="cs-CZ" sz="2400" b="0" dirty="0"/>
            <a:t>teplotní rozdíly</a:t>
          </a:r>
        </a:p>
      </dgm:t>
    </dgm:pt>
    <dgm:pt modelId="{E504CF16-250A-427A-9DF8-F00A95985225}" type="parTrans" cxnId="{6D211FEE-F2DF-413E-9298-C2A00546E67E}">
      <dgm:prSet/>
      <dgm:spPr/>
      <dgm:t>
        <a:bodyPr/>
        <a:lstStyle/>
        <a:p>
          <a:endParaRPr lang="cs-CZ" sz="2400" b="0"/>
        </a:p>
      </dgm:t>
    </dgm:pt>
    <dgm:pt modelId="{1D23A9DB-4D1B-477A-B352-870389A9E11F}" type="sibTrans" cxnId="{6D211FEE-F2DF-413E-9298-C2A00546E67E}">
      <dgm:prSet custT="1">
        <dgm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dgm:style>
      </dgm:prSet>
      <dgm:spPr>
        <a:ln w="38100"/>
      </dgm:spPr>
      <dgm:t>
        <a:bodyPr/>
        <a:lstStyle/>
        <a:p>
          <a:endParaRPr lang="cs-CZ" sz="2400" b="0"/>
        </a:p>
      </dgm:t>
    </dgm:pt>
    <dgm:pt modelId="{477BAB07-AACB-42B2-9809-D7FD1D30EB22}">
      <dgm:prSet phldrT="[Text]" custT="1"/>
      <dgm:spPr/>
      <dgm:t>
        <a:bodyPr/>
        <a:lstStyle/>
        <a:p>
          <a:r>
            <a:rPr lang="cs-CZ" sz="2400" b="0" dirty="0"/>
            <a:t>tlakové rozdíly</a:t>
          </a:r>
        </a:p>
      </dgm:t>
    </dgm:pt>
    <dgm:pt modelId="{8073FEF0-CEEC-4E38-89EE-E7B0E42E6485}" type="parTrans" cxnId="{C43A4D48-46FF-40D1-9F5B-F094860F0EA4}">
      <dgm:prSet/>
      <dgm:spPr/>
      <dgm:t>
        <a:bodyPr/>
        <a:lstStyle/>
        <a:p>
          <a:endParaRPr lang="cs-CZ" sz="2400" b="0"/>
        </a:p>
      </dgm:t>
    </dgm:pt>
    <dgm:pt modelId="{02A19DF0-4113-4702-8469-8A2D160E2B8E}" type="sibTrans" cxnId="{C43A4D48-46FF-40D1-9F5B-F094860F0EA4}">
      <dgm:prSet custT="1">
        <dgm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dgm:style>
      </dgm:prSet>
      <dgm:spPr>
        <a:ln w="38100"/>
      </dgm:spPr>
      <dgm:t>
        <a:bodyPr/>
        <a:lstStyle/>
        <a:p>
          <a:endParaRPr lang="cs-CZ" sz="2400" b="0"/>
        </a:p>
      </dgm:t>
    </dgm:pt>
    <dgm:pt modelId="{58F0FCA6-DB59-4828-919E-9745DBBA5414}">
      <dgm:prSet phldrT="[Text]" custT="1"/>
      <dgm:spPr/>
      <dgm:t>
        <a:bodyPr/>
        <a:lstStyle/>
        <a:p>
          <a:r>
            <a:rPr lang="cs-CZ" sz="2400" b="0" dirty="0"/>
            <a:t>tlakové níže a výše</a:t>
          </a:r>
        </a:p>
      </dgm:t>
    </dgm:pt>
    <dgm:pt modelId="{05064606-C182-43B1-B632-7B64957EFC4F}" type="parTrans" cxnId="{BB50F0EC-B5BE-44F0-BFF2-1CFF5C19984B}">
      <dgm:prSet/>
      <dgm:spPr/>
      <dgm:t>
        <a:bodyPr/>
        <a:lstStyle/>
        <a:p>
          <a:endParaRPr lang="cs-CZ" sz="2400" b="0"/>
        </a:p>
      </dgm:t>
    </dgm:pt>
    <dgm:pt modelId="{CA5ECD25-ED7E-4A8B-8E48-AF6CE9A20175}" type="sibTrans" cxnId="{BB50F0EC-B5BE-44F0-BFF2-1CFF5C19984B}">
      <dgm:prSet custT="1">
        <dgm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dgm:style>
      </dgm:prSet>
      <dgm:spPr>
        <a:ln w="38100"/>
      </dgm:spPr>
      <dgm:t>
        <a:bodyPr/>
        <a:lstStyle/>
        <a:p>
          <a:endParaRPr lang="cs-CZ" sz="2400" b="0"/>
        </a:p>
      </dgm:t>
    </dgm:pt>
    <dgm:pt modelId="{834B60CC-9F3B-4AB9-B969-86E5B1F6E0D9}">
      <dgm:prSet phldrT="[Text]" custT="1"/>
      <dgm:spPr/>
      <dgm:t>
        <a:bodyPr/>
        <a:lstStyle/>
        <a:p>
          <a:r>
            <a:rPr lang="cs-CZ" sz="2400" b="0" dirty="0"/>
            <a:t>snaha o vyrovnání tlaku vzduchu</a:t>
          </a:r>
        </a:p>
      </dgm:t>
    </dgm:pt>
    <dgm:pt modelId="{F8A562F4-F0A2-47E0-B61D-70405DB76D69}" type="parTrans" cxnId="{051703AE-55CB-481D-A840-7583B750339C}">
      <dgm:prSet/>
      <dgm:spPr/>
      <dgm:t>
        <a:bodyPr/>
        <a:lstStyle/>
        <a:p>
          <a:endParaRPr lang="cs-CZ" sz="2400" b="0"/>
        </a:p>
      </dgm:t>
    </dgm:pt>
    <dgm:pt modelId="{CE92C6E3-145E-47F6-9D8C-63215D4F86A1}" type="sibTrans" cxnId="{051703AE-55CB-481D-A840-7583B750339C}">
      <dgm:prSet custT="1">
        <dgm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dgm:style>
      </dgm:prSet>
      <dgm:spPr>
        <a:ln w="38100"/>
      </dgm:spPr>
      <dgm:t>
        <a:bodyPr/>
        <a:lstStyle/>
        <a:p>
          <a:endParaRPr lang="cs-CZ" sz="2400" b="0"/>
        </a:p>
      </dgm:t>
    </dgm:pt>
    <dgm:pt modelId="{BCFE834B-3530-4C2B-AEC4-C8DA38F893BE}">
      <dgm:prSet custT="1"/>
      <dgm:spPr/>
      <dgm:t>
        <a:bodyPr/>
        <a:lstStyle/>
        <a:p>
          <a:r>
            <a:rPr lang="cs-CZ" sz="2400" b="0" dirty="0"/>
            <a:t>vznik větrných systémů</a:t>
          </a:r>
        </a:p>
      </dgm:t>
    </dgm:pt>
    <dgm:pt modelId="{A3B4C8D2-FCD7-4C80-840E-DB6F9257439B}" type="parTrans" cxnId="{DB7D545A-C67F-4AE4-9ED0-B870005473F4}">
      <dgm:prSet/>
      <dgm:spPr/>
      <dgm:t>
        <a:bodyPr/>
        <a:lstStyle/>
        <a:p>
          <a:endParaRPr lang="cs-CZ" sz="2400" b="0"/>
        </a:p>
      </dgm:t>
    </dgm:pt>
    <dgm:pt modelId="{D5156ADF-3F12-4C45-8250-72210A8F4103}" type="sibTrans" cxnId="{DB7D545A-C67F-4AE4-9ED0-B870005473F4}">
      <dgm:prSet/>
      <dgm:spPr/>
      <dgm:t>
        <a:bodyPr/>
        <a:lstStyle/>
        <a:p>
          <a:endParaRPr lang="cs-CZ" sz="2400" b="0"/>
        </a:p>
      </dgm:t>
    </dgm:pt>
    <dgm:pt modelId="{EE2E021B-5604-49C5-B448-F26B1AD93386}" type="pres">
      <dgm:prSet presAssocID="{1E79BF13-80FA-4445-8A8A-8088D53C9B0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D826993-7C5E-4543-B947-97413268FE17}" type="pres">
      <dgm:prSet presAssocID="{0C9D385C-D3DE-4472-9634-B2703C788FE4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8E800A-A3A7-428F-B830-764EF5EA2465}" type="pres">
      <dgm:prSet presAssocID="{37F49935-16E2-4873-9FCB-9613DB8C5B91}" presName="sibTrans" presStyleLbl="sibTrans1D1" presStyleIdx="0" presStyleCnt="5"/>
      <dgm:spPr/>
      <dgm:t>
        <a:bodyPr/>
        <a:lstStyle/>
        <a:p>
          <a:endParaRPr lang="cs-CZ"/>
        </a:p>
      </dgm:t>
    </dgm:pt>
    <dgm:pt modelId="{177342A8-6B8A-417B-9048-8FB9C7F07532}" type="pres">
      <dgm:prSet presAssocID="{37F49935-16E2-4873-9FCB-9613DB8C5B91}" presName="connectorText" presStyleLbl="sibTrans1D1" presStyleIdx="0" presStyleCnt="5"/>
      <dgm:spPr/>
      <dgm:t>
        <a:bodyPr/>
        <a:lstStyle/>
        <a:p>
          <a:endParaRPr lang="cs-CZ"/>
        </a:p>
      </dgm:t>
    </dgm:pt>
    <dgm:pt modelId="{C541A2A4-8D66-442D-AFE7-DE415345E4FA}" type="pres">
      <dgm:prSet presAssocID="{C304BCB0-B824-457B-8AAD-DC4EED510039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50D208-3F76-46FC-8483-D2DAF5AE41D7}" type="pres">
      <dgm:prSet presAssocID="{1D23A9DB-4D1B-477A-B352-870389A9E11F}" presName="sibTrans" presStyleLbl="sibTrans1D1" presStyleIdx="1" presStyleCnt="5"/>
      <dgm:spPr/>
      <dgm:t>
        <a:bodyPr/>
        <a:lstStyle/>
        <a:p>
          <a:endParaRPr lang="cs-CZ"/>
        </a:p>
      </dgm:t>
    </dgm:pt>
    <dgm:pt modelId="{7E2D729A-1C2F-4F32-93FA-996A89CE3AF3}" type="pres">
      <dgm:prSet presAssocID="{1D23A9DB-4D1B-477A-B352-870389A9E11F}" presName="connectorText" presStyleLbl="sibTrans1D1" presStyleIdx="1" presStyleCnt="5"/>
      <dgm:spPr/>
      <dgm:t>
        <a:bodyPr/>
        <a:lstStyle/>
        <a:p>
          <a:endParaRPr lang="cs-CZ"/>
        </a:p>
      </dgm:t>
    </dgm:pt>
    <dgm:pt modelId="{7FC14A62-3834-4905-A8D7-661745BEFC1D}" type="pres">
      <dgm:prSet presAssocID="{477BAB07-AACB-42B2-9809-D7FD1D30EB22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8F4AD3-A0CF-4ED5-8972-9AB62936E811}" type="pres">
      <dgm:prSet presAssocID="{02A19DF0-4113-4702-8469-8A2D160E2B8E}" presName="sibTrans" presStyleLbl="sibTrans1D1" presStyleIdx="2" presStyleCnt="5"/>
      <dgm:spPr/>
      <dgm:t>
        <a:bodyPr/>
        <a:lstStyle/>
        <a:p>
          <a:endParaRPr lang="cs-CZ"/>
        </a:p>
      </dgm:t>
    </dgm:pt>
    <dgm:pt modelId="{79BEB9D7-1660-494A-B402-6C65269594CF}" type="pres">
      <dgm:prSet presAssocID="{02A19DF0-4113-4702-8469-8A2D160E2B8E}" presName="connectorText" presStyleLbl="sibTrans1D1" presStyleIdx="2" presStyleCnt="5"/>
      <dgm:spPr/>
      <dgm:t>
        <a:bodyPr/>
        <a:lstStyle/>
        <a:p>
          <a:endParaRPr lang="cs-CZ"/>
        </a:p>
      </dgm:t>
    </dgm:pt>
    <dgm:pt modelId="{C0A0CCAF-EEA3-4E71-B20C-183274AE5FD1}" type="pres">
      <dgm:prSet presAssocID="{58F0FCA6-DB59-4828-919E-9745DBBA5414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A666B7-361B-47DD-B9BB-09EBC4B04193}" type="pres">
      <dgm:prSet presAssocID="{CA5ECD25-ED7E-4A8B-8E48-AF6CE9A20175}" presName="sibTrans" presStyleLbl="sibTrans1D1" presStyleIdx="3" presStyleCnt="5"/>
      <dgm:spPr/>
      <dgm:t>
        <a:bodyPr/>
        <a:lstStyle/>
        <a:p>
          <a:endParaRPr lang="cs-CZ"/>
        </a:p>
      </dgm:t>
    </dgm:pt>
    <dgm:pt modelId="{9FAEFE30-58CB-40EE-8B80-D81FBE909FFF}" type="pres">
      <dgm:prSet presAssocID="{CA5ECD25-ED7E-4A8B-8E48-AF6CE9A20175}" presName="connectorText" presStyleLbl="sibTrans1D1" presStyleIdx="3" presStyleCnt="5"/>
      <dgm:spPr/>
      <dgm:t>
        <a:bodyPr/>
        <a:lstStyle/>
        <a:p>
          <a:endParaRPr lang="cs-CZ"/>
        </a:p>
      </dgm:t>
    </dgm:pt>
    <dgm:pt modelId="{FFC5F533-25FE-47FC-9ADC-DF0F7FA7A283}" type="pres">
      <dgm:prSet presAssocID="{834B60CC-9F3B-4AB9-B969-86E5B1F6E0D9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4B469F-D703-4D14-AFD7-2216D16FA730}" type="pres">
      <dgm:prSet presAssocID="{CE92C6E3-145E-47F6-9D8C-63215D4F86A1}" presName="sibTrans" presStyleLbl="sibTrans1D1" presStyleIdx="4" presStyleCnt="5"/>
      <dgm:spPr/>
      <dgm:t>
        <a:bodyPr/>
        <a:lstStyle/>
        <a:p>
          <a:endParaRPr lang="cs-CZ"/>
        </a:p>
      </dgm:t>
    </dgm:pt>
    <dgm:pt modelId="{56375FB0-0384-49E6-875D-AAC8AD951AF8}" type="pres">
      <dgm:prSet presAssocID="{CE92C6E3-145E-47F6-9D8C-63215D4F86A1}" presName="connectorText" presStyleLbl="sibTrans1D1" presStyleIdx="4" presStyleCnt="5"/>
      <dgm:spPr/>
      <dgm:t>
        <a:bodyPr/>
        <a:lstStyle/>
        <a:p>
          <a:endParaRPr lang="cs-CZ"/>
        </a:p>
      </dgm:t>
    </dgm:pt>
    <dgm:pt modelId="{0E7F32DD-A763-4144-BC42-FFDBE0AC75DC}" type="pres">
      <dgm:prSet presAssocID="{BCFE834B-3530-4C2B-AEC4-C8DA38F893BE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1703AE-55CB-481D-A840-7583B750339C}" srcId="{1E79BF13-80FA-4445-8A8A-8088D53C9B0B}" destId="{834B60CC-9F3B-4AB9-B969-86E5B1F6E0D9}" srcOrd="4" destOrd="0" parTransId="{F8A562F4-F0A2-47E0-B61D-70405DB76D69}" sibTransId="{CE92C6E3-145E-47F6-9D8C-63215D4F86A1}"/>
    <dgm:cxn modelId="{DB7D545A-C67F-4AE4-9ED0-B870005473F4}" srcId="{1E79BF13-80FA-4445-8A8A-8088D53C9B0B}" destId="{BCFE834B-3530-4C2B-AEC4-C8DA38F893BE}" srcOrd="5" destOrd="0" parTransId="{A3B4C8D2-FCD7-4C80-840E-DB6F9257439B}" sibTransId="{D5156ADF-3F12-4C45-8250-72210A8F4103}"/>
    <dgm:cxn modelId="{6A8F968C-0400-41DF-B794-CC2A7310EACE}" type="presOf" srcId="{1E79BF13-80FA-4445-8A8A-8088D53C9B0B}" destId="{EE2E021B-5604-49C5-B448-F26B1AD93386}" srcOrd="0" destOrd="0" presId="urn:microsoft.com/office/officeart/2005/8/layout/bProcess3"/>
    <dgm:cxn modelId="{D01B53F4-EC0F-469C-A900-01405B01A7FC}" type="presOf" srcId="{834B60CC-9F3B-4AB9-B969-86E5B1F6E0D9}" destId="{FFC5F533-25FE-47FC-9ADC-DF0F7FA7A283}" srcOrd="0" destOrd="0" presId="urn:microsoft.com/office/officeart/2005/8/layout/bProcess3"/>
    <dgm:cxn modelId="{6A42AFD6-3FAF-4989-86D1-986CA818AED2}" type="presOf" srcId="{02A19DF0-4113-4702-8469-8A2D160E2B8E}" destId="{79BEB9D7-1660-494A-B402-6C65269594CF}" srcOrd="1" destOrd="0" presId="urn:microsoft.com/office/officeart/2005/8/layout/bProcess3"/>
    <dgm:cxn modelId="{50BE153D-5E8F-4BFC-9A17-2D1E00F7922A}" type="presOf" srcId="{02A19DF0-4113-4702-8469-8A2D160E2B8E}" destId="{2A8F4AD3-A0CF-4ED5-8972-9AB62936E811}" srcOrd="0" destOrd="0" presId="urn:microsoft.com/office/officeart/2005/8/layout/bProcess3"/>
    <dgm:cxn modelId="{579A1878-1690-4A85-995B-AF1AD9F0FC28}" type="presOf" srcId="{BCFE834B-3530-4C2B-AEC4-C8DA38F893BE}" destId="{0E7F32DD-A763-4144-BC42-FFDBE0AC75DC}" srcOrd="0" destOrd="0" presId="urn:microsoft.com/office/officeart/2005/8/layout/bProcess3"/>
    <dgm:cxn modelId="{90A4BF42-A266-4A1F-A10B-5C80B38610C7}" srcId="{1E79BF13-80FA-4445-8A8A-8088D53C9B0B}" destId="{0C9D385C-D3DE-4472-9634-B2703C788FE4}" srcOrd="0" destOrd="0" parTransId="{BAB4BD5E-92EB-43C0-B6B7-6AA3F32C772F}" sibTransId="{37F49935-16E2-4873-9FCB-9613DB8C5B91}"/>
    <dgm:cxn modelId="{BB50F0EC-B5BE-44F0-BFF2-1CFF5C19984B}" srcId="{1E79BF13-80FA-4445-8A8A-8088D53C9B0B}" destId="{58F0FCA6-DB59-4828-919E-9745DBBA5414}" srcOrd="3" destOrd="0" parTransId="{05064606-C182-43B1-B632-7B64957EFC4F}" sibTransId="{CA5ECD25-ED7E-4A8B-8E48-AF6CE9A20175}"/>
    <dgm:cxn modelId="{6D211FEE-F2DF-413E-9298-C2A00546E67E}" srcId="{1E79BF13-80FA-4445-8A8A-8088D53C9B0B}" destId="{C304BCB0-B824-457B-8AAD-DC4EED510039}" srcOrd="1" destOrd="0" parTransId="{E504CF16-250A-427A-9DF8-F00A95985225}" sibTransId="{1D23A9DB-4D1B-477A-B352-870389A9E11F}"/>
    <dgm:cxn modelId="{29C33176-6061-429B-A05F-F7073C9FEB41}" type="presOf" srcId="{37F49935-16E2-4873-9FCB-9613DB8C5B91}" destId="{177342A8-6B8A-417B-9048-8FB9C7F07532}" srcOrd="1" destOrd="0" presId="urn:microsoft.com/office/officeart/2005/8/layout/bProcess3"/>
    <dgm:cxn modelId="{C43A4D48-46FF-40D1-9F5B-F094860F0EA4}" srcId="{1E79BF13-80FA-4445-8A8A-8088D53C9B0B}" destId="{477BAB07-AACB-42B2-9809-D7FD1D30EB22}" srcOrd="2" destOrd="0" parTransId="{8073FEF0-CEEC-4E38-89EE-E7B0E42E6485}" sibTransId="{02A19DF0-4113-4702-8469-8A2D160E2B8E}"/>
    <dgm:cxn modelId="{385B216D-C9E6-40C1-A7E1-3D4470CB7EBD}" type="presOf" srcId="{C304BCB0-B824-457B-8AAD-DC4EED510039}" destId="{C541A2A4-8D66-442D-AFE7-DE415345E4FA}" srcOrd="0" destOrd="0" presId="urn:microsoft.com/office/officeart/2005/8/layout/bProcess3"/>
    <dgm:cxn modelId="{86E42156-C966-4FB3-9C33-1CB1D5DC14F7}" type="presOf" srcId="{1D23A9DB-4D1B-477A-B352-870389A9E11F}" destId="{7E2D729A-1C2F-4F32-93FA-996A89CE3AF3}" srcOrd="1" destOrd="0" presId="urn:microsoft.com/office/officeart/2005/8/layout/bProcess3"/>
    <dgm:cxn modelId="{E6DC7731-CA04-49B0-8C06-1709697207D0}" type="presOf" srcId="{CE92C6E3-145E-47F6-9D8C-63215D4F86A1}" destId="{564B469F-D703-4D14-AFD7-2216D16FA730}" srcOrd="0" destOrd="0" presId="urn:microsoft.com/office/officeart/2005/8/layout/bProcess3"/>
    <dgm:cxn modelId="{351707D1-5C21-4047-B8A0-586F076CD867}" type="presOf" srcId="{CE92C6E3-145E-47F6-9D8C-63215D4F86A1}" destId="{56375FB0-0384-49E6-875D-AAC8AD951AF8}" srcOrd="1" destOrd="0" presId="urn:microsoft.com/office/officeart/2005/8/layout/bProcess3"/>
    <dgm:cxn modelId="{7583D729-07ED-4409-BCC5-AD0E113C3843}" type="presOf" srcId="{1D23A9DB-4D1B-477A-B352-870389A9E11F}" destId="{5D50D208-3F76-46FC-8483-D2DAF5AE41D7}" srcOrd="0" destOrd="0" presId="urn:microsoft.com/office/officeart/2005/8/layout/bProcess3"/>
    <dgm:cxn modelId="{4E2C3297-82C5-4935-8B3D-11B9B2E2BF56}" type="presOf" srcId="{477BAB07-AACB-42B2-9809-D7FD1D30EB22}" destId="{7FC14A62-3834-4905-A8D7-661745BEFC1D}" srcOrd="0" destOrd="0" presId="urn:microsoft.com/office/officeart/2005/8/layout/bProcess3"/>
    <dgm:cxn modelId="{6CC44E64-FEC0-44E6-8124-B98C7600EAB0}" type="presOf" srcId="{0C9D385C-D3DE-4472-9634-B2703C788FE4}" destId="{FD826993-7C5E-4543-B947-97413268FE17}" srcOrd="0" destOrd="0" presId="urn:microsoft.com/office/officeart/2005/8/layout/bProcess3"/>
    <dgm:cxn modelId="{5AD8664D-A647-45CD-9FD8-A1BB10F5D02D}" type="presOf" srcId="{CA5ECD25-ED7E-4A8B-8E48-AF6CE9A20175}" destId="{48A666B7-361B-47DD-B9BB-09EBC4B04193}" srcOrd="0" destOrd="0" presId="urn:microsoft.com/office/officeart/2005/8/layout/bProcess3"/>
    <dgm:cxn modelId="{877F3041-52AC-42D5-B0C8-17BF366B80E5}" type="presOf" srcId="{58F0FCA6-DB59-4828-919E-9745DBBA5414}" destId="{C0A0CCAF-EEA3-4E71-B20C-183274AE5FD1}" srcOrd="0" destOrd="0" presId="urn:microsoft.com/office/officeart/2005/8/layout/bProcess3"/>
    <dgm:cxn modelId="{7F51ECAE-686D-4D6B-8EF6-443886613A05}" type="presOf" srcId="{CA5ECD25-ED7E-4A8B-8E48-AF6CE9A20175}" destId="{9FAEFE30-58CB-40EE-8B80-D81FBE909FFF}" srcOrd="1" destOrd="0" presId="urn:microsoft.com/office/officeart/2005/8/layout/bProcess3"/>
    <dgm:cxn modelId="{CAD5E35D-256A-44FB-AC0E-86CBA36170E1}" type="presOf" srcId="{37F49935-16E2-4873-9FCB-9613DB8C5B91}" destId="{DB8E800A-A3A7-428F-B830-764EF5EA2465}" srcOrd="0" destOrd="0" presId="urn:microsoft.com/office/officeart/2005/8/layout/bProcess3"/>
    <dgm:cxn modelId="{CCD25500-7F5C-4867-B4C4-9442A3891E6B}" type="presParOf" srcId="{EE2E021B-5604-49C5-B448-F26B1AD93386}" destId="{FD826993-7C5E-4543-B947-97413268FE17}" srcOrd="0" destOrd="0" presId="urn:microsoft.com/office/officeart/2005/8/layout/bProcess3"/>
    <dgm:cxn modelId="{1EC3D638-715F-4E87-8639-314ADC901C84}" type="presParOf" srcId="{EE2E021B-5604-49C5-B448-F26B1AD93386}" destId="{DB8E800A-A3A7-428F-B830-764EF5EA2465}" srcOrd="1" destOrd="0" presId="urn:microsoft.com/office/officeart/2005/8/layout/bProcess3"/>
    <dgm:cxn modelId="{4115B2D3-BCEA-45BF-B388-CF4F237D2E44}" type="presParOf" srcId="{DB8E800A-A3A7-428F-B830-764EF5EA2465}" destId="{177342A8-6B8A-417B-9048-8FB9C7F07532}" srcOrd="0" destOrd="0" presId="urn:microsoft.com/office/officeart/2005/8/layout/bProcess3"/>
    <dgm:cxn modelId="{0E8FBC3B-4E9F-41D3-BFB9-65315C55B32F}" type="presParOf" srcId="{EE2E021B-5604-49C5-B448-F26B1AD93386}" destId="{C541A2A4-8D66-442D-AFE7-DE415345E4FA}" srcOrd="2" destOrd="0" presId="urn:microsoft.com/office/officeart/2005/8/layout/bProcess3"/>
    <dgm:cxn modelId="{B2451160-CC17-439D-A604-F982FE02E23E}" type="presParOf" srcId="{EE2E021B-5604-49C5-B448-F26B1AD93386}" destId="{5D50D208-3F76-46FC-8483-D2DAF5AE41D7}" srcOrd="3" destOrd="0" presId="urn:microsoft.com/office/officeart/2005/8/layout/bProcess3"/>
    <dgm:cxn modelId="{42FDC482-5E01-40FE-84CA-03EA80C88401}" type="presParOf" srcId="{5D50D208-3F76-46FC-8483-D2DAF5AE41D7}" destId="{7E2D729A-1C2F-4F32-93FA-996A89CE3AF3}" srcOrd="0" destOrd="0" presId="urn:microsoft.com/office/officeart/2005/8/layout/bProcess3"/>
    <dgm:cxn modelId="{3EB18BFE-C071-4FF1-8C77-6EF8CD2353BF}" type="presParOf" srcId="{EE2E021B-5604-49C5-B448-F26B1AD93386}" destId="{7FC14A62-3834-4905-A8D7-661745BEFC1D}" srcOrd="4" destOrd="0" presId="urn:microsoft.com/office/officeart/2005/8/layout/bProcess3"/>
    <dgm:cxn modelId="{2D42CB29-19C7-4D69-8391-AFBC364150A5}" type="presParOf" srcId="{EE2E021B-5604-49C5-B448-F26B1AD93386}" destId="{2A8F4AD3-A0CF-4ED5-8972-9AB62936E811}" srcOrd="5" destOrd="0" presId="urn:microsoft.com/office/officeart/2005/8/layout/bProcess3"/>
    <dgm:cxn modelId="{A25A585F-A3CC-4F86-B92E-AAFC24EB498C}" type="presParOf" srcId="{2A8F4AD3-A0CF-4ED5-8972-9AB62936E811}" destId="{79BEB9D7-1660-494A-B402-6C65269594CF}" srcOrd="0" destOrd="0" presId="urn:microsoft.com/office/officeart/2005/8/layout/bProcess3"/>
    <dgm:cxn modelId="{16A7D87F-9BE7-44E9-944C-FE97D89A2109}" type="presParOf" srcId="{EE2E021B-5604-49C5-B448-F26B1AD93386}" destId="{C0A0CCAF-EEA3-4E71-B20C-183274AE5FD1}" srcOrd="6" destOrd="0" presId="urn:microsoft.com/office/officeart/2005/8/layout/bProcess3"/>
    <dgm:cxn modelId="{A3F84127-FB87-465B-B399-0D98E397D509}" type="presParOf" srcId="{EE2E021B-5604-49C5-B448-F26B1AD93386}" destId="{48A666B7-361B-47DD-B9BB-09EBC4B04193}" srcOrd="7" destOrd="0" presId="urn:microsoft.com/office/officeart/2005/8/layout/bProcess3"/>
    <dgm:cxn modelId="{41FB556B-D8DD-4D58-9449-5E46223EC31D}" type="presParOf" srcId="{48A666B7-361B-47DD-B9BB-09EBC4B04193}" destId="{9FAEFE30-58CB-40EE-8B80-D81FBE909FFF}" srcOrd="0" destOrd="0" presId="urn:microsoft.com/office/officeart/2005/8/layout/bProcess3"/>
    <dgm:cxn modelId="{A0929F91-CEE3-4A48-BA92-02CD73DAB642}" type="presParOf" srcId="{EE2E021B-5604-49C5-B448-F26B1AD93386}" destId="{FFC5F533-25FE-47FC-9ADC-DF0F7FA7A283}" srcOrd="8" destOrd="0" presId="urn:microsoft.com/office/officeart/2005/8/layout/bProcess3"/>
    <dgm:cxn modelId="{57F9D7DE-A3D5-47CF-8063-6057C77002A0}" type="presParOf" srcId="{EE2E021B-5604-49C5-B448-F26B1AD93386}" destId="{564B469F-D703-4D14-AFD7-2216D16FA730}" srcOrd="9" destOrd="0" presId="urn:microsoft.com/office/officeart/2005/8/layout/bProcess3"/>
    <dgm:cxn modelId="{83A4EE7E-59CF-4EF5-A7E9-F83E19534E8E}" type="presParOf" srcId="{564B469F-D703-4D14-AFD7-2216D16FA730}" destId="{56375FB0-0384-49E6-875D-AAC8AD951AF8}" srcOrd="0" destOrd="0" presId="urn:microsoft.com/office/officeart/2005/8/layout/bProcess3"/>
    <dgm:cxn modelId="{30F90898-08A6-4F71-A5D6-0EA08508DECD}" type="presParOf" srcId="{EE2E021B-5604-49C5-B448-F26B1AD93386}" destId="{0E7F32DD-A763-4144-BC42-FFDBE0AC75DC}" srcOrd="10" destOrd="0" presId="urn:microsoft.com/office/officeart/2005/8/layout/bProcess3"/>
  </dgm:cxnLst>
  <dgm:bg/>
  <dgm:whole>
    <a:ln w="76200"/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B8E800A-A3A7-428F-B830-764EF5EA2465}">
      <dsp:nvSpPr>
        <dsp:cNvPr id="0" name=""/>
        <dsp:cNvSpPr/>
      </dsp:nvSpPr>
      <dsp:spPr>
        <a:xfrm>
          <a:off x="2519217" y="1323097"/>
          <a:ext cx="5476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7697" y="45720"/>
              </a:lnTo>
            </a:path>
          </a:pathLst>
        </a:custGeom>
        <a:noFill/>
        <a:ln w="38100" cap="flat" cmpd="sng" algn="ctr">
          <a:solidFill>
            <a:schemeClr val="accent3">
              <a:shade val="95000"/>
              <a:satMod val="105000"/>
            </a:schemeClr>
          </a:solidFill>
          <a:prstDash val="solid"/>
          <a:tailEnd type="arrow"/>
        </a:ln>
        <a:effectLst/>
      </dsp:spPr>
      <dsp:style>
        <a:lnRef idx="1">
          <a:schemeClr val="accent3"/>
        </a:lnRef>
        <a:fillRef idx="0">
          <a:schemeClr val="accent3"/>
        </a:fillRef>
        <a:effectRef idx="0">
          <a:schemeClr val="accent3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b="0" kern="1200"/>
        </a:p>
      </dsp:txBody>
      <dsp:txXfrm>
        <a:off x="2778608" y="1365926"/>
        <a:ext cx="28914" cy="5782"/>
      </dsp:txXfrm>
    </dsp:sp>
    <dsp:sp modelId="{FD826993-7C5E-4543-B947-97413268FE17}">
      <dsp:nvSpPr>
        <dsp:cNvPr id="0" name=""/>
        <dsp:cNvSpPr/>
      </dsp:nvSpPr>
      <dsp:spPr>
        <a:xfrm>
          <a:off x="6679" y="614516"/>
          <a:ext cx="2514337" cy="150860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/>
            <a:t>nerovnoměrný ohřev Země</a:t>
          </a:r>
        </a:p>
      </dsp:txBody>
      <dsp:txXfrm>
        <a:off x="6679" y="614516"/>
        <a:ext cx="2514337" cy="1508602"/>
      </dsp:txXfrm>
    </dsp:sp>
    <dsp:sp modelId="{5D50D208-3F76-46FC-8483-D2DAF5AE41D7}">
      <dsp:nvSpPr>
        <dsp:cNvPr id="0" name=""/>
        <dsp:cNvSpPr/>
      </dsp:nvSpPr>
      <dsp:spPr>
        <a:xfrm>
          <a:off x="5611852" y="1323097"/>
          <a:ext cx="5476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7697" y="45720"/>
              </a:lnTo>
            </a:path>
          </a:pathLst>
        </a:custGeom>
        <a:noFill/>
        <a:ln w="38100" cap="flat" cmpd="sng" algn="ctr">
          <a:solidFill>
            <a:schemeClr val="accent3">
              <a:shade val="95000"/>
              <a:satMod val="105000"/>
            </a:schemeClr>
          </a:solidFill>
          <a:prstDash val="solid"/>
          <a:tailEnd type="arrow"/>
        </a:ln>
        <a:effectLst/>
      </dsp:spPr>
      <dsp:style>
        <a:lnRef idx="1">
          <a:schemeClr val="accent3"/>
        </a:lnRef>
        <a:fillRef idx="0">
          <a:schemeClr val="accent3"/>
        </a:fillRef>
        <a:effectRef idx="0">
          <a:schemeClr val="accent3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b="0" kern="1200"/>
        </a:p>
      </dsp:txBody>
      <dsp:txXfrm>
        <a:off x="5871244" y="1365926"/>
        <a:ext cx="28914" cy="5782"/>
      </dsp:txXfrm>
    </dsp:sp>
    <dsp:sp modelId="{C541A2A4-8D66-442D-AFE7-DE415345E4FA}">
      <dsp:nvSpPr>
        <dsp:cNvPr id="0" name=""/>
        <dsp:cNvSpPr/>
      </dsp:nvSpPr>
      <dsp:spPr>
        <a:xfrm>
          <a:off x="3099315" y="614516"/>
          <a:ext cx="2514337" cy="150860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/>
            <a:t>teplotní rozdíly</a:t>
          </a:r>
        </a:p>
      </dsp:txBody>
      <dsp:txXfrm>
        <a:off x="3099315" y="614516"/>
        <a:ext cx="2514337" cy="1508602"/>
      </dsp:txXfrm>
    </dsp:sp>
    <dsp:sp modelId="{2A8F4AD3-A0CF-4ED5-8972-9AB62936E811}">
      <dsp:nvSpPr>
        <dsp:cNvPr id="0" name=""/>
        <dsp:cNvSpPr/>
      </dsp:nvSpPr>
      <dsp:spPr>
        <a:xfrm>
          <a:off x="1263848" y="2121319"/>
          <a:ext cx="6185271" cy="547697"/>
        </a:xfrm>
        <a:custGeom>
          <a:avLst/>
          <a:gdLst/>
          <a:ahLst/>
          <a:cxnLst/>
          <a:rect l="0" t="0" r="0" b="0"/>
          <a:pathLst>
            <a:path>
              <a:moveTo>
                <a:pt x="6185271" y="0"/>
              </a:moveTo>
              <a:lnTo>
                <a:pt x="6185271" y="290948"/>
              </a:lnTo>
              <a:lnTo>
                <a:pt x="0" y="290948"/>
              </a:lnTo>
              <a:lnTo>
                <a:pt x="0" y="547697"/>
              </a:lnTo>
            </a:path>
          </a:pathLst>
        </a:custGeom>
        <a:noFill/>
        <a:ln w="38100" cap="flat" cmpd="sng" algn="ctr">
          <a:solidFill>
            <a:schemeClr val="accent3">
              <a:shade val="95000"/>
              <a:satMod val="105000"/>
            </a:schemeClr>
          </a:solidFill>
          <a:prstDash val="solid"/>
          <a:tailEnd type="arrow"/>
        </a:ln>
        <a:effectLst/>
      </dsp:spPr>
      <dsp:style>
        <a:lnRef idx="1">
          <a:schemeClr val="accent3"/>
        </a:lnRef>
        <a:fillRef idx="0">
          <a:schemeClr val="accent3"/>
        </a:fillRef>
        <a:effectRef idx="0">
          <a:schemeClr val="accent3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b="0" kern="1200"/>
        </a:p>
      </dsp:txBody>
      <dsp:txXfrm>
        <a:off x="4201177" y="2392276"/>
        <a:ext cx="310612" cy="5782"/>
      </dsp:txXfrm>
    </dsp:sp>
    <dsp:sp modelId="{7FC14A62-3834-4905-A8D7-661745BEFC1D}">
      <dsp:nvSpPr>
        <dsp:cNvPr id="0" name=""/>
        <dsp:cNvSpPr/>
      </dsp:nvSpPr>
      <dsp:spPr>
        <a:xfrm>
          <a:off x="6191950" y="614516"/>
          <a:ext cx="2514337" cy="150860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/>
            <a:t>tlakové rozdíly</a:t>
          </a:r>
        </a:p>
      </dsp:txBody>
      <dsp:txXfrm>
        <a:off x="6191950" y="614516"/>
        <a:ext cx="2514337" cy="1508602"/>
      </dsp:txXfrm>
    </dsp:sp>
    <dsp:sp modelId="{48A666B7-361B-47DD-B9BB-09EBC4B04193}">
      <dsp:nvSpPr>
        <dsp:cNvPr id="0" name=""/>
        <dsp:cNvSpPr/>
      </dsp:nvSpPr>
      <dsp:spPr>
        <a:xfrm>
          <a:off x="2519217" y="3409998"/>
          <a:ext cx="5476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7697" y="45720"/>
              </a:lnTo>
            </a:path>
          </a:pathLst>
        </a:custGeom>
        <a:noFill/>
        <a:ln w="38100" cap="flat" cmpd="sng" algn="ctr">
          <a:solidFill>
            <a:schemeClr val="accent3">
              <a:shade val="95000"/>
              <a:satMod val="105000"/>
            </a:schemeClr>
          </a:solidFill>
          <a:prstDash val="solid"/>
          <a:tailEnd type="arrow"/>
        </a:ln>
        <a:effectLst/>
      </dsp:spPr>
      <dsp:style>
        <a:lnRef idx="1">
          <a:schemeClr val="accent3"/>
        </a:lnRef>
        <a:fillRef idx="0">
          <a:schemeClr val="accent3"/>
        </a:fillRef>
        <a:effectRef idx="0">
          <a:schemeClr val="accent3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b="0" kern="1200"/>
        </a:p>
      </dsp:txBody>
      <dsp:txXfrm>
        <a:off x="2778608" y="3452826"/>
        <a:ext cx="28914" cy="5782"/>
      </dsp:txXfrm>
    </dsp:sp>
    <dsp:sp modelId="{C0A0CCAF-EEA3-4E71-B20C-183274AE5FD1}">
      <dsp:nvSpPr>
        <dsp:cNvPr id="0" name=""/>
        <dsp:cNvSpPr/>
      </dsp:nvSpPr>
      <dsp:spPr>
        <a:xfrm>
          <a:off x="6679" y="2701416"/>
          <a:ext cx="2514337" cy="150860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/>
            <a:t>tlakové níže a výše</a:t>
          </a:r>
        </a:p>
      </dsp:txBody>
      <dsp:txXfrm>
        <a:off x="6679" y="2701416"/>
        <a:ext cx="2514337" cy="1508602"/>
      </dsp:txXfrm>
    </dsp:sp>
    <dsp:sp modelId="{564B469F-D703-4D14-AFD7-2216D16FA730}">
      <dsp:nvSpPr>
        <dsp:cNvPr id="0" name=""/>
        <dsp:cNvSpPr/>
      </dsp:nvSpPr>
      <dsp:spPr>
        <a:xfrm>
          <a:off x="5611852" y="3409998"/>
          <a:ext cx="5476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7697" y="45720"/>
              </a:lnTo>
            </a:path>
          </a:pathLst>
        </a:custGeom>
        <a:noFill/>
        <a:ln w="38100" cap="flat" cmpd="sng" algn="ctr">
          <a:solidFill>
            <a:schemeClr val="accent3">
              <a:shade val="95000"/>
              <a:satMod val="105000"/>
            </a:schemeClr>
          </a:solidFill>
          <a:prstDash val="solid"/>
          <a:tailEnd type="arrow"/>
        </a:ln>
        <a:effectLst/>
      </dsp:spPr>
      <dsp:style>
        <a:lnRef idx="1">
          <a:schemeClr val="accent3"/>
        </a:lnRef>
        <a:fillRef idx="0">
          <a:schemeClr val="accent3"/>
        </a:fillRef>
        <a:effectRef idx="0">
          <a:schemeClr val="accent3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b="0" kern="1200"/>
        </a:p>
      </dsp:txBody>
      <dsp:txXfrm>
        <a:off x="5871244" y="3452826"/>
        <a:ext cx="28914" cy="5782"/>
      </dsp:txXfrm>
    </dsp:sp>
    <dsp:sp modelId="{FFC5F533-25FE-47FC-9ADC-DF0F7FA7A283}">
      <dsp:nvSpPr>
        <dsp:cNvPr id="0" name=""/>
        <dsp:cNvSpPr/>
      </dsp:nvSpPr>
      <dsp:spPr>
        <a:xfrm>
          <a:off x="3099315" y="2701416"/>
          <a:ext cx="2514337" cy="150860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/>
            <a:t>snaha o vyrovnání tlaku vzduchu</a:t>
          </a:r>
        </a:p>
      </dsp:txBody>
      <dsp:txXfrm>
        <a:off x="3099315" y="2701416"/>
        <a:ext cx="2514337" cy="1508602"/>
      </dsp:txXfrm>
    </dsp:sp>
    <dsp:sp modelId="{0E7F32DD-A763-4144-BC42-FFDBE0AC75DC}">
      <dsp:nvSpPr>
        <dsp:cNvPr id="0" name=""/>
        <dsp:cNvSpPr/>
      </dsp:nvSpPr>
      <dsp:spPr>
        <a:xfrm>
          <a:off x="6191950" y="2701416"/>
          <a:ext cx="2514337" cy="150860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/>
            <a:t>vznik větrných systémů</a:t>
          </a:r>
        </a:p>
      </dsp:txBody>
      <dsp:txXfrm>
        <a:off x="6191950" y="2701416"/>
        <a:ext cx="2514337" cy="15086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7F29F-6FBA-438A-9579-5AF54CB847E1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963E66-F393-4589-A558-24887E4977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0855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vlajkový strom, několikametrové vlny a tornádo s blesky symbolizují dynamiku atmosféry – fakt, že v atmosféře se „pořád něco děje“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2932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Do</a:t>
            </a:r>
            <a:r>
              <a:rPr lang="cs-CZ" baseline="0" dirty="0"/>
              <a:t> rovníkové oblasti dopadají paprsky kolmo (resp. téměř kolmo) množství energie přijaté je zde velmi vysoké.</a:t>
            </a:r>
          </a:p>
          <a:p>
            <a:r>
              <a:rPr lang="cs-CZ" baseline="0" dirty="0"/>
              <a:t>Naopak do oblastí polárních dopadají paprsky zešikma, množství přijaté energie je velmi malé.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60573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cs-CZ" dirty="0"/>
              <a:t>ohřev vzduchu v okolí nejintenzivnějšího dopadu slunečních paprsků – rovníkové oblasti</a:t>
            </a:r>
          </a:p>
          <a:p>
            <a:pPr marL="228600" indent="-228600">
              <a:buFont typeface="+mj-lt"/>
              <a:buAutoNum type="arabicPeriod"/>
            </a:pPr>
            <a:r>
              <a:rPr lang="cs-CZ" dirty="0"/>
              <a:t>vznik výstupných proudů</a:t>
            </a:r>
          </a:p>
          <a:p>
            <a:pPr marL="228600" indent="-228600">
              <a:buFont typeface="+mj-lt"/>
              <a:buAutoNum type="arabicPeriod"/>
            </a:pPr>
            <a:r>
              <a:rPr lang="cs-CZ" dirty="0"/>
              <a:t>nasávání vzduchu z vyšších zeměpisných šířek, sestupné proudy v okolí obratníků, vytvoření uzavřeného cyklu cirkulace: </a:t>
            </a:r>
            <a:r>
              <a:rPr lang="cs-CZ" dirty="0" err="1"/>
              <a:t>Hadleyova</a:t>
            </a:r>
            <a:r>
              <a:rPr lang="cs-CZ" dirty="0"/>
              <a:t> buňka</a:t>
            </a:r>
          </a:p>
          <a:p>
            <a:pPr marL="228600" indent="-228600">
              <a:buFont typeface="+mj-lt"/>
              <a:buAutoNum type="arabicPeriod"/>
            </a:pPr>
            <a:r>
              <a:rPr lang="cs-CZ" dirty="0"/>
              <a:t>teoretický směr proudění obratníky -&gt; rovník</a:t>
            </a:r>
          </a:p>
          <a:p>
            <a:pPr marL="228600" indent="-228600">
              <a:buFont typeface="+mj-lt"/>
              <a:buAutoNum type="arabicPeriod"/>
            </a:pPr>
            <a:r>
              <a:rPr lang="cs-CZ" dirty="0"/>
              <a:t>skutečný směr proudění – pasáty, ovlivněny působením </a:t>
            </a:r>
            <a:r>
              <a:rPr lang="cs-CZ" dirty="0" err="1"/>
              <a:t>Coriolisovy</a:t>
            </a:r>
            <a:r>
              <a:rPr lang="cs-CZ" dirty="0"/>
              <a:t> síly</a:t>
            </a:r>
          </a:p>
          <a:p>
            <a:pPr marL="228600" indent="-228600">
              <a:buFont typeface="+mj-lt"/>
              <a:buAutoNum type="arabicPeriod"/>
            </a:pPr>
            <a:r>
              <a:rPr lang="cs-CZ" dirty="0"/>
              <a:t>vytváření dalších uzavřených buněk ve vyšších zeměpisných šířkách. </a:t>
            </a:r>
          </a:p>
          <a:p>
            <a:pPr marL="228600" indent="-228600">
              <a:buFont typeface="+mj-lt"/>
              <a:buAutoNum type="arabicPeriod"/>
            </a:pPr>
            <a:r>
              <a:rPr lang="cs-CZ" dirty="0"/>
              <a:t>teoretický směr proudění: obratníky -&gt; polární kruhy</a:t>
            </a:r>
          </a:p>
          <a:p>
            <a:pPr marL="228600" indent="-228600">
              <a:buFont typeface="+mj-lt"/>
              <a:buAutoNum type="arabicPeriod"/>
            </a:pPr>
            <a:r>
              <a:rPr lang="cs-CZ" dirty="0"/>
              <a:t>odklon směru větru díky působení </a:t>
            </a:r>
            <a:r>
              <a:rPr lang="cs-CZ" dirty="0" err="1"/>
              <a:t>Coriolisovy</a:t>
            </a:r>
            <a:r>
              <a:rPr lang="cs-CZ" dirty="0"/>
              <a:t> síly. Vznik západního proudění.</a:t>
            </a:r>
          </a:p>
          <a:p>
            <a:pPr marL="228600" indent="-228600">
              <a:buFont typeface="+mj-lt"/>
              <a:buAutoNum type="arabicPeriod"/>
            </a:pPr>
            <a:r>
              <a:rPr lang="cs-CZ" dirty="0"/>
              <a:t>vznik uzavřené cirkulační buňky polární kruh – pól</a:t>
            </a:r>
          </a:p>
          <a:p>
            <a:pPr marL="228600" indent="-228600">
              <a:buFont typeface="+mj-lt"/>
              <a:buAutoNum type="arabicPeriod"/>
            </a:pPr>
            <a:r>
              <a:rPr lang="cs-CZ" dirty="0"/>
              <a:t>teoretický směr proudění pól -&gt; polární kruh</a:t>
            </a:r>
          </a:p>
          <a:p>
            <a:pPr marL="228600" indent="-228600">
              <a:buFont typeface="+mj-lt"/>
              <a:buAutoNum type="arabicPeriod"/>
            </a:pPr>
            <a:r>
              <a:rPr lang="cs-CZ" dirty="0"/>
              <a:t>vliv </a:t>
            </a:r>
            <a:r>
              <a:rPr lang="cs-CZ" dirty="0" err="1"/>
              <a:t>Coriolisovy</a:t>
            </a:r>
            <a:r>
              <a:rPr lang="cs-CZ" dirty="0"/>
              <a:t> síly stáčí směr větru</a:t>
            </a:r>
          </a:p>
          <a:p>
            <a:pPr marL="228600" indent="-228600">
              <a:buFont typeface="+mj-lt"/>
              <a:buAutoNum type="arabicPeriod"/>
            </a:pPr>
            <a:endParaRPr lang="cs-CZ" dirty="0"/>
          </a:p>
          <a:p>
            <a:pPr marL="0" indent="0">
              <a:buFont typeface="+mj-lt"/>
              <a:buNone/>
            </a:pPr>
            <a:r>
              <a:rPr lang="cs-CZ" dirty="0"/>
              <a:t>Linie polární kruhy, obratníky není zcela přesná, ale pro srozumitelné objasnění látky je dostačující.</a:t>
            </a:r>
          </a:p>
          <a:p>
            <a:pPr marL="228600" indent="-22860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98319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cs-CZ" dirty="0"/>
              <a:t>výstupné proudění v okolí rovníku – vznik tlakové níže</a:t>
            </a:r>
          </a:p>
          <a:p>
            <a:pPr marL="228600" indent="-228600">
              <a:buFont typeface="+mj-lt"/>
              <a:buAutoNum type="arabicPeriod"/>
            </a:pPr>
            <a:r>
              <a:rPr lang="cs-CZ" dirty="0"/>
              <a:t>sestupné proudění v okolí obratníků – vznik tlakové výše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cs-CZ" dirty="0"/>
              <a:t>výstupné proudění v okolí polárních kruhů – vznik tlakové níže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cs-CZ" dirty="0"/>
              <a:t>sestupné proudění v okolí pólů – vznik tlakové níže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73391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7014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cs-CZ" baseline="0" dirty="0"/>
              <a:t>vlhké podnebí v oblastech tlakových níží v okolí polárních kruhů (na obrázku Island, Duhové hory)</a:t>
            </a:r>
          </a:p>
          <a:p>
            <a:pPr marL="228600" indent="-228600">
              <a:buFont typeface="+mj-lt"/>
              <a:buAutoNum type="arabicPeriod"/>
            </a:pPr>
            <a:r>
              <a:rPr lang="cs-CZ" baseline="0" dirty="0"/>
              <a:t>tlakové výše v polárních oblastech, okolí pólů</a:t>
            </a:r>
          </a:p>
          <a:p>
            <a:pPr marL="228600" indent="-228600">
              <a:buFont typeface="+mj-lt"/>
              <a:buAutoNum type="arabicPeriod"/>
            </a:pPr>
            <a:r>
              <a:rPr lang="cs-CZ" dirty="0"/>
              <a:t>převládající západní proudění v mírných šířkách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83667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„Dříve využívány k dopravě“ – jedná se především o období, kdy námořní dopravě dominovali plachetnice. Tedy období do poloviny (resp. konce) 19. století.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22639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15957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31612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21214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5446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319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Objev: Během</a:t>
            </a:r>
            <a:r>
              <a:rPr lang="cs-CZ" baseline="0" dirty="0"/>
              <a:t> druhé světové války měli letadla obou bojujících stran problém se silným větrem ve vysokých patrech atmosféry.</a:t>
            </a:r>
          </a:p>
          <a:p>
            <a:r>
              <a:rPr lang="cs-CZ" baseline="0" dirty="0"/>
              <a:t>Zajímavost: Japonci dokonce experimentovali s využitím tryskového proudění. Pokoušeli se bombardovat USA náložemi vyslanými v balónech do atmosféry z ostrova Honšú.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68547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Existují i další oblasti s výskytem monzunů: severní</a:t>
            </a:r>
            <a:r>
              <a:rPr lang="cs-CZ" baseline="0" dirty="0"/>
              <a:t> Austrálie, část Jižní Ameriky, východní Asie (Korea, Japonsko)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84320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Letní</a:t>
            </a:r>
            <a:r>
              <a:rPr lang="cs-CZ" baseline="0" dirty="0"/>
              <a:t> a zimní monzun v Bombaji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3360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FB0E2-2FB8-4FD5-B62D-4CFE7A200B7B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99913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96297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63E66-F393-4589-A558-24887E497748}" type="slidenum">
              <a:rPr lang="cs-CZ" smtClean="0"/>
              <a:pPr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6394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217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25562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7081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0353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1927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5121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879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187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012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6055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5671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217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6021" y="45472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6021" y="170303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rgbClr val="2683C6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8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rgbClr val="1CADE4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9" name="Zástupný symbol pro datum 3"/>
          <p:cNvSpPr txBox="1">
            <a:spLocks/>
          </p:cNvSpPr>
          <p:nvPr/>
        </p:nvSpPr>
        <p:spPr>
          <a:xfrm>
            <a:off x="454818" y="2203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42DD503-9607-4E76-A04C-E99BDF92CFCF}" type="datetimeFigureOut">
              <a:rPr lang="cs-CZ" smtClean="0"/>
              <a:pPr/>
              <a:t>14.7.2017</a:t>
            </a:fld>
            <a:endParaRPr lang="cs-CZ"/>
          </a:p>
        </p:txBody>
      </p:sp>
      <p:sp>
        <p:nvSpPr>
          <p:cNvPr id="10" name="Zástupný symbol pro číslo snímku 5"/>
          <p:cNvSpPr txBox="1">
            <a:spLocks/>
          </p:cNvSpPr>
          <p:nvPr/>
        </p:nvSpPr>
        <p:spPr>
          <a:xfrm>
            <a:off x="6550818" y="2203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D68A7EF-F304-423D-B42D-B88CDCB77F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rgbClr val="2683C6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4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rgbClr val="1CADE4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5" name="Rectangle 5"/>
          <p:cNvSpPr/>
          <p:nvPr/>
        </p:nvSpPr>
        <p:spPr>
          <a:xfrm>
            <a:off x="-15217" y="76778"/>
            <a:ext cx="9156848" cy="768518"/>
          </a:xfrm>
          <a:custGeom>
            <a:avLst/>
            <a:gdLst>
              <a:gd name="connsiteX0" fmla="*/ 0 w 9141619"/>
              <a:gd name="connsiteY0" fmla="*/ 0 h 489118"/>
              <a:gd name="connsiteX1" fmla="*/ 9141619 w 9141619"/>
              <a:gd name="connsiteY1" fmla="*/ 0 h 489118"/>
              <a:gd name="connsiteX2" fmla="*/ 9141619 w 9141619"/>
              <a:gd name="connsiteY2" fmla="*/ 489118 h 489118"/>
              <a:gd name="connsiteX3" fmla="*/ 0 w 9141619"/>
              <a:gd name="connsiteY3" fmla="*/ 489118 h 489118"/>
              <a:gd name="connsiteX4" fmla="*/ 0 w 9141619"/>
              <a:gd name="connsiteY4" fmla="*/ 0 h 4891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001919 w 9141619"/>
              <a:gd name="connsiteY2" fmla="*/ 3494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0 w 9179719"/>
              <a:gd name="connsiteY3" fmla="*/ 628818 h 628818"/>
              <a:gd name="connsiteX4" fmla="*/ 0 w 9179719"/>
              <a:gd name="connsiteY4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1968500 w 9179719"/>
              <a:gd name="connsiteY3" fmla="*/ 266445 h 628818"/>
              <a:gd name="connsiteX4" fmla="*/ 0 w 9179719"/>
              <a:gd name="connsiteY4" fmla="*/ 628818 h 628818"/>
              <a:gd name="connsiteX5" fmla="*/ 0 w 9179719"/>
              <a:gd name="connsiteY5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1968500 w 9179719"/>
              <a:gd name="connsiteY3" fmla="*/ 266445 h 628818"/>
              <a:gd name="connsiteX4" fmla="*/ 0 w 9179719"/>
              <a:gd name="connsiteY4" fmla="*/ 628818 h 628818"/>
              <a:gd name="connsiteX5" fmla="*/ 0 w 9179719"/>
              <a:gd name="connsiteY5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7721600 w 9179719"/>
              <a:gd name="connsiteY3" fmla="*/ 456945 h 628818"/>
              <a:gd name="connsiteX4" fmla="*/ 1968500 w 9179719"/>
              <a:gd name="connsiteY4" fmla="*/ 266445 h 628818"/>
              <a:gd name="connsiteX5" fmla="*/ 0 w 9179719"/>
              <a:gd name="connsiteY5" fmla="*/ 628818 h 628818"/>
              <a:gd name="connsiteX6" fmla="*/ 0 w 9179719"/>
              <a:gd name="connsiteY6" fmla="*/ 0 h 628818"/>
              <a:gd name="connsiteX0" fmla="*/ 0 w 9179868"/>
              <a:gd name="connsiteY0" fmla="*/ 0 h 628818"/>
              <a:gd name="connsiteX1" fmla="*/ 9179868 w 9179868"/>
              <a:gd name="connsiteY1" fmla="*/ 12700 h 628818"/>
              <a:gd name="connsiteX2" fmla="*/ 9179719 w 9179868"/>
              <a:gd name="connsiteY2" fmla="*/ 349418 h 628818"/>
              <a:gd name="connsiteX3" fmla="*/ 7721600 w 9179868"/>
              <a:gd name="connsiteY3" fmla="*/ 456945 h 628818"/>
              <a:gd name="connsiteX4" fmla="*/ 1968500 w 9179868"/>
              <a:gd name="connsiteY4" fmla="*/ 266445 h 628818"/>
              <a:gd name="connsiteX5" fmla="*/ 0 w 9179868"/>
              <a:gd name="connsiteY5" fmla="*/ 628818 h 628818"/>
              <a:gd name="connsiteX6" fmla="*/ 0 w 9179868"/>
              <a:gd name="connsiteY6" fmla="*/ 0 h 628818"/>
              <a:gd name="connsiteX0" fmla="*/ 12750 w 9192618"/>
              <a:gd name="connsiteY0" fmla="*/ 0 h 768518"/>
              <a:gd name="connsiteX1" fmla="*/ 9192618 w 9192618"/>
              <a:gd name="connsiteY1" fmla="*/ 12700 h 768518"/>
              <a:gd name="connsiteX2" fmla="*/ 9192469 w 9192618"/>
              <a:gd name="connsiteY2" fmla="*/ 349418 h 768518"/>
              <a:gd name="connsiteX3" fmla="*/ 7734350 w 9192618"/>
              <a:gd name="connsiteY3" fmla="*/ 456945 h 768518"/>
              <a:gd name="connsiteX4" fmla="*/ 1981250 w 9192618"/>
              <a:gd name="connsiteY4" fmla="*/ 266445 h 768518"/>
              <a:gd name="connsiteX5" fmla="*/ 0 w 9192618"/>
              <a:gd name="connsiteY5" fmla="*/ 768518 h 768518"/>
              <a:gd name="connsiteX6" fmla="*/ 12750 w 9192618"/>
              <a:gd name="connsiteY6" fmla="*/ 0 h 7685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92618" h="768518">
                <a:moveTo>
                  <a:pt x="12750" y="0"/>
                </a:moveTo>
                <a:lnTo>
                  <a:pt x="9192618" y="12700"/>
                </a:lnTo>
                <a:cubicBezTo>
                  <a:pt x="9192568" y="124939"/>
                  <a:pt x="9192519" y="237179"/>
                  <a:pt x="9192469" y="349418"/>
                </a:cubicBezTo>
                <a:cubicBezTo>
                  <a:pt x="9125133" y="408642"/>
                  <a:pt x="8936220" y="470774"/>
                  <a:pt x="7734350" y="456945"/>
                </a:cubicBezTo>
                <a:cubicBezTo>
                  <a:pt x="6532480" y="443116"/>
                  <a:pt x="3437517" y="220866"/>
                  <a:pt x="1981250" y="266445"/>
                </a:cubicBezTo>
                <a:cubicBezTo>
                  <a:pt x="321783" y="361836"/>
                  <a:pt x="656167" y="647727"/>
                  <a:pt x="0" y="768518"/>
                </a:cubicBezTo>
                <a:lnTo>
                  <a:pt x="12750" y="0"/>
                </a:lnTo>
                <a:close/>
              </a:path>
            </a:pathLst>
          </a:custGeom>
          <a:solidFill>
            <a:srgbClr val="1CADE4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2" name="Rectangle 5"/>
          <p:cNvSpPr/>
          <p:nvPr/>
        </p:nvSpPr>
        <p:spPr>
          <a:xfrm>
            <a:off x="-12699" y="-12445"/>
            <a:ext cx="9156848" cy="768518"/>
          </a:xfrm>
          <a:custGeom>
            <a:avLst/>
            <a:gdLst>
              <a:gd name="connsiteX0" fmla="*/ 0 w 9141619"/>
              <a:gd name="connsiteY0" fmla="*/ 0 h 489118"/>
              <a:gd name="connsiteX1" fmla="*/ 9141619 w 9141619"/>
              <a:gd name="connsiteY1" fmla="*/ 0 h 489118"/>
              <a:gd name="connsiteX2" fmla="*/ 9141619 w 9141619"/>
              <a:gd name="connsiteY2" fmla="*/ 489118 h 489118"/>
              <a:gd name="connsiteX3" fmla="*/ 0 w 9141619"/>
              <a:gd name="connsiteY3" fmla="*/ 489118 h 489118"/>
              <a:gd name="connsiteX4" fmla="*/ 0 w 9141619"/>
              <a:gd name="connsiteY4" fmla="*/ 0 h 4891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141619 w 9141619"/>
              <a:gd name="connsiteY2" fmla="*/ 4891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41619"/>
              <a:gd name="connsiteY0" fmla="*/ 0 h 628818"/>
              <a:gd name="connsiteX1" fmla="*/ 9141619 w 9141619"/>
              <a:gd name="connsiteY1" fmla="*/ 0 h 628818"/>
              <a:gd name="connsiteX2" fmla="*/ 9001919 w 9141619"/>
              <a:gd name="connsiteY2" fmla="*/ 349418 h 628818"/>
              <a:gd name="connsiteX3" fmla="*/ 0 w 9141619"/>
              <a:gd name="connsiteY3" fmla="*/ 628818 h 628818"/>
              <a:gd name="connsiteX4" fmla="*/ 0 w 9141619"/>
              <a:gd name="connsiteY4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0 w 9179719"/>
              <a:gd name="connsiteY3" fmla="*/ 628818 h 628818"/>
              <a:gd name="connsiteX4" fmla="*/ 0 w 9179719"/>
              <a:gd name="connsiteY4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1968500 w 9179719"/>
              <a:gd name="connsiteY3" fmla="*/ 266445 h 628818"/>
              <a:gd name="connsiteX4" fmla="*/ 0 w 9179719"/>
              <a:gd name="connsiteY4" fmla="*/ 628818 h 628818"/>
              <a:gd name="connsiteX5" fmla="*/ 0 w 9179719"/>
              <a:gd name="connsiteY5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1968500 w 9179719"/>
              <a:gd name="connsiteY3" fmla="*/ 266445 h 628818"/>
              <a:gd name="connsiteX4" fmla="*/ 0 w 9179719"/>
              <a:gd name="connsiteY4" fmla="*/ 628818 h 628818"/>
              <a:gd name="connsiteX5" fmla="*/ 0 w 9179719"/>
              <a:gd name="connsiteY5" fmla="*/ 0 h 628818"/>
              <a:gd name="connsiteX0" fmla="*/ 0 w 9179719"/>
              <a:gd name="connsiteY0" fmla="*/ 0 h 628818"/>
              <a:gd name="connsiteX1" fmla="*/ 9141619 w 9179719"/>
              <a:gd name="connsiteY1" fmla="*/ 0 h 628818"/>
              <a:gd name="connsiteX2" fmla="*/ 9179719 w 9179719"/>
              <a:gd name="connsiteY2" fmla="*/ 349418 h 628818"/>
              <a:gd name="connsiteX3" fmla="*/ 7721600 w 9179719"/>
              <a:gd name="connsiteY3" fmla="*/ 456945 h 628818"/>
              <a:gd name="connsiteX4" fmla="*/ 1968500 w 9179719"/>
              <a:gd name="connsiteY4" fmla="*/ 266445 h 628818"/>
              <a:gd name="connsiteX5" fmla="*/ 0 w 9179719"/>
              <a:gd name="connsiteY5" fmla="*/ 628818 h 628818"/>
              <a:gd name="connsiteX6" fmla="*/ 0 w 9179719"/>
              <a:gd name="connsiteY6" fmla="*/ 0 h 628818"/>
              <a:gd name="connsiteX0" fmla="*/ 0 w 9179868"/>
              <a:gd name="connsiteY0" fmla="*/ 0 h 628818"/>
              <a:gd name="connsiteX1" fmla="*/ 9179868 w 9179868"/>
              <a:gd name="connsiteY1" fmla="*/ 12700 h 628818"/>
              <a:gd name="connsiteX2" fmla="*/ 9179719 w 9179868"/>
              <a:gd name="connsiteY2" fmla="*/ 349418 h 628818"/>
              <a:gd name="connsiteX3" fmla="*/ 7721600 w 9179868"/>
              <a:gd name="connsiteY3" fmla="*/ 456945 h 628818"/>
              <a:gd name="connsiteX4" fmla="*/ 1968500 w 9179868"/>
              <a:gd name="connsiteY4" fmla="*/ 266445 h 628818"/>
              <a:gd name="connsiteX5" fmla="*/ 0 w 9179868"/>
              <a:gd name="connsiteY5" fmla="*/ 628818 h 628818"/>
              <a:gd name="connsiteX6" fmla="*/ 0 w 9179868"/>
              <a:gd name="connsiteY6" fmla="*/ 0 h 628818"/>
              <a:gd name="connsiteX0" fmla="*/ 12750 w 9192618"/>
              <a:gd name="connsiteY0" fmla="*/ 0 h 768518"/>
              <a:gd name="connsiteX1" fmla="*/ 9192618 w 9192618"/>
              <a:gd name="connsiteY1" fmla="*/ 12700 h 768518"/>
              <a:gd name="connsiteX2" fmla="*/ 9192469 w 9192618"/>
              <a:gd name="connsiteY2" fmla="*/ 349418 h 768518"/>
              <a:gd name="connsiteX3" fmla="*/ 7734350 w 9192618"/>
              <a:gd name="connsiteY3" fmla="*/ 456945 h 768518"/>
              <a:gd name="connsiteX4" fmla="*/ 1981250 w 9192618"/>
              <a:gd name="connsiteY4" fmla="*/ 266445 h 768518"/>
              <a:gd name="connsiteX5" fmla="*/ 0 w 9192618"/>
              <a:gd name="connsiteY5" fmla="*/ 768518 h 768518"/>
              <a:gd name="connsiteX6" fmla="*/ 12750 w 9192618"/>
              <a:gd name="connsiteY6" fmla="*/ 0 h 7685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92618" h="768518">
                <a:moveTo>
                  <a:pt x="12750" y="0"/>
                </a:moveTo>
                <a:lnTo>
                  <a:pt x="9192618" y="12700"/>
                </a:lnTo>
                <a:cubicBezTo>
                  <a:pt x="9192568" y="124939"/>
                  <a:pt x="9192519" y="237179"/>
                  <a:pt x="9192469" y="349418"/>
                </a:cubicBezTo>
                <a:cubicBezTo>
                  <a:pt x="9125133" y="408642"/>
                  <a:pt x="8936220" y="470774"/>
                  <a:pt x="7734350" y="456945"/>
                </a:cubicBezTo>
                <a:cubicBezTo>
                  <a:pt x="6532480" y="443116"/>
                  <a:pt x="3437517" y="220866"/>
                  <a:pt x="1981250" y="266445"/>
                </a:cubicBezTo>
                <a:cubicBezTo>
                  <a:pt x="321783" y="361836"/>
                  <a:pt x="656167" y="647727"/>
                  <a:pt x="0" y="768518"/>
                </a:cubicBezTo>
                <a:lnTo>
                  <a:pt x="12750" y="0"/>
                </a:lnTo>
                <a:close/>
              </a:path>
            </a:pathLst>
          </a:custGeom>
          <a:solidFill>
            <a:srgbClr val="2683C6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6" name="Rectangle 4"/>
          <p:cNvSpPr/>
          <p:nvPr userDrawn="1"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rgbClr val="2683C6"/>
          </a:solidFill>
          <a:ln w="15875" cap="flat" cmpd="sng" algn="ctr">
            <a:noFill/>
            <a:prstDash val="solid"/>
          </a:ln>
          <a:effectLst/>
        </p:spPr>
      </p:sp>
      <p:sp>
        <p:nvSpPr>
          <p:cNvPr id="17" name="Rectangle 5"/>
          <p:cNvSpPr/>
          <p:nvPr userDrawn="1"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rgbClr val="1CADE4"/>
          </a:solidFill>
          <a:ln w="15875" cap="flat" cmpd="sng" algn="ctr">
            <a:noFill/>
            <a:prstDash val="solid"/>
          </a:ln>
          <a:effectLst/>
        </p:spPr>
      </p:sp>
    </p:spTree>
    <p:extLst>
      <p:ext uri="{BB962C8B-B14F-4D97-AF65-F5344CB8AC3E}">
        <p14:creationId xmlns:p14="http://schemas.microsoft.com/office/powerpoint/2010/main" xmlns="" val="175979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17.png"/><Relationship Id="rId18" Type="http://schemas.openxmlformats.org/officeDocument/2006/relationships/image" Target="../media/image27.svg"/><Relationship Id="rId3" Type="http://schemas.openxmlformats.org/officeDocument/2006/relationships/image" Target="../media/image12.png"/><Relationship Id="rId21" Type="http://schemas.openxmlformats.org/officeDocument/2006/relationships/image" Target="../media/image21.png"/><Relationship Id="rId7" Type="http://schemas.openxmlformats.org/officeDocument/2006/relationships/image" Target="../media/image14.png"/><Relationship Id="rId12" Type="http://schemas.openxmlformats.org/officeDocument/2006/relationships/image" Target="../media/image21.svg"/><Relationship Id="rId17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25.svg"/><Relationship Id="rId20" Type="http://schemas.openxmlformats.org/officeDocument/2006/relationships/image" Target="../media/image29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16.png"/><Relationship Id="rId24" Type="http://schemas.openxmlformats.org/officeDocument/2006/relationships/image" Target="../media/image33.svg"/><Relationship Id="rId5" Type="http://schemas.openxmlformats.org/officeDocument/2006/relationships/image" Target="../media/image13.png"/><Relationship Id="rId15" Type="http://schemas.openxmlformats.org/officeDocument/2006/relationships/image" Target="../media/image18.png"/><Relationship Id="rId23" Type="http://schemas.openxmlformats.org/officeDocument/2006/relationships/image" Target="../media/image22.png"/><Relationship Id="rId10" Type="http://schemas.openxmlformats.org/officeDocument/2006/relationships/image" Target="../media/image19.svg"/><Relationship Id="rId19" Type="http://schemas.openxmlformats.org/officeDocument/2006/relationships/image" Target="../media/image20.png"/><Relationship Id="rId4" Type="http://schemas.openxmlformats.org/officeDocument/2006/relationships/image" Target="../media/image13.svg"/><Relationship Id="rId9" Type="http://schemas.openxmlformats.org/officeDocument/2006/relationships/image" Target="../media/image15.png"/><Relationship Id="rId14" Type="http://schemas.openxmlformats.org/officeDocument/2006/relationships/image" Target="../media/image23.svg"/><Relationship Id="rId22" Type="http://schemas.openxmlformats.org/officeDocument/2006/relationships/image" Target="../media/image31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ornada.wbs.cz/" TargetMode="External"/><Relationship Id="rId3" Type="http://schemas.openxmlformats.org/officeDocument/2006/relationships/hyperlink" Target="http://ostrava-educanet.cz/svoboda/vyuka/sexta/asie_regionalizace.htm" TargetMode="External"/><Relationship Id="rId7" Type="http://schemas.openxmlformats.org/officeDocument/2006/relationships/hyperlink" Target="http://www.beautifulworld.com/africa/egypt/sahara-desert" TargetMode="External"/><Relationship Id="rId2" Type="http://schemas.openxmlformats.org/officeDocument/2006/relationships/hyperlink" Target="http://is.muni.cz/do/rect/el/estud/prif/ps13/biogeogr_2/web/pages/index_book_5-4-4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randropov.com/chasing-the-monsoon/" TargetMode="External"/><Relationship Id="rId5" Type="http://schemas.openxmlformats.org/officeDocument/2006/relationships/hyperlink" Target="http://www.ux1.eiu.edu/~cfjps/1400/circulation.html" TargetMode="External"/><Relationship Id="rId4" Type="http://schemas.openxmlformats.org/officeDocument/2006/relationships/hyperlink" Target="http://geologie.vsb.cz/jelinek/tc-atmosfera.htm" TargetMode="Externa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cs/vlna-atlantik-tichomo%C5%99%C3%AD-oce%C3%A1n-1913559/" TargetMode="External"/><Relationship Id="rId3" Type="http://schemas.openxmlformats.org/officeDocument/2006/relationships/hyperlink" Target="http://www.humanart.cz/fotografie-61257-island---duhove-hory.html" TargetMode="External"/><Relationship Id="rId7" Type="http://schemas.openxmlformats.org/officeDocument/2006/relationships/hyperlink" Target="https://pixabay.com/cs/duny-p%C3%ADsek-pou%C5%A1%C5%A5-death-valley-usa-3713/" TargetMode="External"/><Relationship Id="rId2" Type="http://schemas.openxmlformats.org/officeDocument/2006/relationships/hyperlink" Target="http://www.asicr.cz/bulletin/kveten-2010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ixabay.com/cs/tukan-pt%C3%A1k-tropick%C3%A9-pt%C3%A1k-bill-2247143/" TargetMode="External"/><Relationship Id="rId5" Type="http://schemas.openxmlformats.org/officeDocument/2006/relationships/hyperlink" Target="https://pixabay.com/cs/lij%C3%A1k-de%C5%A1%C5%A5%C5%AF-samoa-exotick%C3%BD-42/" TargetMode="External"/><Relationship Id="rId4" Type="http://schemas.openxmlformats.org/officeDocument/2006/relationships/hyperlink" Target="http://www.zlutykvet.cz/den_zeme_11.html" TargetMode="External"/><Relationship Id="rId9" Type="http://schemas.openxmlformats.org/officeDocument/2006/relationships/hyperlink" Target="https://pixabay.com/cs/c%C3%ADsa%C5%99-tu%C4%8D%C5%88%C3%A1ci-antarktida-%C5%BEivot-429127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56" t="6494" r="3238" b="9091"/>
          <a:stretch/>
        </p:blipFill>
        <p:spPr>
          <a:xfrm>
            <a:off x="5798574" y="3204009"/>
            <a:ext cx="3345426" cy="302017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246245"/>
            <a:ext cx="7560840" cy="1470025"/>
          </a:xfrm>
        </p:spPr>
        <p:txBody>
          <a:bodyPr>
            <a:noAutofit/>
          </a:bodyPr>
          <a:lstStyle/>
          <a:p>
            <a:r>
              <a:rPr lang="cs-CZ" b="1" dirty="0"/>
              <a:t>Všeobecná cirkulace atmosféry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760248"/>
            <a:ext cx="5103814" cy="223851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580414"/>
            <a:ext cx="2310132" cy="1732599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xmlns="" id="{5307CFC2-472D-44E4-9032-7477F26A6AE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620688"/>
            <a:ext cx="2315749" cy="17368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Obrázek 14">
            <a:extLst>
              <a:ext uri="{FF2B5EF4-FFF2-40B4-BE49-F238E27FC236}">
                <a16:creationId xmlns:a16="http://schemas.microsoft.com/office/drawing/2014/main" xmlns="" id="{8F4D0202-DCCF-4832-AE36-91E7052B2E3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692696"/>
            <a:ext cx="2157995" cy="1618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510362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tornada.wbs.cz/lighting-and-tornado-storm-wallpaper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6460"/>
          <a:stretch/>
        </p:blipFill>
        <p:spPr bwMode="auto">
          <a:xfrm rot="506499">
            <a:off x="5240331" y="2336157"/>
            <a:ext cx="3673259" cy="2576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446" y="510768"/>
            <a:ext cx="8229600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Atmosféra je v neustálém pohybu…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xmlns="" id="{5F502E8D-8B91-4243-8DCE-04779B10E6E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3645024"/>
            <a:ext cx="4822861" cy="2376264"/>
          </a:xfrm>
          <a:prstGeom prst="rect">
            <a:avLst/>
          </a:prstGeom>
        </p:spPr>
      </p:pic>
      <p:pic>
        <p:nvPicPr>
          <p:cNvPr id="1028" name="Picture 4" descr="http://image2.redbull.com/rbcom/010/2015-05-26/1331725264670_2/0010/1/550/366/2/nejv%C4%9Btrn%C4%9Bj%C5%A1%C3%AD-m%C3%ADsta-sv%C4%9Bta-patag%C3%B3ni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903358">
            <a:off x="369765" y="2375473"/>
            <a:ext cx="3353424" cy="2231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3753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2708920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Co je hlavní příčinou?</a:t>
            </a:r>
          </a:p>
        </p:txBody>
      </p:sp>
    </p:spTree>
    <p:extLst>
      <p:ext uri="{BB962C8B-B14F-4D97-AF65-F5344CB8AC3E}">
        <p14:creationId xmlns:p14="http://schemas.microsoft.com/office/powerpoint/2010/main" xmlns="" val="678203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79"/>
            <a:ext cx="8229600" cy="172819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/>
              <a:t>Nerovnoměrný ohřev zemského povrchu</a:t>
            </a:r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4751"/>
          <a:stretch/>
        </p:blipFill>
        <p:spPr>
          <a:xfrm>
            <a:off x="0" y="1988840"/>
            <a:ext cx="5195029" cy="325345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8104" y="2492896"/>
            <a:ext cx="3456384" cy="2592288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39552" y="5229200"/>
            <a:ext cx="4536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rozdíly v ohřevu s ohledem na zeměpisnou šířku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508104" y="5157192"/>
            <a:ext cx="3384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rozdíly v ohřevu s ohledem na rozložení oceánů a pevniny</a:t>
            </a:r>
          </a:p>
        </p:txBody>
      </p:sp>
    </p:spTree>
    <p:extLst>
      <p:ext uri="{BB962C8B-B14F-4D97-AF65-F5344CB8AC3E}">
        <p14:creationId xmlns:p14="http://schemas.microsoft.com/office/powerpoint/2010/main" xmlns="" val="2157220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75517929"/>
              </p:ext>
            </p:extLst>
          </p:nvPr>
        </p:nvGraphicFramePr>
        <p:xfrm>
          <a:off x="179512" y="1556792"/>
          <a:ext cx="8712968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325562"/>
          </a:xfrm>
        </p:spPr>
        <p:txBody>
          <a:bodyPr>
            <a:normAutofit/>
          </a:bodyPr>
          <a:lstStyle/>
          <a:p>
            <a:r>
              <a:rPr lang="cs-CZ" b="1" dirty="0"/>
              <a:t>Vznik větrných systémů</a:t>
            </a:r>
          </a:p>
        </p:txBody>
      </p:sp>
    </p:spTree>
    <p:extLst>
      <p:ext uri="{BB962C8B-B14F-4D97-AF65-F5344CB8AC3E}">
        <p14:creationId xmlns:p14="http://schemas.microsoft.com/office/powerpoint/2010/main" xmlns="" val="1973686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9288"/>
            <a:ext cx="8229600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Hypotetická situace na nerotující Zemi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91161"/>
            <a:ext cx="8229600" cy="4536504"/>
          </a:xfrm>
        </p:spPr>
        <p:txBody>
          <a:bodyPr>
            <a:normAutofit/>
          </a:bodyPr>
          <a:lstStyle/>
          <a:p>
            <a:r>
              <a:rPr lang="cs-CZ" dirty="0"/>
              <a:t>nejtepleji je na rovníku</a:t>
            </a:r>
          </a:p>
          <a:p>
            <a:pPr lvl="1"/>
            <a:r>
              <a:rPr lang="cs-CZ" dirty="0"/>
              <a:t>ohřátý vzduch stoupá</a:t>
            </a:r>
          </a:p>
          <a:p>
            <a:pPr lvl="1"/>
            <a:r>
              <a:rPr lang="cs-CZ" dirty="0"/>
              <a:t>vznik tlakových níží</a:t>
            </a:r>
          </a:p>
          <a:p>
            <a:r>
              <a:rPr lang="cs-CZ" dirty="0"/>
              <a:t>nejchladněji na pólech</a:t>
            </a:r>
          </a:p>
          <a:p>
            <a:pPr lvl="1"/>
            <a:r>
              <a:rPr lang="cs-CZ" dirty="0"/>
              <a:t>chladný vzduch klesá</a:t>
            </a:r>
          </a:p>
          <a:p>
            <a:pPr lvl="1"/>
            <a:r>
              <a:rPr lang="cs-CZ" dirty="0"/>
              <a:t>tlakové výše</a:t>
            </a:r>
          </a:p>
          <a:p>
            <a:r>
              <a:rPr lang="cs-CZ" dirty="0"/>
              <a:t>teoretický směr proudění pól → rovník</a:t>
            </a:r>
          </a:p>
          <a:p>
            <a:pPr lvl="1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2051782"/>
            <a:ext cx="4155462" cy="3232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97368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Coriolisova</a:t>
            </a:r>
            <a:r>
              <a:rPr lang="cs-CZ" b="1" dirty="0"/>
              <a:t> síla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5266928" cy="4425355"/>
          </a:xfrm>
        </p:spPr>
        <p:txBody>
          <a:bodyPr/>
          <a:lstStyle/>
          <a:p>
            <a:r>
              <a:rPr lang="cs-CZ" dirty="0"/>
              <a:t>existuje pouze v rotujících soustavách</a:t>
            </a:r>
            <a:endParaRPr lang="cs-CZ" b="1" dirty="0"/>
          </a:p>
          <a:p>
            <a:r>
              <a:rPr lang="cs-CZ" dirty="0"/>
              <a:t>na severní polokouli</a:t>
            </a:r>
            <a:br>
              <a:rPr lang="cs-CZ" dirty="0"/>
            </a:br>
            <a:r>
              <a:rPr lang="cs-CZ" dirty="0"/>
              <a:t>způsobuje odklon </a:t>
            </a:r>
            <a:r>
              <a:rPr lang="cs-CZ" u="sng" dirty="0"/>
              <a:t>vpravo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ve směru pohybu</a:t>
            </a:r>
          </a:p>
          <a:p>
            <a:r>
              <a:rPr lang="cs-CZ" dirty="0"/>
              <a:t>na jižní </a:t>
            </a:r>
            <a:r>
              <a:rPr lang="cs-CZ" u="sng" dirty="0"/>
              <a:t>vlevo</a:t>
            </a:r>
            <a:r>
              <a:rPr lang="cs-CZ" dirty="0"/>
              <a:t> ve směru pohybu</a:t>
            </a:r>
          </a:p>
        </p:txBody>
      </p:sp>
      <p:pic>
        <p:nvPicPr>
          <p:cNvPr id="3074" name="Picture 2" descr="[bulletin/2010-05/bulletin-4.png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3709" y="2348880"/>
            <a:ext cx="2736304" cy="2990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2924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64904"/>
            <a:ext cx="8229600" cy="1325562"/>
          </a:xfrm>
        </p:spPr>
        <p:txBody>
          <a:bodyPr/>
          <a:lstStyle/>
          <a:p>
            <a:r>
              <a:rPr lang="cs-CZ" b="1" dirty="0"/>
              <a:t>Model pro rotující Zemi</a:t>
            </a:r>
          </a:p>
        </p:txBody>
      </p:sp>
    </p:spTree>
    <p:extLst>
      <p:ext uri="{BB962C8B-B14F-4D97-AF65-F5344CB8AC3E}">
        <p14:creationId xmlns:p14="http://schemas.microsoft.com/office/powerpoint/2010/main" xmlns="" val="3316002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cký objekt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755576" y="476672"/>
            <a:ext cx="7521518" cy="5760000"/>
          </a:xfrm>
          <a:prstGeom prst="rect">
            <a:avLst/>
          </a:prstGeom>
        </p:spPr>
      </p:pic>
      <p:pic>
        <p:nvPicPr>
          <p:cNvPr id="10" name="Grafický objekt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755576" y="476672"/>
            <a:ext cx="7521518" cy="5760000"/>
          </a:xfrm>
          <a:prstGeom prst="rect">
            <a:avLst/>
          </a:prstGeom>
        </p:spPr>
      </p:pic>
      <p:pic>
        <p:nvPicPr>
          <p:cNvPr id="12" name="Grafický objekt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755576" y="476672"/>
            <a:ext cx="7521518" cy="5760000"/>
          </a:xfrm>
          <a:prstGeom prst="rect">
            <a:avLst/>
          </a:prstGeom>
        </p:spPr>
      </p:pic>
      <p:pic>
        <p:nvPicPr>
          <p:cNvPr id="14" name="Grafický objekt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>
            <a:off x="755576" y="476672"/>
            <a:ext cx="7521518" cy="5760000"/>
          </a:xfrm>
          <a:prstGeom prst="rect">
            <a:avLst/>
          </a:prstGeom>
        </p:spPr>
      </p:pic>
      <p:pic>
        <p:nvPicPr>
          <p:cNvPr id="16" name="Grafický objekt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p:blipFill>
        <p:spPr>
          <a:xfrm>
            <a:off x="755576" y="476672"/>
            <a:ext cx="7521518" cy="5760000"/>
          </a:xfrm>
          <a:prstGeom prst="rect">
            <a:avLst/>
          </a:prstGeom>
        </p:spPr>
      </p:pic>
      <p:pic>
        <p:nvPicPr>
          <p:cNvPr id="18" name="Grafický objekt 17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p:blipFill>
        <p:spPr>
          <a:xfrm>
            <a:off x="755576" y="476672"/>
            <a:ext cx="7521518" cy="5760000"/>
          </a:xfrm>
          <a:prstGeom prst="rect">
            <a:avLst/>
          </a:prstGeom>
        </p:spPr>
      </p:pic>
      <p:pic>
        <p:nvPicPr>
          <p:cNvPr id="20" name="Grafický objekt 19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6"/>
              </a:ext>
            </a:extLst>
          </a:blip>
          <a:stretch>
            <a:fillRect/>
          </a:stretch>
        </p:blipFill>
        <p:spPr>
          <a:xfrm>
            <a:off x="755576" y="476672"/>
            <a:ext cx="7521518" cy="5760000"/>
          </a:xfrm>
          <a:prstGeom prst="rect">
            <a:avLst/>
          </a:prstGeom>
        </p:spPr>
      </p:pic>
      <p:pic>
        <p:nvPicPr>
          <p:cNvPr id="22" name="Grafický objekt 21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8"/>
              </a:ext>
            </a:extLst>
          </a:blip>
          <a:stretch>
            <a:fillRect/>
          </a:stretch>
        </p:blipFill>
        <p:spPr>
          <a:xfrm>
            <a:off x="755576" y="476672"/>
            <a:ext cx="7521518" cy="5760000"/>
          </a:xfrm>
          <a:prstGeom prst="rect">
            <a:avLst/>
          </a:prstGeom>
        </p:spPr>
      </p:pic>
      <p:pic>
        <p:nvPicPr>
          <p:cNvPr id="24" name="Grafický objekt 23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20"/>
              </a:ext>
            </a:extLst>
          </a:blip>
          <a:stretch>
            <a:fillRect/>
          </a:stretch>
        </p:blipFill>
        <p:spPr>
          <a:xfrm>
            <a:off x="755576" y="476672"/>
            <a:ext cx="7521518" cy="5760000"/>
          </a:xfrm>
          <a:prstGeom prst="rect">
            <a:avLst/>
          </a:prstGeom>
        </p:spPr>
      </p:pic>
      <p:pic>
        <p:nvPicPr>
          <p:cNvPr id="26" name="Grafický objekt 25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22"/>
              </a:ext>
            </a:extLst>
          </a:blip>
          <a:stretch>
            <a:fillRect/>
          </a:stretch>
        </p:blipFill>
        <p:spPr>
          <a:xfrm>
            <a:off x="755576" y="476672"/>
            <a:ext cx="7521518" cy="5760000"/>
          </a:xfrm>
          <a:prstGeom prst="rect">
            <a:avLst/>
          </a:prstGeom>
        </p:spPr>
      </p:pic>
      <p:pic>
        <p:nvPicPr>
          <p:cNvPr id="28" name="Grafický objekt 27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24"/>
              </a:ext>
            </a:extLst>
          </a:blip>
          <a:stretch>
            <a:fillRect/>
          </a:stretch>
        </p:blipFill>
        <p:spPr>
          <a:xfrm>
            <a:off x="755576" y="476672"/>
            <a:ext cx="7521518" cy="57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89045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750140"/>
          </a:xfrm>
        </p:spPr>
        <p:txBody>
          <a:bodyPr>
            <a:normAutofit/>
          </a:bodyPr>
          <a:lstStyle/>
          <a:p>
            <a:endParaRPr lang="cs-CZ" b="1" dirty="0"/>
          </a:p>
        </p:txBody>
      </p:sp>
      <p:pic>
        <p:nvPicPr>
          <p:cNvPr id="8" name="Zástupný symbol pro obsah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04" t="26724" r="49828" b="20286"/>
          <a:stretch/>
        </p:blipFill>
        <p:spPr>
          <a:xfrm>
            <a:off x="1043608" y="2276872"/>
            <a:ext cx="3617132" cy="32253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788024" y="3611172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rovníková tlaková níže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572000" y="4259244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subtropická tlaková výše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572000" y="2963100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subtropická tlaková výše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067944" y="4979324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subpolární tlaková níže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2387036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subpolární tlaková níže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5411372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polární tlaková výše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771800" y="1810972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polární tlaková výše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15616" y="2171012"/>
            <a:ext cx="792088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691680" y="2026996"/>
            <a:ext cx="720080" cy="2880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2140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750140"/>
          </a:xfrm>
        </p:spPr>
        <p:txBody>
          <a:bodyPr>
            <a:normAutofit/>
          </a:bodyPr>
          <a:lstStyle/>
          <a:p>
            <a:endParaRPr lang="cs-CZ" b="1" dirty="0"/>
          </a:p>
        </p:txBody>
      </p:sp>
      <p:pic>
        <p:nvPicPr>
          <p:cNvPr id="8" name="Zástupný symbol pro obsah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04" t="27011" r="49828" b="20286"/>
          <a:stretch/>
        </p:blipFill>
        <p:spPr>
          <a:xfrm>
            <a:off x="1043608" y="2294312"/>
            <a:ext cx="3617132" cy="3207899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572000" y="4005064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pasáty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15616" y="2171012"/>
            <a:ext cx="792088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691680" y="2026996"/>
            <a:ext cx="720080" cy="2880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3212976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pasáty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211960" y="4725144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západní proudění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283968" y="2564904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západní proudění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203848" y="5373216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polární východní proudění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131840" y="1916832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polární východní proudění</a:t>
            </a:r>
          </a:p>
        </p:txBody>
      </p:sp>
    </p:spTree>
    <p:extLst>
      <p:ext uri="{BB962C8B-B14F-4D97-AF65-F5344CB8AC3E}">
        <p14:creationId xmlns:p14="http://schemas.microsoft.com/office/powerpoint/2010/main" xmlns="" val="333947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  <p:bldP spid="16" grpId="0"/>
      <p:bldP spid="17" grpId="0"/>
      <p:bldP spid="18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/>
              <a:t>Úkol č. 2 - vhodně přiřaďte</a:t>
            </a: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xmlns="" val="3654085049"/>
              </p:ext>
            </p:extLst>
          </p:nvPr>
        </p:nvGraphicFramePr>
        <p:xfrm>
          <a:off x="457941" y="2204864"/>
          <a:ext cx="8229600" cy="4059117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926319">
                <a:tc rowSpan="4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tlakové níže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tlakové výše</a:t>
                      </a:r>
                      <a:endParaRPr lang="cs-CZ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145" marR="4814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rovník</a:t>
                      </a:r>
                      <a:endParaRPr lang="cs-CZ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145" marR="48145" marT="0" marB="0" anchor="ctr"/>
                </a:tc>
                <a:tc rowSpan="4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dostatek</a:t>
                      </a:r>
                      <a:br>
                        <a:rPr lang="cs-CZ" sz="2800" dirty="0">
                          <a:effectLst/>
                        </a:rPr>
                      </a:br>
                      <a:r>
                        <a:rPr lang="cs-CZ" sz="2800" dirty="0">
                          <a:effectLst/>
                        </a:rPr>
                        <a:t> srážek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nízký úhrn srážek</a:t>
                      </a:r>
                      <a:endParaRPr lang="cs-CZ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145" marR="48145" marT="0" marB="0" anchor="ctr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92631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obratníky</a:t>
                      </a:r>
                      <a:endParaRPr lang="cs-CZ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145" marR="48145" marT="0" marB="0" anchor="ctr"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926319">
                <a:tc vMerge="1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145" marR="4814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S a J polární kruh</a:t>
                      </a:r>
                      <a:endParaRPr lang="cs-CZ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145" marR="48145" marT="0" marB="0" anchor="ctr"/>
                </a:tc>
                <a:tc vMerge="1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cs-CZ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145" marR="48145" marT="0" marB="0" anchor="ctr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92631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zemské póly</a:t>
                      </a:r>
                      <a:endParaRPr lang="cs-CZ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145" marR="48145" marT="0" marB="0" anchor="ctr"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044539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xmlns="" val="1469202707"/>
              </p:ext>
            </p:extLst>
          </p:nvPr>
        </p:nvGraphicFramePr>
        <p:xfrm>
          <a:off x="457941" y="2204864"/>
          <a:ext cx="8229600" cy="4059117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926319">
                <a:tc rowSpan="4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0070C0"/>
                          </a:solidFill>
                          <a:effectLst/>
                        </a:rPr>
                        <a:t>tlakové níže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FF0000"/>
                          </a:solidFill>
                          <a:effectLst/>
                        </a:rPr>
                        <a:t>tlakové výše</a:t>
                      </a:r>
                      <a:endParaRPr lang="cs-CZ" sz="28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145" marR="4814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0070C0"/>
                          </a:solidFill>
                          <a:effectLst/>
                        </a:rPr>
                        <a:t>rovník</a:t>
                      </a:r>
                      <a:endParaRPr lang="cs-CZ" sz="2800" dirty="0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145" marR="48145" marT="0" marB="0" anchor="ctr"/>
                </a:tc>
                <a:tc rowSpan="4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0070C0"/>
                          </a:solidFill>
                          <a:effectLst/>
                        </a:rPr>
                        <a:t>dostatek</a:t>
                      </a:r>
                      <a:br>
                        <a:rPr lang="cs-CZ" sz="2800" dirty="0">
                          <a:solidFill>
                            <a:srgbClr val="0070C0"/>
                          </a:solidFill>
                          <a:effectLst/>
                        </a:rPr>
                      </a:br>
                      <a:r>
                        <a:rPr lang="cs-CZ" sz="2800" dirty="0">
                          <a:solidFill>
                            <a:srgbClr val="0070C0"/>
                          </a:solidFill>
                          <a:effectLst/>
                        </a:rPr>
                        <a:t> srážek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FF0000"/>
                          </a:solidFill>
                          <a:effectLst/>
                        </a:rPr>
                        <a:t>nízký úhrn srážek</a:t>
                      </a:r>
                      <a:endParaRPr lang="cs-CZ" sz="28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145" marR="48145" marT="0" marB="0" anchor="ctr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92631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FF0000"/>
                          </a:solidFill>
                          <a:effectLst/>
                        </a:rPr>
                        <a:t>obratníky</a:t>
                      </a:r>
                      <a:endParaRPr lang="cs-CZ" sz="28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145" marR="48145" marT="0" marB="0" anchor="ctr"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926319">
                <a:tc vMerge="1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145" marR="4814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0070C0"/>
                          </a:solidFill>
                          <a:effectLst/>
                        </a:rPr>
                        <a:t>S a J polární kruh</a:t>
                      </a:r>
                      <a:endParaRPr lang="cs-CZ" sz="2800" dirty="0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145" marR="48145" marT="0" marB="0" anchor="ctr"/>
                </a:tc>
                <a:tc vMerge="1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cs-CZ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145" marR="48145" marT="0" marB="0" anchor="ctr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92631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FF0000"/>
                          </a:solidFill>
                          <a:effectLst/>
                        </a:rPr>
                        <a:t>zemské póly</a:t>
                      </a:r>
                      <a:endParaRPr lang="cs-CZ" sz="28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145" marR="48145" marT="0" marB="0" anchor="ctr"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</a:tbl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>
          <a:xfrm>
            <a:off x="467544" y="54868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/>
              <a:t>Úkol č. 2 - vhodně přiřaďte</a:t>
            </a:r>
          </a:p>
        </p:txBody>
      </p:sp>
    </p:spTree>
    <p:extLst>
      <p:ext uri="{BB962C8B-B14F-4D97-AF65-F5344CB8AC3E}">
        <p14:creationId xmlns:p14="http://schemas.microsoft.com/office/powerpoint/2010/main" xmlns="" val="32990867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1884" y="476672"/>
            <a:ext cx="8229600" cy="1822148"/>
          </a:xfrm>
        </p:spPr>
        <p:txBody>
          <a:bodyPr>
            <a:noAutofit/>
          </a:bodyPr>
          <a:lstStyle/>
          <a:p>
            <a:r>
              <a:rPr lang="cs-CZ" sz="4000" b="1" dirty="0"/>
              <a:t>Důsledky cirkulace atmosféry v tropických šířkách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54200" y="5541384"/>
            <a:ext cx="4040188" cy="639762"/>
          </a:xfrm>
        </p:spPr>
        <p:txBody>
          <a:bodyPr>
            <a:normAutofit/>
          </a:bodyPr>
          <a:lstStyle/>
          <a:p>
            <a:pPr algn="ctr"/>
            <a:r>
              <a:rPr lang="cs-CZ" sz="3200" b="0" i="1" dirty="0"/>
              <a:t>Okolí obratníků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39293" y="5541384"/>
            <a:ext cx="4041775" cy="639762"/>
          </a:xfrm>
        </p:spPr>
        <p:txBody>
          <a:bodyPr>
            <a:normAutofit/>
          </a:bodyPr>
          <a:lstStyle/>
          <a:p>
            <a:pPr algn="ctr"/>
            <a:r>
              <a:rPr lang="cs-CZ" sz="3200" b="0" i="1" dirty="0"/>
              <a:t>Okolí rovníku</a:t>
            </a:r>
          </a:p>
        </p:txBody>
      </p:sp>
      <p:pic>
        <p:nvPicPr>
          <p:cNvPr id="9" name="Zástupný symbol pro obsah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9055" y="2470192"/>
            <a:ext cx="4104000" cy="3078000"/>
          </a:xfrm>
          <a:prstGeom prst="rect">
            <a:avLst/>
          </a:prstGeom>
        </p:spPr>
      </p:pic>
      <p:pic>
        <p:nvPicPr>
          <p:cNvPr id="10" name="Zástupný symbol pro obsah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546"/>
          <a:stretch/>
        </p:blipFill>
        <p:spPr>
          <a:xfrm>
            <a:off x="4670928" y="2470192"/>
            <a:ext cx="4093432" cy="306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22994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Důsledky ve vyšších zeměpisných šířkách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94762"/>
            <a:ext cx="4040188" cy="639762"/>
          </a:xfrm>
        </p:spPr>
        <p:txBody>
          <a:bodyPr>
            <a:normAutofit fontScale="92500"/>
          </a:bodyPr>
          <a:lstStyle/>
          <a:p>
            <a:r>
              <a:rPr lang="cs-CZ" sz="2800" dirty="0"/>
              <a:t>Okolí polárních kruhů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579493"/>
            <a:ext cx="4040188" cy="154215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/>
              <a:t>tlakové níže</a:t>
            </a:r>
          </a:p>
          <a:p>
            <a:pPr marL="0" indent="0" algn="ctr">
              <a:buNone/>
            </a:pPr>
            <a:r>
              <a:rPr lang="cs-CZ" sz="2800" dirty="0"/>
              <a:t>zataženo</a:t>
            </a:r>
          </a:p>
          <a:p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3846" y="1794762"/>
            <a:ext cx="4041775" cy="639762"/>
          </a:xfrm>
        </p:spPr>
        <p:txBody>
          <a:bodyPr>
            <a:normAutofit/>
          </a:bodyPr>
          <a:lstStyle/>
          <a:p>
            <a:pPr algn="ctr"/>
            <a:r>
              <a:rPr lang="cs-CZ" sz="2800" dirty="0"/>
              <a:t>Okolí pólů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79493"/>
            <a:ext cx="4041775" cy="175818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/>
              <a:t>tlakové výše</a:t>
            </a:r>
          </a:p>
          <a:p>
            <a:pPr marL="0" indent="0" algn="ctr">
              <a:buNone/>
            </a:pPr>
            <a:r>
              <a:rPr lang="cs-CZ" sz="2800" dirty="0"/>
              <a:t>jasno</a:t>
            </a:r>
          </a:p>
        </p:txBody>
      </p:sp>
      <p:pic>
        <p:nvPicPr>
          <p:cNvPr id="4098" name="Picture 2" descr="http://www.humanart.cz/user/952/art/952-1282720278_0_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9831"/>
          <a:stretch/>
        </p:blipFill>
        <p:spPr bwMode="auto">
          <a:xfrm>
            <a:off x="473648" y="3645024"/>
            <a:ext cx="4007292" cy="2306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xmlns="" id="{E2DB9228-4D38-48C4-8358-BD929A9D6A5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3645024"/>
            <a:ext cx="3528392" cy="2306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706744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848" y="288032"/>
            <a:ext cx="8229600" cy="1124744"/>
          </a:xfrm>
        </p:spPr>
        <p:txBody>
          <a:bodyPr/>
          <a:lstStyle/>
          <a:p>
            <a:r>
              <a:rPr lang="cs-CZ" b="1" dirty="0"/>
              <a:t>Pasáty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6848" y="1637109"/>
            <a:ext cx="8229600" cy="4960243"/>
          </a:xfrm>
        </p:spPr>
        <p:txBody>
          <a:bodyPr>
            <a:normAutofit/>
          </a:bodyPr>
          <a:lstStyle/>
          <a:p>
            <a:r>
              <a:rPr lang="cs-CZ" dirty="0"/>
              <a:t>stabilní větry </a:t>
            </a:r>
            <a:r>
              <a:rPr lang="cs-CZ" b="1" i="1" dirty="0"/>
              <a:t>obratníky</a:t>
            </a:r>
            <a:r>
              <a:rPr lang="cs-CZ" dirty="0"/>
              <a:t> </a:t>
            </a:r>
            <a:r>
              <a:rPr lang="cs-CZ" dirty="0">
                <a:sym typeface="Symbol" panose="05050102010706020507" pitchFamily="18" charset="2"/>
              </a:rPr>
              <a:t></a:t>
            </a:r>
            <a:r>
              <a:rPr lang="cs-CZ" dirty="0"/>
              <a:t> </a:t>
            </a:r>
            <a:r>
              <a:rPr lang="cs-CZ" b="1" i="1" dirty="0"/>
              <a:t>rovník</a:t>
            </a:r>
            <a:endParaRPr lang="cs-CZ" dirty="0"/>
          </a:p>
          <a:p>
            <a:r>
              <a:rPr lang="cs-CZ" dirty="0"/>
              <a:t>dříve využívány k dopravě (</a:t>
            </a:r>
            <a:r>
              <a:rPr lang="cs-CZ" i="1" dirty="0" err="1"/>
              <a:t>trade</a:t>
            </a:r>
            <a:r>
              <a:rPr lang="cs-CZ" i="1" dirty="0"/>
              <a:t> </a:t>
            </a:r>
            <a:r>
              <a:rPr lang="cs-CZ" i="1" dirty="0" err="1"/>
              <a:t>winds</a:t>
            </a:r>
            <a:r>
              <a:rPr lang="cs-CZ" dirty="0"/>
              <a:t>)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i="1" dirty="0"/>
              <a:t>Evropa, Afrika </a:t>
            </a:r>
            <a:r>
              <a:rPr lang="cs-CZ" i="1" dirty="0">
                <a:sym typeface="Symbol" panose="05050102010706020507" pitchFamily="18" charset="2"/>
              </a:rPr>
              <a:t></a:t>
            </a:r>
            <a:r>
              <a:rPr lang="cs-CZ" i="1" dirty="0"/>
              <a:t> Amerika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625" t="33840" r="9838" b="26659"/>
          <a:stretch/>
        </p:blipFill>
        <p:spPr>
          <a:xfrm>
            <a:off x="323528" y="4005064"/>
            <a:ext cx="8264555" cy="1948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139260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45365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b="1" dirty="0"/>
              <a:t>Jaká roční období rozlišují lidé v tropických šířkách?</a:t>
            </a:r>
          </a:p>
          <a:p>
            <a:pPr marL="0" indent="0" algn="ctr">
              <a:buNone/>
            </a:pPr>
            <a:r>
              <a:rPr lang="cs-CZ" sz="5400" i="1" dirty="0"/>
              <a:t>Jsou to také 4 roční období jako v Evropě?  </a:t>
            </a:r>
          </a:p>
        </p:txBody>
      </p:sp>
    </p:spTree>
    <p:extLst>
      <p:ext uri="{BB962C8B-B14F-4D97-AF65-F5344CB8AC3E}">
        <p14:creationId xmlns:p14="http://schemas.microsoft.com/office/powerpoint/2010/main" xmlns="" val="26654800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4536504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6600" dirty="0"/>
              <a:t>V tropickém pásu rozlišujeme:</a:t>
            </a:r>
          </a:p>
          <a:p>
            <a:pPr marL="0" indent="0" algn="ctr">
              <a:buNone/>
            </a:pPr>
            <a:r>
              <a:rPr lang="cs-CZ" sz="5400" dirty="0"/>
              <a:t/>
            </a:r>
            <a:br>
              <a:rPr lang="cs-CZ" sz="5400" dirty="0"/>
            </a:br>
            <a:r>
              <a:rPr lang="cs-CZ" sz="5400" dirty="0"/>
              <a:t> </a:t>
            </a:r>
            <a:r>
              <a:rPr lang="cs-CZ" sz="5400" b="1" i="1" u="sng" dirty="0"/>
              <a:t>období sucha</a:t>
            </a:r>
            <a:r>
              <a:rPr lang="cs-CZ" sz="5400" b="1" i="1" dirty="0"/>
              <a:t> </a:t>
            </a:r>
            <a:br>
              <a:rPr lang="cs-CZ" sz="5400" b="1" i="1" dirty="0"/>
            </a:br>
            <a:r>
              <a:rPr lang="cs-CZ" sz="5400" dirty="0"/>
              <a:t>a </a:t>
            </a:r>
            <a:br>
              <a:rPr lang="cs-CZ" sz="5400" dirty="0"/>
            </a:br>
            <a:r>
              <a:rPr lang="cs-CZ" sz="5400" b="1" i="1" u="sng" dirty="0"/>
              <a:t>období dešťů</a:t>
            </a:r>
            <a:r>
              <a:rPr lang="cs-CZ" sz="5400" dirty="0"/>
              <a:t>.</a:t>
            </a:r>
            <a:endParaRPr lang="cs-CZ" sz="5400" i="1" dirty="0"/>
          </a:p>
        </p:txBody>
      </p:sp>
    </p:spTree>
    <p:extLst>
      <p:ext uri="{BB962C8B-B14F-4D97-AF65-F5344CB8AC3E}">
        <p14:creationId xmlns:p14="http://schemas.microsoft.com/office/powerpoint/2010/main" xmlns="" val="6668959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75246"/>
            <a:ext cx="9144000" cy="1685602"/>
          </a:xfrm>
        </p:spPr>
        <p:txBody>
          <a:bodyPr>
            <a:normAutofit/>
          </a:bodyPr>
          <a:lstStyle/>
          <a:p>
            <a:r>
              <a:rPr lang="cs-CZ" b="1" dirty="0" err="1"/>
              <a:t>Intertropická</a:t>
            </a:r>
            <a:r>
              <a:rPr lang="cs-CZ" b="1" dirty="0"/>
              <a:t> zóna </a:t>
            </a:r>
            <a:br>
              <a:rPr lang="cs-CZ" b="1" dirty="0"/>
            </a:br>
            <a:r>
              <a:rPr lang="cs-CZ" b="1" dirty="0"/>
              <a:t>konvergence</a:t>
            </a:r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23" t="7937" r="7067" b="7380"/>
          <a:stretch/>
        </p:blipFill>
        <p:spPr>
          <a:xfrm>
            <a:off x="3829067" y="2708920"/>
            <a:ext cx="5117165" cy="2117448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8568952" cy="4536504"/>
          </a:xfrm>
        </p:spPr>
        <p:txBody>
          <a:bodyPr>
            <a:normAutofit/>
          </a:bodyPr>
          <a:lstStyle/>
          <a:p>
            <a:r>
              <a:rPr lang="cs-CZ" dirty="0"/>
              <a:t>místo na styku pasátů</a:t>
            </a:r>
          </a:p>
          <a:p>
            <a:r>
              <a:rPr lang="cs-CZ" dirty="0"/>
              <a:t>v místě výskytu:</a:t>
            </a:r>
          </a:p>
          <a:p>
            <a:pPr lvl="1"/>
            <a:r>
              <a:rPr lang="cs-CZ" dirty="0"/>
              <a:t>intenzivní srážky</a:t>
            </a:r>
          </a:p>
          <a:p>
            <a:pPr lvl="1"/>
            <a:r>
              <a:rPr lang="cs-CZ" dirty="0"/>
              <a:t>bouřky</a:t>
            </a:r>
          </a:p>
          <a:p>
            <a:r>
              <a:rPr lang="cs-CZ" b="1" dirty="0"/>
              <a:t>léto: </a:t>
            </a:r>
            <a:r>
              <a:rPr lang="cs-CZ" dirty="0"/>
              <a:t>nejblíže</a:t>
            </a:r>
            <a:br>
              <a:rPr lang="cs-CZ" dirty="0"/>
            </a:br>
            <a:r>
              <a:rPr lang="cs-CZ" dirty="0"/>
              <a:t>obratníku Raka</a:t>
            </a:r>
          </a:p>
          <a:p>
            <a:r>
              <a:rPr lang="cs-CZ" b="1" dirty="0"/>
              <a:t>zima: </a:t>
            </a:r>
            <a:r>
              <a:rPr lang="cs-CZ" dirty="0"/>
              <a:t>nejblíže obratníku Kozoroha</a:t>
            </a:r>
          </a:p>
          <a:p>
            <a:r>
              <a:rPr lang="cs-CZ" dirty="0"/>
              <a:t>na prohnutí vliv rozložení pevniny a oceánu </a:t>
            </a:r>
          </a:p>
          <a:p>
            <a:pPr marL="0" indent="0">
              <a:buNone/>
            </a:pPr>
            <a:endParaRPr lang="cs-CZ" dirty="0"/>
          </a:p>
          <a:p>
            <a:pPr lvl="1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47767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196752"/>
            <a:ext cx="8229600" cy="36724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dirty="0"/>
              <a:t>V letních měsících (červen-srpen) bude na sever od rovníku období </a:t>
            </a:r>
            <a:r>
              <a:rPr lang="cs-CZ" sz="5400" b="1" i="1" dirty="0" smtClean="0"/>
              <a:t>sucha</a:t>
            </a:r>
            <a:r>
              <a:rPr lang="cs-CZ" sz="5400" i="1" dirty="0" smtClean="0"/>
              <a:t> </a:t>
            </a:r>
            <a:r>
              <a:rPr lang="cs-CZ" sz="5400" dirty="0"/>
              <a:t>nebo</a:t>
            </a:r>
            <a:r>
              <a:rPr lang="cs-CZ" sz="5400" i="1" dirty="0"/>
              <a:t> </a:t>
            </a:r>
            <a:r>
              <a:rPr lang="cs-CZ" sz="5400" b="1" i="1" dirty="0"/>
              <a:t>dešťů</a:t>
            </a:r>
            <a:r>
              <a:rPr lang="cs-CZ" sz="5400" i="1" dirty="0"/>
              <a:t>?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39552" y="5013176"/>
            <a:ext cx="79208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/>
              <a:t>období dešťů</a:t>
            </a:r>
          </a:p>
        </p:txBody>
      </p:sp>
    </p:spTree>
    <p:extLst>
      <p:ext uri="{BB962C8B-B14F-4D97-AF65-F5344CB8AC3E}">
        <p14:creationId xmlns:p14="http://schemas.microsoft.com/office/powerpoint/2010/main" xmlns="" val="188724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556792"/>
            <a:ext cx="7643192" cy="473967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Srážková činnost na Zemi v průběhu roku</a:t>
            </a:r>
          </a:p>
        </p:txBody>
      </p:sp>
    </p:spTree>
    <p:extLst>
      <p:ext uri="{BB962C8B-B14F-4D97-AF65-F5344CB8AC3E}">
        <p14:creationId xmlns:p14="http://schemas.microsoft.com/office/powerpoint/2010/main" xmlns="" val="5740854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Tryskové proudění - Jet </a:t>
            </a:r>
            <a:r>
              <a:rPr lang="cs-CZ" b="1" dirty="0" err="1"/>
              <a:t>Stream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objeveno během 2. světové války</a:t>
            </a:r>
          </a:p>
          <a:p>
            <a:r>
              <a:rPr lang="cs-CZ" dirty="0"/>
              <a:t>rychlost: více než 30 m/s </a:t>
            </a:r>
          </a:p>
          <a:p>
            <a:r>
              <a:rPr lang="cs-CZ" dirty="0"/>
              <a:t>šířka: 1,5 - 5 km</a:t>
            </a:r>
          </a:p>
          <a:p>
            <a:r>
              <a:rPr lang="cs-CZ" dirty="0"/>
              <a:t>směr: západ </a:t>
            </a:r>
            <a:r>
              <a:rPr lang="cs-CZ" dirty="0">
                <a:sym typeface="Symbol" panose="05050102010706020507" pitchFamily="18" charset="2"/>
              </a:rPr>
              <a:t> v</a:t>
            </a:r>
            <a:r>
              <a:rPr lang="cs-CZ" dirty="0"/>
              <a:t>ýchod</a:t>
            </a:r>
          </a:p>
          <a:p>
            <a:r>
              <a:rPr lang="cs-CZ" dirty="0"/>
              <a:t>pomáhá letadlům v letu 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307" r="17617"/>
          <a:stretch/>
        </p:blipFill>
        <p:spPr>
          <a:xfrm>
            <a:off x="5364088" y="2636912"/>
            <a:ext cx="3600400" cy="3160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194227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Monzunové proudění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80920" cy="4425355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součást všeobecné cirkulace atmosféry s převládajícím větrem, který se mezi létem a zimou mění na opačný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1026" name="Picture 2" descr="Výsledek obrázku pro letní a zimní monzun indi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441" y="3284984"/>
            <a:ext cx="4178559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xmlns="" id="{3973A0E2-8B03-4BB9-ABEC-EED3777241B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3284984"/>
            <a:ext cx="3899925" cy="292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398546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9144000" cy="132556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Kde se nachází nejvýznamnější monzunové oblasti?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6448" y="1844824"/>
            <a:ext cx="8229600" cy="4425355"/>
          </a:xfrm>
        </p:spPr>
        <p:txBody>
          <a:bodyPr>
            <a:normAutofit/>
          </a:bodyPr>
          <a:lstStyle/>
          <a:p>
            <a:endParaRPr lang="cs-CZ" i="1" dirty="0"/>
          </a:p>
        </p:txBody>
      </p:sp>
      <p:pic>
        <p:nvPicPr>
          <p:cNvPr id="5122" name="Picture 2" descr="http://www.zlutykvet.cz/Zeme_v_pravych_barvach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07" r="488"/>
          <a:stretch/>
        </p:blipFill>
        <p:spPr bwMode="auto">
          <a:xfrm>
            <a:off x="323528" y="1844824"/>
            <a:ext cx="8542784" cy="4449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5891064" y="3169568"/>
            <a:ext cx="1872208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896580" y="3601616"/>
            <a:ext cx="1130388" cy="46803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0679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Příčina vzniku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600" dirty="0"/>
              <a:t>teplotní nerovnováha mezi vzduchem nad pevninou a oceánem</a:t>
            </a:r>
          </a:p>
          <a:p>
            <a:pPr marL="0" indent="0" algn="ctr">
              <a:buNone/>
            </a:pPr>
            <a:endParaRPr lang="cs-CZ" sz="3600" dirty="0"/>
          </a:p>
          <a:p>
            <a:pPr marL="457200" lvl="1" indent="0" algn="ctr">
              <a:buNone/>
            </a:pPr>
            <a:r>
              <a:rPr lang="cs-CZ" sz="3200" b="1" dirty="0"/>
              <a:t>oceán se ohřívá i chladne pomalu</a:t>
            </a:r>
            <a:br>
              <a:rPr lang="cs-CZ" sz="3200" b="1" dirty="0"/>
            </a:br>
            <a:r>
              <a:rPr lang="cs-CZ" sz="3200" b="1" dirty="0"/>
              <a:t> </a:t>
            </a:r>
            <a:r>
              <a:rPr lang="cs-CZ" sz="3200" b="1" i="1" dirty="0"/>
              <a:t>(akumulátor tepla)</a:t>
            </a:r>
          </a:p>
          <a:p>
            <a:pPr marL="457200" lvl="1" indent="0" algn="ctr">
              <a:buNone/>
            </a:pPr>
            <a:endParaRPr lang="cs-CZ" sz="3200" b="1" i="1" dirty="0"/>
          </a:p>
          <a:p>
            <a:pPr marL="457200" lvl="1" indent="0" algn="ctr">
              <a:buNone/>
            </a:pPr>
            <a:r>
              <a:rPr lang="cs-CZ" sz="3200" b="1" dirty="0"/>
              <a:t>pevnina se ohřeje i ochladí rychleji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65820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Letní a zimní monzun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/>
              <a:t>Léto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pevnina se ohřeje rychleji než oceán</a:t>
            </a:r>
          </a:p>
          <a:p>
            <a:r>
              <a:rPr lang="cs-CZ" dirty="0">
                <a:sym typeface="Symbol" panose="05050102010706020507" pitchFamily="18" charset="2"/>
              </a:rPr>
              <a:t>vznik tlakových níží nad pevninou</a:t>
            </a:r>
          </a:p>
          <a:p>
            <a:r>
              <a:rPr lang="cs-CZ" dirty="0">
                <a:sym typeface="Symbol" panose="05050102010706020507" pitchFamily="18" charset="2"/>
              </a:rPr>
              <a:t>vlhký vítr vane z oceánu na pevninu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/>
              <a:t>Zima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oceán drží stabilní teplotu</a:t>
            </a:r>
          </a:p>
          <a:p>
            <a:r>
              <a:rPr lang="cs-CZ" dirty="0"/>
              <a:t>vznik tlakových níží nad oceánem</a:t>
            </a:r>
          </a:p>
          <a:p>
            <a:r>
              <a:rPr lang="cs-CZ" dirty="0"/>
              <a:t>suchý vzduch vane z pevniny nad oceán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4439"/>
          <a:stretch/>
        </p:blipFill>
        <p:spPr>
          <a:xfrm>
            <a:off x="2699792" y="4039124"/>
            <a:ext cx="4392488" cy="2314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644733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Letní a zimní monzun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/>
              <a:t>Letní monzun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květen-říjen</a:t>
            </a:r>
          </a:p>
          <a:p>
            <a:pPr marL="0" indent="0" algn="ctr">
              <a:buNone/>
            </a:pPr>
            <a:r>
              <a:rPr lang="cs-CZ" dirty="0"/>
              <a:t>přináší výrazné srážky</a:t>
            </a:r>
          </a:p>
          <a:p>
            <a:pPr marL="0" indent="0" algn="ctr">
              <a:buNone/>
            </a:pPr>
            <a:r>
              <a:rPr lang="cs-CZ" dirty="0"/>
              <a:t>vítr vane z moře nad pevninu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/>
              <a:t>Zimní monzun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listopad – duben</a:t>
            </a:r>
          </a:p>
          <a:p>
            <a:pPr marL="0" indent="0" algn="ctr">
              <a:buNone/>
            </a:pPr>
            <a:r>
              <a:rPr lang="cs-CZ" dirty="0"/>
              <a:t>je velmi suchý</a:t>
            </a:r>
          </a:p>
          <a:p>
            <a:pPr marL="0" indent="0" algn="ctr">
              <a:buNone/>
            </a:pPr>
            <a:r>
              <a:rPr lang="cs-CZ" dirty="0"/>
              <a:t>vítr vane z pevniny na moře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09036" y="4023423"/>
            <a:ext cx="3776585" cy="211488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4224" y="4023423"/>
            <a:ext cx="3823164" cy="2102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628837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Graf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562255163"/>
              </p:ext>
            </p:extLst>
          </p:nvPr>
        </p:nvGraphicFramePr>
        <p:xfrm>
          <a:off x="0" y="836712"/>
          <a:ext cx="9022001" cy="553863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xmlns="" val="8386638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Úkol č. 3 - vyberte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dirty="0"/>
              <a:t>V letním období se rychleji zahřívá </a:t>
            </a:r>
            <a:r>
              <a:rPr lang="cs-CZ" i="1" dirty="0"/>
              <a:t>pevnina – oceán</a:t>
            </a:r>
            <a:r>
              <a:rPr lang="cs-CZ" dirty="0"/>
              <a:t>. Kde vznikají tlakové </a:t>
            </a:r>
            <a:r>
              <a:rPr lang="cs-CZ" i="1" dirty="0"/>
              <a:t>výše – níže</a:t>
            </a:r>
            <a:r>
              <a:rPr lang="cs-CZ" dirty="0"/>
              <a:t>. Vzduch proudí ze směru výše </a:t>
            </a:r>
            <a:r>
              <a:rPr lang="cs-CZ" dirty="0">
                <a:sym typeface="Symbol" panose="05050102010706020507" pitchFamily="18" charset="2"/>
              </a:rPr>
              <a:t></a:t>
            </a:r>
            <a:r>
              <a:rPr lang="cs-CZ" dirty="0"/>
              <a:t> níže. Nad pevninou dochází ke </a:t>
            </a:r>
            <a:r>
              <a:rPr lang="cs-CZ" i="1" dirty="0"/>
              <a:t>vzniku oblaků – rozpouštění oblačnosti</a:t>
            </a:r>
            <a:r>
              <a:rPr lang="cs-CZ" dirty="0"/>
              <a:t>. Letní monzun sem přináší výrazné </a:t>
            </a:r>
            <a:r>
              <a:rPr lang="cs-CZ" i="1" dirty="0"/>
              <a:t>sucho – deště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61047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Úkol č. 3 - vyberte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dirty="0"/>
              <a:t>V letním období se rychleji zahřívá </a:t>
            </a:r>
            <a:r>
              <a:rPr lang="cs-CZ" b="1" i="1" dirty="0"/>
              <a:t>pevnina </a:t>
            </a:r>
            <a:r>
              <a:rPr lang="cs-CZ" i="1" dirty="0"/>
              <a:t>– </a:t>
            </a:r>
            <a:r>
              <a:rPr lang="cs-CZ" i="1" strike="sngStrike" dirty="0"/>
              <a:t>oceán</a:t>
            </a:r>
            <a:r>
              <a:rPr lang="cs-CZ" dirty="0"/>
              <a:t>. Kde vznikají tlakové </a:t>
            </a:r>
            <a:r>
              <a:rPr lang="cs-CZ" i="1" strike="sngStrike" dirty="0"/>
              <a:t>výše</a:t>
            </a:r>
            <a:r>
              <a:rPr lang="cs-CZ" i="1" dirty="0"/>
              <a:t> – </a:t>
            </a:r>
            <a:r>
              <a:rPr lang="cs-CZ" b="1" i="1" dirty="0"/>
              <a:t>níže</a:t>
            </a:r>
            <a:r>
              <a:rPr lang="cs-CZ" dirty="0"/>
              <a:t>. Vzduch proudí ze směru výše </a:t>
            </a:r>
            <a:r>
              <a:rPr lang="cs-CZ" dirty="0">
                <a:sym typeface="Symbol" panose="05050102010706020507" pitchFamily="18" charset="2"/>
              </a:rPr>
              <a:t></a:t>
            </a:r>
            <a:r>
              <a:rPr lang="cs-CZ" dirty="0"/>
              <a:t> níže. Nad pevninou dochází ke </a:t>
            </a:r>
            <a:r>
              <a:rPr lang="cs-CZ" b="1" i="1" dirty="0"/>
              <a:t>vzniku oblaků </a:t>
            </a:r>
            <a:r>
              <a:rPr lang="cs-CZ" i="1" dirty="0"/>
              <a:t>– </a:t>
            </a:r>
            <a:r>
              <a:rPr lang="cs-CZ" i="1" strike="sngStrike" dirty="0"/>
              <a:t>rozpouštění oblačnosti</a:t>
            </a:r>
            <a:r>
              <a:rPr lang="cs-CZ" dirty="0"/>
              <a:t>. Letní monzun sem přináší výrazné </a:t>
            </a:r>
            <a:r>
              <a:rPr lang="cs-CZ" i="1" strike="sngStrike" dirty="0"/>
              <a:t>sucho</a:t>
            </a:r>
            <a:r>
              <a:rPr lang="cs-CZ" i="1" dirty="0"/>
              <a:t> – </a:t>
            </a:r>
            <a:r>
              <a:rPr lang="cs-CZ" b="1" i="1" dirty="0"/>
              <a:t>deště</a:t>
            </a:r>
            <a:r>
              <a:rPr lang="cs-CZ" b="1" dirty="0"/>
              <a:t>.</a:t>
            </a:r>
          </a:p>
          <a:p>
            <a:pPr algn="just"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94678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Rekapitulace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968552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b="1" dirty="0"/>
              <a:t>Připište písmena R (rovníkové oblasti) a O </a:t>
            </a:r>
            <a:br>
              <a:rPr lang="cs-CZ" b="1" dirty="0"/>
            </a:br>
            <a:r>
              <a:rPr lang="cs-CZ" b="1" dirty="0"/>
              <a:t>(okolí obratníků) k níže uvedeným řádkům:</a:t>
            </a:r>
          </a:p>
          <a:p>
            <a:pPr marL="0" indent="0" algn="ctr">
              <a:buNone/>
            </a:pPr>
            <a:r>
              <a:rPr lang="cs-CZ" dirty="0"/>
              <a:t>Intenzivní dešťové srážky, bouřky</a:t>
            </a:r>
          </a:p>
          <a:p>
            <a:pPr marL="0" indent="0" algn="ctr">
              <a:buNone/>
            </a:pPr>
            <a:r>
              <a:rPr lang="cs-CZ" dirty="0"/>
              <a:t>Jasné počasí</a:t>
            </a:r>
          </a:p>
          <a:p>
            <a:pPr marL="0" indent="0" algn="ctr">
              <a:buNone/>
            </a:pPr>
            <a:r>
              <a:rPr lang="cs-CZ" dirty="0"/>
              <a:t>Kondenzace vodních par</a:t>
            </a:r>
          </a:p>
          <a:p>
            <a:pPr marL="0" indent="0" algn="ctr">
              <a:buNone/>
            </a:pPr>
            <a:r>
              <a:rPr lang="cs-CZ" dirty="0"/>
              <a:t>Minimální srážky</a:t>
            </a:r>
          </a:p>
          <a:p>
            <a:pPr marL="0" indent="0" algn="ctr">
              <a:buNone/>
            </a:pPr>
            <a:r>
              <a:rPr lang="cs-CZ" dirty="0"/>
              <a:t>Ohřev vzduchu v místech nejintenzivnějšího dopadu slunečních paprsků</a:t>
            </a:r>
          </a:p>
          <a:p>
            <a:pPr marL="0" indent="0" algn="ctr">
              <a:buNone/>
            </a:pPr>
            <a:r>
              <a:rPr lang="cs-CZ" dirty="0"/>
              <a:t>Rozpouštění oblačnosti</a:t>
            </a:r>
          </a:p>
          <a:p>
            <a:pPr marL="0" indent="0" algn="ctr">
              <a:buNone/>
            </a:pPr>
            <a:r>
              <a:rPr lang="cs-CZ" dirty="0"/>
              <a:t>Sestupné vzduchové proudy</a:t>
            </a:r>
          </a:p>
          <a:p>
            <a:pPr marL="0" indent="0" algn="ctr">
              <a:buNone/>
            </a:pPr>
            <a:r>
              <a:rPr lang="cs-CZ" dirty="0"/>
              <a:t>Výstupné proudy vzduchu</a:t>
            </a:r>
          </a:p>
          <a:p>
            <a:pPr marL="0" indent="0" algn="ctr">
              <a:buNone/>
            </a:pPr>
            <a:r>
              <a:rPr lang="cs-CZ" dirty="0"/>
              <a:t>Vznik tlakových níží</a:t>
            </a:r>
          </a:p>
        </p:txBody>
      </p:sp>
    </p:spTree>
    <p:extLst>
      <p:ext uri="{BB962C8B-B14F-4D97-AF65-F5344CB8AC3E}">
        <p14:creationId xmlns:p14="http://schemas.microsoft.com/office/powerpoint/2010/main" xmlns="" val="375317640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Správné řešení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/>
              <a:t>Rovníkové oblasti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/>
              <a:t>Ohřev vzduchu v místech nejintenzivnějšího dopadu slunečních paprsků</a:t>
            </a:r>
          </a:p>
          <a:p>
            <a:r>
              <a:rPr lang="cs-CZ" dirty="0"/>
              <a:t>Vznik tlakových níží</a:t>
            </a:r>
          </a:p>
          <a:p>
            <a:r>
              <a:rPr lang="cs-CZ" dirty="0"/>
              <a:t>Výstupné proudy vzduchu</a:t>
            </a:r>
          </a:p>
          <a:p>
            <a:r>
              <a:rPr lang="cs-CZ" dirty="0"/>
              <a:t>Kondenzace vodních par</a:t>
            </a:r>
          </a:p>
          <a:p>
            <a:r>
              <a:rPr lang="cs-CZ" dirty="0"/>
              <a:t>Intenzivní dešťové srážky, bouřky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pPr algn="ctr"/>
            <a:r>
              <a:rPr lang="cs-CZ" dirty="0"/>
              <a:t>Oblasti v okolí obratníků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Sestupné vzduchové proudy</a:t>
            </a:r>
          </a:p>
          <a:p>
            <a:r>
              <a:rPr lang="cs-CZ" dirty="0"/>
              <a:t>Rozpouštění oblačnosti</a:t>
            </a:r>
          </a:p>
          <a:p>
            <a:r>
              <a:rPr lang="cs-CZ" dirty="0"/>
              <a:t>Jasné počasí</a:t>
            </a:r>
          </a:p>
          <a:p>
            <a:r>
              <a:rPr lang="cs-CZ" dirty="0"/>
              <a:t>Minimální srážky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62927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Rekapitulace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/>
              <a:t>Jak se nazývají větry vanoucí od obratníků k rovníku?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Co je hlavní příčinou vzniku monzunů?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Proč nevanou pasáty přesně ve směru obratníky → rovník?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Jaké proudění převládá v mírných šířkách?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Jaké tlakové útvary se vyskytují nad zemskými póly?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39523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Rekapitulace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dirty="0"/>
              <a:t>Jak se nazývají větry vanoucí od obratníků k rovníku? </a:t>
            </a:r>
          </a:p>
          <a:p>
            <a:pPr marL="0" lvl="0" indent="0" algn="ctr">
              <a:buNone/>
            </a:pPr>
            <a:r>
              <a:rPr lang="cs-CZ" b="1" dirty="0"/>
              <a:t>pasáty</a:t>
            </a:r>
          </a:p>
          <a:p>
            <a:pPr marL="0" lvl="0" indent="0" algn="ctr">
              <a:buNone/>
            </a:pPr>
            <a:endParaRPr lang="cs-CZ" b="1" dirty="0"/>
          </a:p>
          <a:p>
            <a:pPr marL="0" lvl="0" indent="0" algn="ctr">
              <a:buNone/>
            </a:pPr>
            <a:r>
              <a:rPr lang="cs-CZ" dirty="0"/>
              <a:t>Co je hlavní příčinou vzniku monzunů?</a:t>
            </a:r>
          </a:p>
          <a:p>
            <a:pPr marL="0" lvl="0" indent="0" algn="ctr">
              <a:buNone/>
            </a:pPr>
            <a:r>
              <a:rPr lang="cs-CZ" dirty="0"/>
              <a:t>	</a:t>
            </a:r>
            <a:r>
              <a:rPr lang="cs-CZ" b="1" dirty="0"/>
              <a:t>odlišné zahřívání oceánu a pevniny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59815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Rekapitulace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 algn="ctr">
              <a:buNone/>
            </a:pPr>
            <a:r>
              <a:rPr lang="cs-CZ" dirty="0"/>
              <a:t>Proč nevanou pasáty přesně ve směru obratníky → rovník?</a:t>
            </a:r>
          </a:p>
          <a:p>
            <a:pPr marL="0" lvl="0" indent="0" algn="ctr">
              <a:buNone/>
            </a:pPr>
            <a:r>
              <a:rPr lang="cs-CZ" b="1" dirty="0"/>
              <a:t>na směr pasátů působí </a:t>
            </a:r>
            <a:r>
              <a:rPr lang="cs-CZ" b="1" dirty="0" err="1"/>
              <a:t>Coriolisova</a:t>
            </a:r>
            <a:r>
              <a:rPr lang="cs-CZ" b="1" dirty="0"/>
              <a:t> síla</a:t>
            </a:r>
          </a:p>
          <a:p>
            <a:pPr marL="0" lvl="0" indent="0" algn="ctr">
              <a:buNone/>
            </a:pPr>
            <a:endParaRPr lang="cs-CZ" dirty="0"/>
          </a:p>
          <a:p>
            <a:pPr marL="0" lvl="0" indent="0" algn="ctr">
              <a:buNone/>
            </a:pPr>
            <a:r>
              <a:rPr lang="cs-CZ" dirty="0"/>
              <a:t>Jaké proudění převládá v mírných šířkách?</a:t>
            </a:r>
          </a:p>
          <a:p>
            <a:pPr marL="0" lvl="0" indent="0" algn="ctr">
              <a:buNone/>
            </a:pPr>
            <a:r>
              <a:rPr lang="cs-CZ" b="1" dirty="0"/>
              <a:t>západní</a:t>
            </a:r>
          </a:p>
          <a:p>
            <a:pPr marL="0" lvl="0" indent="0" algn="ctr">
              <a:buNone/>
            </a:pPr>
            <a:endParaRPr lang="cs-CZ" dirty="0"/>
          </a:p>
          <a:p>
            <a:pPr marL="0" lvl="0" indent="0" algn="ctr">
              <a:buNone/>
            </a:pPr>
            <a:r>
              <a:rPr lang="cs-CZ" dirty="0"/>
              <a:t>Jaké tlakové útvary se vyskytují nad zemskými póly?</a:t>
            </a:r>
          </a:p>
          <a:p>
            <a:pPr marL="0" lvl="0" indent="0" algn="ctr">
              <a:buNone/>
            </a:pPr>
            <a:r>
              <a:rPr lang="cs-CZ" b="1" dirty="0"/>
              <a:t>tlakové výše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627069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68552"/>
          </a:xfrm>
        </p:spPr>
        <p:txBody>
          <a:bodyPr>
            <a:normAutofit fontScale="85000" lnSpcReduction="20000"/>
          </a:bodyPr>
          <a:lstStyle/>
          <a:p>
            <a:r>
              <a:rPr lang="cs-CZ" dirty="0">
                <a:hlinkClick r:id="rId2"/>
              </a:rPr>
              <a:t>http://is.muni.cz/do/rect/el/estud/prif/ps13/biogeogr_2/web/pages/index_book_5-4-4.html</a:t>
            </a:r>
            <a:endParaRPr lang="cs-CZ" dirty="0"/>
          </a:p>
          <a:p>
            <a:r>
              <a:rPr lang="cs-CZ" dirty="0">
                <a:hlinkClick r:id="rId3"/>
              </a:rPr>
              <a:t>http://ostrava-educanet.cz/svoboda/vyuka/sexta/asie_regionalizace.htm</a:t>
            </a:r>
            <a:endParaRPr lang="cs-CZ" dirty="0"/>
          </a:p>
          <a:p>
            <a:r>
              <a:rPr lang="cs-CZ" dirty="0">
                <a:hlinkClick r:id="rId4"/>
              </a:rPr>
              <a:t>http://geologie.vsb.cz/jelinek/tc-atmosfera.htm</a:t>
            </a:r>
            <a:endParaRPr lang="cs-CZ" dirty="0"/>
          </a:p>
          <a:p>
            <a:r>
              <a:rPr lang="cs-CZ" dirty="0">
                <a:hlinkClick r:id="rId5"/>
              </a:rPr>
              <a:t>http://www.ux1.eiu.edu/~cfjps/1400/circulation.html</a:t>
            </a:r>
            <a:endParaRPr lang="cs-CZ" dirty="0"/>
          </a:p>
          <a:p>
            <a:r>
              <a:rPr lang="cs-CZ" dirty="0">
                <a:hlinkClick r:id="rId6"/>
              </a:rPr>
              <a:t>http://www.mrandropov.com/chasing-the-monsoon/</a:t>
            </a:r>
            <a:endParaRPr lang="cs-CZ" dirty="0"/>
          </a:p>
          <a:p>
            <a:r>
              <a:rPr lang="cs-CZ" dirty="0">
                <a:hlinkClick r:id="rId7"/>
              </a:rPr>
              <a:t>http://www.beautifulworld.com/africa/egypt/sahara-desert</a:t>
            </a:r>
            <a:endParaRPr lang="cs-CZ" dirty="0"/>
          </a:p>
          <a:p>
            <a:r>
              <a:rPr lang="cs-CZ" dirty="0">
                <a:hlinkClick r:id="rId8"/>
              </a:rPr>
              <a:t>http://www.tornada.wbs.cz/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176405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968552"/>
          </a:xfrm>
        </p:spPr>
        <p:txBody>
          <a:bodyPr>
            <a:normAutofit fontScale="70000" lnSpcReduction="20000"/>
          </a:bodyPr>
          <a:lstStyle/>
          <a:p>
            <a:r>
              <a:rPr lang="cs-CZ" dirty="0">
                <a:hlinkClick r:id="rId2"/>
              </a:rPr>
              <a:t>http://www.asicr.cz/bulletin/kveten-2010/</a:t>
            </a:r>
            <a:endParaRPr lang="cs-CZ" dirty="0"/>
          </a:p>
          <a:p>
            <a:r>
              <a:rPr lang="cs-CZ" dirty="0">
                <a:hlinkClick r:id="rId3"/>
              </a:rPr>
              <a:t>http://www.humanart.cz/fotografie-61257-island---duhove-hory.html</a:t>
            </a:r>
            <a:endParaRPr lang="cs-CZ" dirty="0"/>
          </a:p>
          <a:p>
            <a:r>
              <a:rPr lang="cs-CZ" dirty="0">
                <a:hlinkClick r:id="rId4"/>
              </a:rPr>
              <a:t>http://www.zlutykvet.cz/den_zeme_11.html</a:t>
            </a:r>
            <a:endParaRPr lang="cs-CZ" dirty="0"/>
          </a:p>
          <a:p>
            <a:r>
              <a:rPr lang="cs-CZ" dirty="0">
                <a:hlinkClick r:id="rId5"/>
              </a:rPr>
              <a:t>https://pixabay.com/cs/lij%C3%A1k-de%C5%A1%C5%A5%C5%AF-samoa-exotick%C3%BD-42/</a:t>
            </a:r>
            <a:endParaRPr lang="cs-CZ" dirty="0"/>
          </a:p>
          <a:p>
            <a:r>
              <a:rPr lang="cs-CZ" dirty="0">
                <a:hlinkClick r:id="rId6"/>
              </a:rPr>
              <a:t>https://pixabay.com/cs/tukan-pt%C3%A1k-tropick%C3%A9-pt%C3%A1k-bill-2247143/</a:t>
            </a:r>
            <a:endParaRPr lang="cs-CZ" dirty="0"/>
          </a:p>
          <a:p>
            <a:r>
              <a:rPr lang="cs-CZ" dirty="0">
                <a:hlinkClick r:id="rId7"/>
              </a:rPr>
              <a:t>https://pixabay.com/cs/duny-p%C3%ADsek-pou%C5%A1%C5%A5-death-valley-usa-3713/</a:t>
            </a:r>
            <a:endParaRPr lang="cs-CZ" dirty="0"/>
          </a:p>
          <a:p>
            <a:r>
              <a:rPr lang="cs-CZ" dirty="0">
                <a:hlinkClick r:id="rId8"/>
              </a:rPr>
              <a:t>https://pixabay.com/cs/vlna-atlantik-tichomo%C5%99%C3%AD-oce%C3%A1n-1913559/</a:t>
            </a:r>
            <a:endParaRPr lang="cs-CZ" dirty="0"/>
          </a:p>
          <a:p>
            <a:r>
              <a:rPr lang="cs-CZ" dirty="0">
                <a:hlinkClick r:id="rId9"/>
              </a:rPr>
              <a:t>https://pixabay.com/cs/c%C3%ADsa%C5%99-tu%C4%8D%C5%88%C3%A1ci-antarktida-%C5%BEivot-429127/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4596547"/>
      </p:ext>
    </p:extLst>
  </p:cSld>
  <p:clrMapOvr>
    <a:masterClrMapping/>
  </p:clrMapOvr>
</p:sld>
</file>

<file path=ppt/theme/theme1.xml><?xml version="1.0" encoding="utf-8"?>
<a:theme xmlns:a="http://schemas.openxmlformats.org/drawingml/2006/main" name="Předloh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Georgia"/>
        <a:ea typeface=""/>
        <a:cs typeface=""/>
      </a:majorFont>
      <a:minorFont>
        <a:latin typeface="Georgi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ředloha" id="{A6EE154D-9238-4944-AABC-8018263815D8}" vid="{27E7A87E-6058-48ED-B567-2365C9B753DA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Předloha</Template>
  <TotalTime>19354</TotalTime>
  <Words>1035</Words>
  <Application>Microsoft Office PowerPoint</Application>
  <PresentationFormat>Předvádění na obrazovce (4:3)</PresentationFormat>
  <Paragraphs>262</Paragraphs>
  <Slides>37</Slides>
  <Notes>18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Předloha</vt:lpstr>
      <vt:lpstr>Všeobecná cirkulace atmosféry</vt:lpstr>
      <vt:lpstr>Atmosféra je v neustálém pohybu…</vt:lpstr>
      <vt:lpstr>Snímek 3</vt:lpstr>
      <vt:lpstr>Snímek 4</vt:lpstr>
      <vt:lpstr>Vznik větrných systémů</vt:lpstr>
      <vt:lpstr>Hypotetická situace na nerotující Zemi</vt:lpstr>
      <vt:lpstr>Coriolisova síla</vt:lpstr>
      <vt:lpstr>Model pro rotující Zemi</vt:lpstr>
      <vt:lpstr>Snímek 9</vt:lpstr>
      <vt:lpstr>Snímek 10</vt:lpstr>
      <vt:lpstr>Snímek 11</vt:lpstr>
      <vt:lpstr>Úkol č. 2 - vhodně přiřaďte</vt:lpstr>
      <vt:lpstr>Snímek 13</vt:lpstr>
      <vt:lpstr>Důsledky cirkulace atmosféry v tropických šířkách</vt:lpstr>
      <vt:lpstr>Důsledky ve vyšších zeměpisných šířkách</vt:lpstr>
      <vt:lpstr>Pasáty</vt:lpstr>
      <vt:lpstr>Snímek 17</vt:lpstr>
      <vt:lpstr>Snímek 18</vt:lpstr>
      <vt:lpstr>Intertropická zóna  konvergence</vt:lpstr>
      <vt:lpstr>Snímek 20</vt:lpstr>
      <vt:lpstr>Srážková činnost na Zemi v průběhu roku</vt:lpstr>
      <vt:lpstr>Tryskové proudění - Jet Stream</vt:lpstr>
      <vt:lpstr>Monzunové proudění</vt:lpstr>
      <vt:lpstr>Kde se nachází nejvýznamnější monzunové oblasti?</vt:lpstr>
      <vt:lpstr>Příčina vzniku</vt:lpstr>
      <vt:lpstr>Letní a zimní monzun</vt:lpstr>
      <vt:lpstr>Letní a zimní monzun</vt:lpstr>
      <vt:lpstr>Snímek 28</vt:lpstr>
      <vt:lpstr>Úkol č. 3 - vyberte</vt:lpstr>
      <vt:lpstr>Úkol č. 3 - vyberte</vt:lpstr>
      <vt:lpstr>Rekapitulace</vt:lpstr>
      <vt:lpstr>Správné řešení</vt:lpstr>
      <vt:lpstr>Rekapitulace</vt:lpstr>
      <vt:lpstr>Rekapitulace</vt:lpstr>
      <vt:lpstr>Rekapitulace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Meteorologie</dc:title>
  <dc:creator>Admin</dc:creator>
  <cp:lastModifiedBy>Dum</cp:lastModifiedBy>
  <cp:revision>609</cp:revision>
  <dcterms:created xsi:type="dcterms:W3CDTF">2014-09-11T07:53:24Z</dcterms:created>
  <dcterms:modified xsi:type="dcterms:W3CDTF">2017-07-14T15:28:25Z</dcterms:modified>
</cp:coreProperties>
</file>