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notesSlides/notesSlide17.xml" ContentType="application/vnd.openxmlformats-officedocument.presentationml.notesSl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18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notesSlides/notesSlide19.xml" ContentType="application/vnd.openxmlformats-officedocument.presentationml.notesSlide+xml"/>
  <Override PartName="/ppt/charts/chart14.xml" ContentType="application/vnd.openxmlformats-officedocument.drawingml.chart+xml"/>
  <Override PartName="/ppt/charts/style14.xml" ContentType="application/vnd.ms-office.chartstyle+xml"/>
  <Override PartName="/ppt/charts/colors14.xml" ContentType="application/vnd.ms-office.chartcolorstyle+xml"/>
  <Override PartName="/ppt/notesSlides/notesSlide20.xml" ContentType="application/vnd.openxmlformats-officedocument.presentationml.notesSlide+xml"/>
  <Override PartName="/ppt/charts/chart15.xml" ContentType="application/vnd.openxmlformats-officedocument.drawingml.chart+xml"/>
  <Override PartName="/ppt/charts/style15.xml" ContentType="application/vnd.ms-office.chartstyle+xml"/>
  <Override PartName="/ppt/charts/colors15.xml" ContentType="application/vnd.ms-office.chartcolorstyle+xml"/>
  <Override PartName="/ppt/charts/chart16.xml" ContentType="application/vnd.openxmlformats-officedocument.drawingml.chart+xml"/>
  <Override PartName="/ppt/charts/style16.xml" ContentType="application/vnd.ms-office.chartstyle+xml"/>
  <Override PartName="/ppt/charts/colors16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398" r:id="rId3"/>
    <p:sldId id="389" r:id="rId4"/>
    <p:sldId id="392" r:id="rId5"/>
    <p:sldId id="390" r:id="rId6"/>
    <p:sldId id="391" r:id="rId7"/>
    <p:sldId id="394" r:id="rId8"/>
    <p:sldId id="395" r:id="rId9"/>
    <p:sldId id="396" r:id="rId10"/>
    <p:sldId id="364" r:id="rId11"/>
    <p:sldId id="365" r:id="rId12"/>
    <p:sldId id="386" r:id="rId13"/>
    <p:sldId id="382" r:id="rId14"/>
    <p:sldId id="380" r:id="rId15"/>
    <p:sldId id="397" r:id="rId16"/>
    <p:sldId id="388" r:id="rId17"/>
    <p:sldId id="348" r:id="rId18"/>
    <p:sldId id="343" r:id="rId19"/>
    <p:sldId id="345" r:id="rId20"/>
    <p:sldId id="351" r:id="rId21"/>
    <p:sldId id="352" r:id="rId22"/>
    <p:sldId id="355" r:id="rId23"/>
    <p:sldId id="356" r:id="rId24"/>
    <p:sldId id="358" r:id="rId25"/>
    <p:sldId id="359" r:id="rId26"/>
    <p:sldId id="360" r:id="rId27"/>
    <p:sldId id="361" r:id="rId28"/>
    <p:sldId id="362" r:id="rId29"/>
    <p:sldId id="273" r:id="rId30"/>
    <p:sldId id="35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oliš" initials="P" lastIdx="1" clrIdx="0">
    <p:extLst>
      <p:ext uri="{19B8F6BF-5375-455C-9EA6-DF929625EA0E}">
        <p15:presenceInfo xmlns:p15="http://schemas.microsoft.com/office/powerpoint/2012/main" userId="Poliš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6122" autoAdjust="0"/>
  </p:normalViewPr>
  <p:slideViewPr>
    <p:cSldViewPr>
      <p:cViewPr varScale="1">
        <p:scale>
          <a:sx n="55" d="100"/>
          <a:sy n="55" d="100"/>
        </p:scale>
        <p:origin x="186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_rels/chart1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4.xml"/><Relationship Id="rId1" Type="http://schemas.microsoft.com/office/2011/relationships/chartStyle" Target="style14.xml"/></Relationships>
</file>

<file path=ppt/charts/_rels/chart1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5.xml"/><Relationship Id="rId1" Type="http://schemas.microsoft.com/office/2011/relationships/chartStyle" Target="style15.xml"/></Relationships>
</file>

<file path=ppt/charts/_rels/chart1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Poli&#353;\Materi&#225;ly\RNDr\Suroviny\Klimadiagramy-nov&#233;.xlsx" TargetMode="External"/><Relationship Id="rId2" Type="http://schemas.microsoft.com/office/2011/relationships/chartColorStyle" Target="colors16.xml"/><Relationship Id="rId1" Type="http://schemas.microsoft.com/office/2011/relationships/chartStyle" Target="style1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Moskva!$F$2</c:f>
          <c:strCache>
            <c:ptCount val="1"/>
            <c:pt idx="0">
              <c:v>Moskva (156 m.n.m.)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Moskva!$F$19</c:f>
              <c:strCache>
                <c:ptCount val="1"/>
                <c:pt idx="0">
                  <c:v>  Srážky        Roční úhrn srážek: 688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Moskva!$F$4:$F$15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Moskva!$H$4:$H$15</c:f>
              <c:numCache>
                <c:formatCode>0</c:formatCode>
                <c:ptCount val="12"/>
                <c:pt idx="0">
                  <c:v>45</c:v>
                </c:pt>
                <c:pt idx="1">
                  <c:v>37</c:v>
                </c:pt>
                <c:pt idx="2">
                  <c:v>34</c:v>
                </c:pt>
                <c:pt idx="3">
                  <c:v>40</c:v>
                </c:pt>
                <c:pt idx="4">
                  <c:v>58</c:v>
                </c:pt>
                <c:pt idx="5">
                  <c:v>76</c:v>
                </c:pt>
                <c:pt idx="6">
                  <c:v>92</c:v>
                </c:pt>
                <c:pt idx="7">
                  <c:v>74</c:v>
                </c:pt>
                <c:pt idx="8">
                  <c:v>64</c:v>
                </c:pt>
                <c:pt idx="9">
                  <c:v>58</c:v>
                </c:pt>
                <c:pt idx="10">
                  <c:v>58</c:v>
                </c:pt>
                <c:pt idx="11">
                  <c:v>52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FD6E-4C37-AE76-8537F428BE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81286800"/>
        <c:axId val="181287584"/>
      </c:barChart>
      <c:lineChart>
        <c:grouping val="standard"/>
        <c:varyColors val="0"/>
        <c:ser>
          <c:idx val="0"/>
          <c:order val="0"/>
          <c:tx>
            <c:strRef>
              <c:f>Moskva!$F$18</c:f>
              <c:strCache>
                <c:ptCount val="1"/>
                <c:pt idx="0">
                  <c:v>  Teplota      Průměrná roční teplota: 5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Moskva!$F$4:$F$15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Moskva!$G$4:$G$16</c:f>
              <c:numCache>
                <c:formatCode>0.0</c:formatCode>
                <c:ptCount val="12"/>
                <c:pt idx="0">
                  <c:v>-9.3000000000000007</c:v>
                </c:pt>
                <c:pt idx="1">
                  <c:v>-7.7</c:v>
                </c:pt>
                <c:pt idx="2">
                  <c:v>-2.2000000000000002</c:v>
                </c:pt>
                <c:pt idx="3">
                  <c:v>5.8</c:v>
                </c:pt>
                <c:pt idx="4">
                  <c:v>12.9</c:v>
                </c:pt>
                <c:pt idx="5">
                  <c:v>16.600000000000001</c:v>
                </c:pt>
                <c:pt idx="6">
                  <c:v>18.100000000000001</c:v>
                </c:pt>
                <c:pt idx="7">
                  <c:v>16.399999999999999</c:v>
                </c:pt>
                <c:pt idx="8">
                  <c:v>10.9</c:v>
                </c:pt>
                <c:pt idx="9">
                  <c:v>5</c:v>
                </c:pt>
                <c:pt idx="10">
                  <c:v>-1.1000000000000001</c:v>
                </c:pt>
                <c:pt idx="11">
                  <c:v>-6.1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FD6E-4C37-AE76-8537F428BE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6671608"/>
        <c:axId val="181287976"/>
      </c:lineChart>
      <c:catAx>
        <c:axId val="1812868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1287584"/>
        <c:crosses val="autoZero"/>
        <c:auto val="1"/>
        <c:lblAlgn val="ctr"/>
        <c:lblOffset val="100"/>
        <c:noMultiLvlLbl val="0"/>
      </c:catAx>
      <c:valAx>
        <c:axId val="1812875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1286800"/>
        <c:crosses val="autoZero"/>
        <c:crossBetween val="between"/>
        <c:majorUnit val="20"/>
      </c:valAx>
      <c:valAx>
        <c:axId val="181287976"/>
        <c:scaling>
          <c:orientation val="minMax"/>
          <c:max val="40"/>
          <c:min val="-1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1608"/>
        <c:crosses val="max"/>
        <c:crossBetween val="between"/>
        <c:majorUnit val="10"/>
      </c:valAx>
      <c:catAx>
        <c:axId val="2166716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8128797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'Kuala Lumpur'!$F$2:$H$2</c:f>
          <c:strCache>
            <c:ptCount val="3"/>
            <c:pt idx="0">
              <c:v>Kuala-Lumpur (17 m.n.m.)</c:v>
            </c:pt>
          </c:strCache>
        </c:strRef>
      </c:tx>
      <c:layout>
        <c:manualLayout>
          <c:xMode val="edge"/>
          <c:yMode val="edge"/>
          <c:x val="0.19101377952755907"/>
          <c:y val="7.244027149438182E-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'Kuala Lumpur'!$F$19</c:f>
              <c:strCache>
                <c:ptCount val="1"/>
                <c:pt idx="0">
                  <c:v>  Srážky        Roční úhrn srážek: 2364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'Kuala Lumpur'!$F$4:$F$15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'Kuala Lumpur'!$H$4:$H$15</c:f>
              <c:numCache>
                <c:formatCode>0</c:formatCode>
                <c:ptCount val="12"/>
                <c:pt idx="0">
                  <c:v>164</c:v>
                </c:pt>
                <c:pt idx="1">
                  <c:v>147</c:v>
                </c:pt>
                <c:pt idx="2">
                  <c:v>218</c:v>
                </c:pt>
                <c:pt idx="3">
                  <c:v>272</c:v>
                </c:pt>
                <c:pt idx="4">
                  <c:v>187</c:v>
                </c:pt>
                <c:pt idx="5">
                  <c:v>134</c:v>
                </c:pt>
                <c:pt idx="6">
                  <c:v>131</c:v>
                </c:pt>
                <c:pt idx="7">
                  <c:v>144</c:v>
                </c:pt>
                <c:pt idx="8">
                  <c:v>192</c:v>
                </c:pt>
                <c:pt idx="9">
                  <c:v>277</c:v>
                </c:pt>
                <c:pt idx="10">
                  <c:v>274</c:v>
                </c:pt>
                <c:pt idx="11">
                  <c:v>224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C053-45B2-A7F8-6503E29D9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6672000"/>
        <c:axId val="216666904"/>
      </c:barChart>
      <c:lineChart>
        <c:grouping val="standard"/>
        <c:varyColors val="0"/>
        <c:ser>
          <c:idx val="0"/>
          <c:order val="0"/>
          <c:tx>
            <c:strRef>
              <c:f>'Kuala Lumpur'!$F$18</c:f>
              <c:strCache>
                <c:ptCount val="1"/>
                <c:pt idx="0">
                  <c:v>  Teplota      Průměrná roční teplota: 26,5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'Kuala Lumpur'!$F$4:$F$15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'Kuala Lumpur'!$G$4:$G$16</c:f>
              <c:numCache>
                <c:formatCode>0.0</c:formatCode>
                <c:ptCount val="12"/>
                <c:pt idx="0">
                  <c:v>26.1</c:v>
                </c:pt>
                <c:pt idx="1">
                  <c:v>26.5</c:v>
                </c:pt>
                <c:pt idx="2">
                  <c:v>26.9</c:v>
                </c:pt>
                <c:pt idx="3">
                  <c:v>26.9</c:v>
                </c:pt>
                <c:pt idx="4">
                  <c:v>27.2</c:v>
                </c:pt>
                <c:pt idx="5">
                  <c:v>26.9</c:v>
                </c:pt>
                <c:pt idx="6">
                  <c:v>26.5</c:v>
                </c:pt>
                <c:pt idx="7">
                  <c:v>26.5</c:v>
                </c:pt>
                <c:pt idx="8">
                  <c:v>26.3</c:v>
                </c:pt>
                <c:pt idx="9">
                  <c:v>26.3</c:v>
                </c:pt>
                <c:pt idx="10">
                  <c:v>26.1</c:v>
                </c:pt>
                <c:pt idx="11">
                  <c:v>26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C053-45B2-A7F8-6503E29D9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6672784"/>
        <c:axId val="216670040"/>
      </c:lineChart>
      <c:catAx>
        <c:axId val="2166720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66904"/>
        <c:crosses val="autoZero"/>
        <c:auto val="1"/>
        <c:lblAlgn val="ctr"/>
        <c:lblOffset val="100"/>
        <c:noMultiLvlLbl val="0"/>
      </c:catAx>
      <c:valAx>
        <c:axId val="216666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2000"/>
        <c:crosses val="autoZero"/>
        <c:crossBetween val="between"/>
        <c:majorUnit val="50"/>
      </c:valAx>
      <c:valAx>
        <c:axId val="216670040"/>
        <c:scaling>
          <c:orientation val="minMax"/>
          <c:max val="30"/>
          <c:min val="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2784"/>
        <c:crosses val="max"/>
        <c:crossBetween val="between"/>
        <c:majorUnit val="5"/>
      </c:valAx>
      <c:catAx>
        <c:axId val="21667278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667004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Londýn!$F$2</c:f>
          <c:strCache>
            <c:ptCount val="1"/>
            <c:pt idx="0">
              <c:v>Londýn (11 m n.m.)</c:v>
            </c:pt>
          </c:strCache>
        </c:strRef>
      </c:tx>
      <c:layout>
        <c:manualLayout>
          <c:xMode val="edge"/>
          <c:yMode val="edge"/>
          <c:x val="0.27580645245024699"/>
          <c:y val="1.583704055128650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2800" b="1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1774005627146357"/>
          <c:y val="0.12686279432462244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Londýn!$F$19</c:f>
              <c:strCache>
                <c:ptCount val="1"/>
                <c:pt idx="0">
                  <c:v>  Srážky        Roční úhrn srážek: 753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Londýn!$F$4:$F$15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Londýn!$H$4:$H$15</c:f>
              <c:numCache>
                <c:formatCode>0</c:formatCode>
                <c:ptCount val="12"/>
                <c:pt idx="0">
                  <c:v>78</c:v>
                </c:pt>
                <c:pt idx="1">
                  <c:v>53</c:v>
                </c:pt>
                <c:pt idx="2">
                  <c:v>60</c:v>
                </c:pt>
                <c:pt idx="3">
                  <c:v>54</c:v>
                </c:pt>
                <c:pt idx="4">
                  <c:v>55</c:v>
                </c:pt>
                <c:pt idx="5">
                  <c:v>58</c:v>
                </c:pt>
                <c:pt idx="6">
                  <c:v>44</c:v>
                </c:pt>
                <c:pt idx="7">
                  <c:v>55</c:v>
                </c:pt>
                <c:pt idx="8">
                  <c:v>67</c:v>
                </c:pt>
                <c:pt idx="9">
                  <c:v>73</c:v>
                </c:pt>
                <c:pt idx="10">
                  <c:v>76</c:v>
                </c:pt>
                <c:pt idx="11">
                  <c:v>80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D4A0-402D-ABB4-D29228DEE7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6667688"/>
        <c:axId val="216673176"/>
      </c:barChart>
      <c:lineChart>
        <c:grouping val="standard"/>
        <c:varyColors val="0"/>
        <c:ser>
          <c:idx val="0"/>
          <c:order val="0"/>
          <c:tx>
            <c:strRef>
              <c:f>Londýn!$F$18</c:f>
              <c:strCache>
                <c:ptCount val="1"/>
                <c:pt idx="0">
                  <c:v>  Teplota      Průměrná roční teplota: 9,7 °C</c:v>
                </c:pt>
              </c:strCache>
            </c:strRef>
          </c:tx>
          <c:spPr>
            <a:ln w="381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Londýn!$F$4:$F$15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Londýn!$G$4:$G$16</c:f>
              <c:numCache>
                <c:formatCode>0.0</c:formatCode>
                <c:ptCount val="12"/>
                <c:pt idx="0">
                  <c:v>3.9</c:v>
                </c:pt>
                <c:pt idx="1">
                  <c:v>4.0999999999999996</c:v>
                </c:pt>
                <c:pt idx="2">
                  <c:v>5.9</c:v>
                </c:pt>
                <c:pt idx="3">
                  <c:v>8.1</c:v>
                </c:pt>
                <c:pt idx="4">
                  <c:v>11.3</c:v>
                </c:pt>
                <c:pt idx="5">
                  <c:v>14.4</c:v>
                </c:pt>
                <c:pt idx="6">
                  <c:v>16.3</c:v>
                </c:pt>
                <c:pt idx="7">
                  <c:v>16.2</c:v>
                </c:pt>
                <c:pt idx="8">
                  <c:v>13.8</c:v>
                </c:pt>
                <c:pt idx="9">
                  <c:v>10.9</c:v>
                </c:pt>
                <c:pt idx="10">
                  <c:v>6.7</c:v>
                </c:pt>
                <c:pt idx="11">
                  <c:v>4.7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D4A0-402D-ABB4-D29228DEE7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6668864"/>
        <c:axId val="216669648"/>
      </c:lineChart>
      <c:catAx>
        <c:axId val="2166676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3176"/>
        <c:crosses val="autoZero"/>
        <c:auto val="1"/>
        <c:lblAlgn val="ctr"/>
        <c:lblOffset val="100"/>
        <c:noMultiLvlLbl val="0"/>
      </c:catAx>
      <c:valAx>
        <c:axId val="216673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>
                    <a:solidFill>
                      <a:schemeClr val="tx1"/>
                    </a:solidFill>
                  </a:rPr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67688"/>
        <c:crosses val="autoZero"/>
        <c:crossBetween val="between"/>
        <c:majorUnit val="20"/>
      </c:valAx>
      <c:valAx>
        <c:axId val="216669648"/>
        <c:scaling>
          <c:orientation val="minMax"/>
          <c:max val="40"/>
          <c:min val="-1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>
                    <a:solidFill>
                      <a:schemeClr val="tx1"/>
                    </a:solidFill>
                  </a:rPr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68864"/>
        <c:crosses val="max"/>
        <c:crossBetween val="between"/>
        <c:majorUnit val="10"/>
      </c:valAx>
      <c:catAx>
        <c:axId val="21666886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666964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Dublin!$F$2</c:f>
          <c:strCache>
            <c:ptCount val="1"/>
            <c:pt idx="0">
              <c:v>Dublin (9 m n.m.)</c:v>
            </c:pt>
          </c:strCache>
        </c:strRef>
      </c:tx>
      <c:layout>
        <c:manualLayout>
          <c:xMode val="edge"/>
          <c:yMode val="edge"/>
          <c:x val="0.29723454883843048"/>
          <c:y val="1.0039919806890138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4712658510890384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Dublin!$F$19</c:f>
              <c:strCache>
                <c:ptCount val="1"/>
                <c:pt idx="0">
                  <c:v>  Srážky        Roční úhrn srážek: 735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Dublin!$F$4:$F$15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Dublin!$H$4:$H$15</c:f>
              <c:numCache>
                <c:formatCode>0</c:formatCode>
                <c:ptCount val="12"/>
                <c:pt idx="0">
                  <c:v>68</c:v>
                </c:pt>
                <c:pt idx="1">
                  <c:v>49</c:v>
                </c:pt>
                <c:pt idx="2">
                  <c:v>56</c:v>
                </c:pt>
                <c:pt idx="3">
                  <c:v>54</c:v>
                </c:pt>
                <c:pt idx="4">
                  <c:v>58</c:v>
                </c:pt>
                <c:pt idx="5">
                  <c:v>48</c:v>
                </c:pt>
                <c:pt idx="6">
                  <c:v>54</c:v>
                </c:pt>
                <c:pt idx="7">
                  <c:v>78</c:v>
                </c:pt>
                <c:pt idx="8">
                  <c:v>69</c:v>
                </c:pt>
                <c:pt idx="9">
                  <c:v>68</c:v>
                </c:pt>
                <c:pt idx="10">
                  <c:v>70</c:v>
                </c:pt>
                <c:pt idx="11">
                  <c:v>77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E446-42ED-A30E-873DA61633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6671216"/>
        <c:axId val="216673568"/>
      </c:barChart>
      <c:lineChart>
        <c:grouping val="standard"/>
        <c:varyColors val="0"/>
        <c:ser>
          <c:idx val="0"/>
          <c:order val="0"/>
          <c:tx>
            <c:strRef>
              <c:f>Dublin!$F$18</c:f>
              <c:strCache>
                <c:ptCount val="1"/>
                <c:pt idx="0">
                  <c:v>  Teplota      Průměrná roční teplota: 9,2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Dublin!$F$4:$F$15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Dublin!$G$4:$G$16</c:f>
              <c:numCache>
                <c:formatCode>0.0</c:formatCode>
                <c:ptCount val="12"/>
                <c:pt idx="0">
                  <c:v>5.0999999999999996</c:v>
                </c:pt>
                <c:pt idx="1">
                  <c:v>5.0999999999999996</c:v>
                </c:pt>
                <c:pt idx="2">
                  <c:v>6.3</c:v>
                </c:pt>
                <c:pt idx="3">
                  <c:v>8</c:v>
                </c:pt>
                <c:pt idx="4">
                  <c:v>10.5</c:v>
                </c:pt>
                <c:pt idx="5">
                  <c:v>13.3</c:v>
                </c:pt>
                <c:pt idx="6">
                  <c:v>14.9</c:v>
                </c:pt>
                <c:pt idx="7">
                  <c:v>14.6</c:v>
                </c:pt>
                <c:pt idx="8">
                  <c:v>13</c:v>
                </c:pt>
                <c:pt idx="9">
                  <c:v>10.3</c:v>
                </c:pt>
                <c:pt idx="10">
                  <c:v>6.7</c:v>
                </c:pt>
                <c:pt idx="11">
                  <c:v>5.3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E446-42ED-A30E-873DA61633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6666512"/>
        <c:axId val="216666120"/>
      </c:lineChart>
      <c:catAx>
        <c:axId val="21667121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3568"/>
        <c:crosses val="autoZero"/>
        <c:auto val="1"/>
        <c:lblAlgn val="ctr"/>
        <c:lblOffset val="100"/>
        <c:noMultiLvlLbl val="0"/>
      </c:catAx>
      <c:valAx>
        <c:axId val="2166735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71216"/>
        <c:crosses val="autoZero"/>
        <c:crossBetween val="between"/>
        <c:majorUnit val="20"/>
      </c:valAx>
      <c:valAx>
        <c:axId val="216666120"/>
        <c:scaling>
          <c:orientation val="minMax"/>
          <c:max val="20"/>
          <c:min val="-3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66512"/>
        <c:crosses val="max"/>
        <c:crossBetween val="between"/>
        <c:majorUnit val="10"/>
      </c:valAx>
      <c:catAx>
        <c:axId val="21666651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666612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'Ulan-batar'!$F$2:$H$2</c:f>
          <c:strCache>
            <c:ptCount val="3"/>
            <c:pt idx="0">
              <c:v>Ulánbátar (1338 m n.m.)</c:v>
            </c:pt>
          </c:strCache>
        </c:strRef>
      </c:tx>
      <c:layout>
        <c:manualLayout>
          <c:xMode val="edge"/>
          <c:yMode val="edge"/>
          <c:x val="0.23689989854976698"/>
          <c:y val="1.0039919806890173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'Ulan-batar'!$F$19</c:f>
              <c:strCache>
                <c:ptCount val="1"/>
                <c:pt idx="0">
                  <c:v>  Srážky        Roční úhrn srážek: 217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'Ulan-batar'!$F$4:$F$15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'Ulan-batar'!$H$4:$H$15</c:f>
              <c:numCache>
                <c:formatCode>0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8</c:v>
                </c:pt>
                <c:pt idx="4">
                  <c:v>13</c:v>
                </c:pt>
                <c:pt idx="5">
                  <c:v>42</c:v>
                </c:pt>
                <c:pt idx="6">
                  <c:v>58</c:v>
                </c:pt>
                <c:pt idx="7">
                  <c:v>52</c:v>
                </c:pt>
                <c:pt idx="8">
                  <c:v>26</c:v>
                </c:pt>
                <c:pt idx="9">
                  <c:v>6</c:v>
                </c:pt>
                <c:pt idx="10">
                  <c:v>3</c:v>
                </c:pt>
                <c:pt idx="11">
                  <c:v>3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B9D1-4921-8933-61B0914F0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6669256"/>
        <c:axId val="217338440"/>
      </c:barChart>
      <c:lineChart>
        <c:grouping val="standard"/>
        <c:varyColors val="0"/>
        <c:ser>
          <c:idx val="0"/>
          <c:order val="0"/>
          <c:tx>
            <c:strRef>
              <c:f>'Ulan-batar'!$F$18</c:f>
              <c:strCache>
                <c:ptCount val="1"/>
                <c:pt idx="0">
                  <c:v>  Teplota      Průměrná roční teplota: -2,4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'Ulan-batar'!$F$4:$F$15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'Ulan-batar'!$G$4:$G$16</c:f>
              <c:numCache>
                <c:formatCode>0.0</c:formatCode>
                <c:ptCount val="12"/>
                <c:pt idx="0">
                  <c:v>-24.6</c:v>
                </c:pt>
                <c:pt idx="1">
                  <c:v>-20.6</c:v>
                </c:pt>
                <c:pt idx="2">
                  <c:v>-9.8000000000000007</c:v>
                </c:pt>
                <c:pt idx="3">
                  <c:v>0.3</c:v>
                </c:pt>
                <c:pt idx="4">
                  <c:v>8.9</c:v>
                </c:pt>
                <c:pt idx="5">
                  <c:v>14.4</c:v>
                </c:pt>
                <c:pt idx="6">
                  <c:v>16.3</c:v>
                </c:pt>
                <c:pt idx="7">
                  <c:v>16.2</c:v>
                </c:pt>
                <c:pt idx="8">
                  <c:v>13.8</c:v>
                </c:pt>
                <c:pt idx="9">
                  <c:v>-1.1000000000000001</c:v>
                </c:pt>
                <c:pt idx="10">
                  <c:v>-13.2</c:v>
                </c:pt>
                <c:pt idx="11">
                  <c:v>-21.9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B9D1-4921-8933-61B0914F05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341968"/>
        <c:axId val="217337656"/>
      </c:lineChart>
      <c:catAx>
        <c:axId val="21666925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38440"/>
        <c:crosses val="autoZero"/>
        <c:auto val="1"/>
        <c:lblAlgn val="ctr"/>
        <c:lblOffset val="100"/>
        <c:noMultiLvlLbl val="0"/>
      </c:catAx>
      <c:valAx>
        <c:axId val="217338440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6669256"/>
        <c:crosses val="autoZero"/>
        <c:crossBetween val="between"/>
        <c:majorUnit val="20"/>
      </c:valAx>
      <c:valAx>
        <c:axId val="217337656"/>
        <c:scaling>
          <c:orientation val="minMax"/>
          <c:max val="20"/>
          <c:min val="-3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1968"/>
        <c:crosses val="max"/>
        <c:crossBetween val="between"/>
        <c:majorUnit val="10"/>
      </c:valAx>
      <c:catAx>
        <c:axId val="21734196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33765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Zugspitze!$F$2</c:f>
          <c:strCache>
            <c:ptCount val="1"/>
            <c:pt idx="0">
              <c:v>Zugspitze (2962 m n.m.)</c:v>
            </c:pt>
          </c:strCache>
        </c:strRef>
      </c:tx>
      <c:layout>
        <c:manualLayout>
          <c:xMode val="edge"/>
          <c:yMode val="edge"/>
          <c:x val="0.19698147870358151"/>
          <c:y val="1.596882753768099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7661697547282218"/>
          <c:w val="0.76690605410534052"/>
          <c:h val="0.54115990471567732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Zugspitze!$F$19</c:f>
              <c:strCache>
                <c:ptCount val="1"/>
                <c:pt idx="0">
                  <c:v>  Srážky        Roční úhrn srážek: 1995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Zugspitze!$F$4:$F$15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Zugspitze!$H$4:$H$15</c:f>
              <c:numCache>
                <c:formatCode>0</c:formatCode>
                <c:ptCount val="12"/>
                <c:pt idx="0">
                  <c:v>189</c:v>
                </c:pt>
                <c:pt idx="1">
                  <c:v>154</c:v>
                </c:pt>
                <c:pt idx="2">
                  <c:v>186</c:v>
                </c:pt>
                <c:pt idx="3">
                  <c:v>200</c:v>
                </c:pt>
                <c:pt idx="4">
                  <c:v>172</c:v>
                </c:pt>
                <c:pt idx="5">
                  <c:v>185</c:v>
                </c:pt>
                <c:pt idx="6">
                  <c:v>183</c:v>
                </c:pt>
                <c:pt idx="7">
                  <c:v>170</c:v>
                </c:pt>
                <c:pt idx="8">
                  <c:v>115</c:v>
                </c:pt>
                <c:pt idx="9">
                  <c:v>109</c:v>
                </c:pt>
                <c:pt idx="10">
                  <c:v>157</c:v>
                </c:pt>
                <c:pt idx="11">
                  <c:v>183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FB81-477B-8E57-BEDF13880B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343536"/>
        <c:axId val="217338832"/>
      </c:barChart>
      <c:lineChart>
        <c:grouping val="standard"/>
        <c:varyColors val="0"/>
        <c:ser>
          <c:idx val="0"/>
          <c:order val="0"/>
          <c:tx>
            <c:strRef>
              <c:f>Zugspitze!$F$18</c:f>
              <c:strCache>
                <c:ptCount val="1"/>
                <c:pt idx="0">
                  <c:v>  Teplota      Průměrná roční teplota: -4,8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Zugspitze!$F$4:$F$15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Zugspitze!$G$4:$G$16</c:f>
              <c:numCache>
                <c:formatCode>0.0</c:formatCode>
                <c:ptCount val="12"/>
                <c:pt idx="0">
                  <c:v>-11.2</c:v>
                </c:pt>
                <c:pt idx="1">
                  <c:v>-11.4</c:v>
                </c:pt>
                <c:pt idx="2">
                  <c:v>-10.199999999999999</c:v>
                </c:pt>
                <c:pt idx="3">
                  <c:v>-7.5</c:v>
                </c:pt>
                <c:pt idx="4">
                  <c:v>-3.1</c:v>
                </c:pt>
                <c:pt idx="5">
                  <c:v>-0.1</c:v>
                </c:pt>
                <c:pt idx="6">
                  <c:v>0</c:v>
                </c:pt>
                <c:pt idx="7">
                  <c:v>0</c:v>
                </c:pt>
                <c:pt idx="8">
                  <c:v>0.5</c:v>
                </c:pt>
                <c:pt idx="9">
                  <c:v>-2.1</c:v>
                </c:pt>
                <c:pt idx="10">
                  <c:v>-7.1</c:v>
                </c:pt>
                <c:pt idx="11">
                  <c:v>-9.6999999999999993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FB81-477B-8E57-BEDF13880B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344320"/>
        <c:axId val="217342752"/>
      </c:lineChart>
      <c:catAx>
        <c:axId val="21734353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38832"/>
        <c:crosses val="autoZero"/>
        <c:auto val="1"/>
        <c:lblAlgn val="ctr"/>
        <c:lblOffset val="100"/>
        <c:noMultiLvlLbl val="0"/>
      </c:catAx>
      <c:valAx>
        <c:axId val="217338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3536"/>
        <c:crosses val="autoZero"/>
        <c:crossBetween val="between"/>
        <c:majorUnit val="60"/>
      </c:valAx>
      <c:valAx>
        <c:axId val="217342752"/>
        <c:scaling>
          <c:orientation val="minMax"/>
          <c:max val="20"/>
          <c:min val="-2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4320"/>
        <c:crosses val="max"/>
        <c:crossBetween val="between"/>
        <c:majorUnit val="10"/>
      </c:valAx>
      <c:catAx>
        <c:axId val="2173443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34275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Garmisch!$F$2</c:f>
          <c:strCache>
            <c:ptCount val="1"/>
            <c:pt idx="0">
              <c:v>Garmisch - Partenkirchen (719 m n.m.)</c:v>
            </c:pt>
          </c:strCache>
        </c:strRef>
      </c:tx>
      <c:layout>
        <c:manualLayout>
          <c:xMode val="edge"/>
          <c:yMode val="edge"/>
          <c:x val="0.1575067654052828"/>
          <c:y val="1.302932785575716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7661697547282218"/>
          <c:w val="0.76690605410534052"/>
          <c:h val="0.54115990471567732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Garmisch!$F$19</c:f>
              <c:strCache>
                <c:ptCount val="1"/>
                <c:pt idx="0">
                  <c:v>  Srážky        Roční úhrn srážek: 1371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Garmisch!$F$4:$F$15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Garmisch!$H$4:$H$15</c:f>
              <c:numCache>
                <c:formatCode>0</c:formatCode>
                <c:ptCount val="12"/>
                <c:pt idx="0">
                  <c:v>76</c:v>
                </c:pt>
                <c:pt idx="1">
                  <c:v>70</c:v>
                </c:pt>
                <c:pt idx="2">
                  <c:v>91</c:v>
                </c:pt>
                <c:pt idx="3">
                  <c:v>97</c:v>
                </c:pt>
                <c:pt idx="4">
                  <c:v>125</c:v>
                </c:pt>
                <c:pt idx="5">
                  <c:v>181</c:v>
                </c:pt>
                <c:pt idx="6">
                  <c:v>183</c:v>
                </c:pt>
                <c:pt idx="7">
                  <c:v>172</c:v>
                </c:pt>
                <c:pt idx="8">
                  <c:v>111</c:v>
                </c:pt>
                <c:pt idx="9">
                  <c:v>83</c:v>
                </c:pt>
                <c:pt idx="10">
                  <c:v>98</c:v>
                </c:pt>
                <c:pt idx="11">
                  <c:v>85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5A82-4C1B-9A0F-3AC1CDFDAB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343928"/>
        <c:axId val="217344712"/>
      </c:barChart>
      <c:lineChart>
        <c:grouping val="standard"/>
        <c:varyColors val="0"/>
        <c:ser>
          <c:idx val="0"/>
          <c:order val="0"/>
          <c:tx>
            <c:strRef>
              <c:f>Garmisch!$F$18</c:f>
              <c:strCache>
                <c:ptCount val="1"/>
                <c:pt idx="0">
                  <c:v>  Teplota      Průměrná roční teplota: 6,8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Garmisch!$F$4:$F$15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Garmisch!$G$4:$G$16</c:f>
              <c:numCache>
                <c:formatCode>0.0</c:formatCode>
                <c:ptCount val="12"/>
                <c:pt idx="0">
                  <c:v>-2.5</c:v>
                </c:pt>
                <c:pt idx="1">
                  <c:v>-1</c:v>
                </c:pt>
                <c:pt idx="2">
                  <c:v>2.6</c:v>
                </c:pt>
                <c:pt idx="3">
                  <c:v>6.1</c:v>
                </c:pt>
                <c:pt idx="4">
                  <c:v>11.3</c:v>
                </c:pt>
                <c:pt idx="5">
                  <c:v>13.9</c:v>
                </c:pt>
                <c:pt idx="6">
                  <c:v>16</c:v>
                </c:pt>
                <c:pt idx="7">
                  <c:v>15.5</c:v>
                </c:pt>
                <c:pt idx="8">
                  <c:v>12</c:v>
                </c:pt>
                <c:pt idx="9">
                  <c:v>7.4</c:v>
                </c:pt>
                <c:pt idx="10">
                  <c:v>1.6</c:v>
                </c:pt>
                <c:pt idx="11">
                  <c:v>-1.7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5A82-4C1B-9A0F-3AC1CDFDAB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341576"/>
        <c:axId val="217345104"/>
      </c:lineChart>
      <c:catAx>
        <c:axId val="2173439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4712"/>
        <c:crosses val="autoZero"/>
        <c:auto val="1"/>
        <c:lblAlgn val="ctr"/>
        <c:lblOffset val="100"/>
        <c:noMultiLvlLbl val="0"/>
      </c:catAx>
      <c:valAx>
        <c:axId val="217344712"/>
        <c:scaling>
          <c:orientation val="minMax"/>
          <c:max val="24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3928"/>
        <c:crosses val="autoZero"/>
        <c:crossBetween val="between"/>
        <c:majorUnit val="60"/>
      </c:valAx>
      <c:valAx>
        <c:axId val="217345104"/>
        <c:scaling>
          <c:orientation val="minMax"/>
          <c:max val="20"/>
          <c:min val="-2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1576"/>
        <c:crosses val="max"/>
        <c:crossBetween val="between"/>
        <c:majorUnit val="10"/>
      </c:valAx>
      <c:catAx>
        <c:axId val="21734157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34510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'Kuala Lumpur'!$F$2:$H$2</c:f>
          <c:strCache>
            <c:ptCount val="3"/>
            <c:pt idx="0">
              <c:v>Kuala-Lumpur (17 m.n.m.)</c:v>
            </c:pt>
          </c:strCache>
        </c:strRef>
      </c:tx>
      <c:layout>
        <c:manualLayout>
          <c:xMode val="edge"/>
          <c:yMode val="edge"/>
          <c:x val="0.21671338550726368"/>
          <c:y val="8.9123947867045077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'Kuala Lumpur'!$F$19</c:f>
              <c:strCache>
                <c:ptCount val="1"/>
                <c:pt idx="0">
                  <c:v>  Srážky        Roční úhrn srážek: 2364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'Kuala Lumpur'!$F$4:$F$15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'Kuala Lumpur'!$H$4:$H$15</c:f>
              <c:numCache>
                <c:formatCode>0</c:formatCode>
                <c:ptCount val="12"/>
                <c:pt idx="0">
                  <c:v>164</c:v>
                </c:pt>
                <c:pt idx="1">
                  <c:v>147</c:v>
                </c:pt>
                <c:pt idx="2">
                  <c:v>218</c:v>
                </c:pt>
                <c:pt idx="3">
                  <c:v>272</c:v>
                </c:pt>
                <c:pt idx="4">
                  <c:v>187</c:v>
                </c:pt>
                <c:pt idx="5">
                  <c:v>134</c:v>
                </c:pt>
                <c:pt idx="6">
                  <c:v>131</c:v>
                </c:pt>
                <c:pt idx="7">
                  <c:v>144</c:v>
                </c:pt>
                <c:pt idx="8">
                  <c:v>192</c:v>
                </c:pt>
                <c:pt idx="9">
                  <c:v>277</c:v>
                </c:pt>
                <c:pt idx="10">
                  <c:v>274</c:v>
                </c:pt>
                <c:pt idx="11">
                  <c:v>224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3F0C-4345-AF26-97DD5CE1D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343144"/>
        <c:axId val="217338048"/>
      </c:barChart>
      <c:lineChart>
        <c:grouping val="standard"/>
        <c:varyColors val="0"/>
        <c:ser>
          <c:idx val="0"/>
          <c:order val="0"/>
          <c:tx>
            <c:strRef>
              <c:f>'Kuala Lumpur'!$F$18</c:f>
              <c:strCache>
                <c:ptCount val="1"/>
                <c:pt idx="0">
                  <c:v>  Teplota      Průměrná roční teplota: 26,5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'Kuala Lumpur'!$F$4:$F$15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'Kuala Lumpur'!$G$4:$G$16</c:f>
              <c:numCache>
                <c:formatCode>0.0</c:formatCode>
                <c:ptCount val="12"/>
                <c:pt idx="0">
                  <c:v>26.1</c:v>
                </c:pt>
                <c:pt idx="1">
                  <c:v>26.5</c:v>
                </c:pt>
                <c:pt idx="2">
                  <c:v>26.9</c:v>
                </c:pt>
                <c:pt idx="3">
                  <c:v>26.9</c:v>
                </c:pt>
                <c:pt idx="4">
                  <c:v>27.2</c:v>
                </c:pt>
                <c:pt idx="5">
                  <c:v>26.9</c:v>
                </c:pt>
                <c:pt idx="6">
                  <c:v>26.5</c:v>
                </c:pt>
                <c:pt idx="7">
                  <c:v>26.5</c:v>
                </c:pt>
                <c:pt idx="8">
                  <c:v>26.3</c:v>
                </c:pt>
                <c:pt idx="9">
                  <c:v>26.3</c:v>
                </c:pt>
                <c:pt idx="10">
                  <c:v>26.1</c:v>
                </c:pt>
                <c:pt idx="11">
                  <c:v>26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3F0C-4345-AF26-97DD5CE1D9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340400"/>
        <c:axId val="217339616"/>
      </c:lineChart>
      <c:catAx>
        <c:axId val="2173431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38048"/>
        <c:crosses val="autoZero"/>
        <c:auto val="1"/>
        <c:lblAlgn val="ctr"/>
        <c:lblOffset val="100"/>
        <c:noMultiLvlLbl val="0"/>
      </c:catAx>
      <c:valAx>
        <c:axId val="217338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3144"/>
        <c:crosses val="autoZero"/>
        <c:crossBetween val="between"/>
        <c:majorUnit val="50"/>
      </c:valAx>
      <c:valAx>
        <c:axId val="217339616"/>
        <c:scaling>
          <c:orientation val="minMax"/>
          <c:max val="30"/>
          <c:min val="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0400"/>
        <c:crosses val="max"/>
        <c:crossBetween val="between"/>
        <c:majorUnit val="5"/>
      </c:valAx>
      <c:catAx>
        <c:axId val="21734040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339616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Bombaj!$F$2</c:f>
          <c:strCache>
            <c:ptCount val="1"/>
            <c:pt idx="0">
              <c:v>Bombaj (11 m 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Bombaj!$F$19</c:f>
              <c:strCache>
                <c:ptCount val="1"/>
                <c:pt idx="0">
                  <c:v>  Srážky        Roční úhrn srážek: 2090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Bombaj!$F$4:$F$15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Bombaj!$H$4:$H$15</c:f>
              <c:numCache>
                <c:formatCode>0</c:formatCode>
                <c:ptCount val="12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2</c:v>
                </c:pt>
                <c:pt idx="4">
                  <c:v>11</c:v>
                </c:pt>
                <c:pt idx="5">
                  <c:v>579</c:v>
                </c:pt>
                <c:pt idx="6">
                  <c:v>703</c:v>
                </c:pt>
                <c:pt idx="7">
                  <c:v>443</c:v>
                </c:pt>
                <c:pt idx="8">
                  <c:v>269</c:v>
                </c:pt>
                <c:pt idx="9">
                  <c:v>56</c:v>
                </c:pt>
                <c:pt idx="10">
                  <c:v>17</c:v>
                </c:pt>
                <c:pt idx="11">
                  <c:v>7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CDA3-43D3-B1D2-41FED5ECE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962384"/>
        <c:axId val="217960032"/>
      </c:barChart>
      <c:lineChart>
        <c:grouping val="standard"/>
        <c:varyColors val="0"/>
        <c:ser>
          <c:idx val="0"/>
          <c:order val="0"/>
          <c:tx>
            <c:strRef>
              <c:f>Bombaj!$F$18</c:f>
              <c:strCache>
                <c:ptCount val="1"/>
                <c:pt idx="0">
                  <c:v>  Teplota      Průměrná roční teplota: 27,5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Bombaj!$F$4:$F$15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Bombaj!$G$4:$G$16</c:f>
              <c:numCache>
                <c:formatCode>0.0</c:formatCode>
                <c:ptCount val="12"/>
                <c:pt idx="0">
                  <c:v>24.4</c:v>
                </c:pt>
                <c:pt idx="1">
                  <c:v>24.9</c:v>
                </c:pt>
                <c:pt idx="2">
                  <c:v>26.9</c:v>
                </c:pt>
                <c:pt idx="3">
                  <c:v>28.6</c:v>
                </c:pt>
                <c:pt idx="4">
                  <c:v>30.1</c:v>
                </c:pt>
                <c:pt idx="5">
                  <c:v>29.1</c:v>
                </c:pt>
                <c:pt idx="6">
                  <c:v>27.7</c:v>
                </c:pt>
                <c:pt idx="7">
                  <c:v>27.3</c:v>
                </c:pt>
                <c:pt idx="8">
                  <c:v>27.7</c:v>
                </c:pt>
                <c:pt idx="9">
                  <c:v>28.7</c:v>
                </c:pt>
                <c:pt idx="10">
                  <c:v>28.1</c:v>
                </c:pt>
                <c:pt idx="11">
                  <c:v>26.2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CDA3-43D3-B1D2-41FED5ECEF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956504"/>
        <c:axId val="217961600"/>
      </c:lineChart>
      <c:catAx>
        <c:axId val="2179623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0032"/>
        <c:crosses val="autoZero"/>
        <c:auto val="1"/>
        <c:lblAlgn val="ctr"/>
        <c:lblOffset val="100"/>
        <c:noMultiLvlLbl val="0"/>
      </c:catAx>
      <c:valAx>
        <c:axId val="217960032"/>
        <c:scaling>
          <c:orientation val="minMax"/>
          <c:max val="8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2384"/>
        <c:crosses val="autoZero"/>
        <c:crossBetween val="between"/>
        <c:majorUnit val="200"/>
      </c:valAx>
      <c:valAx>
        <c:axId val="217961600"/>
        <c:scaling>
          <c:orientation val="minMax"/>
          <c:max val="40"/>
          <c:min val="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56504"/>
        <c:crosses val="max"/>
        <c:crossBetween val="between"/>
        <c:majorUnit val="10"/>
      </c:valAx>
      <c:catAx>
        <c:axId val="21795650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96160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Assuán!$F$2</c:f>
          <c:strCache>
            <c:ptCount val="1"/>
            <c:pt idx="0">
              <c:v>Asuán (200 m.n.m.)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Assuán!$F$19</c:f>
              <c:strCache>
                <c:ptCount val="1"/>
                <c:pt idx="0">
                  <c:v>  Srážky        Roční úhrn srážek: 0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Assuán!$F$4:$F$15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Assuán!$H$4:$H$15</c:f>
              <c:numCache>
                <c:formatCode>0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E8A3-41D2-9C19-5B0ED37301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956112"/>
        <c:axId val="217959640"/>
      </c:barChart>
      <c:lineChart>
        <c:grouping val="standard"/>
        <c:varyColors val="0"/>
        <c:ser>
          <c:idx val="0"/>
          <c:order val="0"/>
          <c:tx>
            <c:strRef>
              <c:f>Assuán!$F$18</c:f>
              <c:strCache>
                <c:ptCount val="1"/>
                <c:pt idx="0">
                  <c:v>  Teplota      Průměrná roční teplota: 25,9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Assuán!$F$4:$F$15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Assuán!$G$4:$G$16</c:f>
              <c:numCache>
                <c:formatCode>0.0</c:formatCode>
                <c:ptCount val="12"/>
                <c:pt idx="0">
                  <c:v>15.8</c:v>
                </c:pt>
                <c:pt idx="1">
                  <c:v>17.899999999999999</c:v>
                </c:pt>
                <c:pt idx="2">
                  <c:v>22.1</c:v>
                </c:pt>
                <c:pt idx="3">
                  <c:v>26.8</c:v>
                </c:pt>
                <c:pt idx="4">
                  <c:v>30.5</c:v>
                </c:pt>
                <c:pt idx="5">
                  <c:v>33.200000000000003</c:v>
                </c:pt>
                <c:pt idx="6">
                  <c:v>33.4</c:v>
                </c:pt>
                <c:pt idx="7">
                  <c:v>33</c:v>
                </c:pt>
                <c:pt idx="8">
                  <c:v>31.2</c:v>
                </c:pt>
                <c:pt idx="9">
                  <c:v>27.8</c:v>
                </c:pt>
                <c:pt idx="10">
                  <c:v>21.9</c:v>
                </c:pt>
                <c:pt idx="11">
                  <c:v>17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E8A3-41D2-9C19-5B0ED373016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961992"/>
        <c:axId val="217960424"/>
      </c:lineChart>
      <c:catAx>
        <c:axId val="2179561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59640"/>
        <c:crosses val="autoZero"/>
        <c:auto val="1"/>
        <c:lblAlgn val="ctr"/>
        <c:lblOffset val="100"/>
        <c:noMultiLvlLbl val="0"/>
      </c:catAx>
      <c:valAx>
        <c:axId val="217959640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56112"/>
        <c:crosses val="autoZero"/>
        <c:crossBetween val="between"/>
        <c:majorUnit val="20"/>
      </c:valAx>
      <c:valAx>
        <c:axId val="217960424"/>
        <c:scaling>
          <c:orientation val="minMax"/>
          <c:max val="40"/>
          <c:min val="-1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1992"/>
        <c:crosses val="max"/>
        <c:crossBetween val="between"/>
        <c:majorUnit val="10"/>
      </c:valAx>
      <c:catAx>
        <c:axId val="21796199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96042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Gibraltar!$F$2</c:f>
          <c:strCache>
            <c:ptCount val="1"/>
            <c:pt idx="0">
              <c:v>Gibraltar (5 m 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Gibraltar!$F$19</c:f>
              <c:strCache>
                <c:ptCount val="1"/>
                <c:pt idx="0">
                  <c:v>  Srážky        Roční úhrn srážek: 776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Gibraltar!$F$4:$F$15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Gibraltar!$H$4:$H$15</c:f>
              <c:numCache>
                <c:formatCode>0</c:formatCode>
                <c:ptCount val="12"/>
                <c:pt idx="0">
                  <c:v>121</c:v>
                </c:pt>
                <c:pt idx="1">
                  <c:v>100</c:v>
                </c:pt>
                <c:pt idx="2">
                  <c:v>75</c:v>
                </c:pt>
                <c:pt idx="3">
                  <c:v>60</c:v>
                </c:pt>
                <c:pt idx="4">
                  <c:v>35</c:v>
                </c:pt>
                <c:pt idx="5">
                  <c:v>11</c:v>
                </c:pt>
                <c:pt idx="6">
                  <c:v>1</c:v>
                </c:pt>
                <c:pt idx="7">
                  <c:v>6</c:v>
                </c:pt>
                <c:pt idx="8">
                  <c:v>15</c:v>
                </c:pt>
                <c:pt idx="9">
                  <c:v>64</c:v>
                </c:pt>
                <c:pt idx="10">
                  <c:v>141</c:v>
                </c:pt>
                <c:pt idx="11">
                  <c:v>146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4135-4A52-936D-2AC4569DC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963560"/>
        <c:axId val="217960816"/>
      </c:barChart>
      <c:lineChart>
        <c:grouping val="standard"/>
        <c:varyColors val="0"/>
        <c:ser>
          <c:idx val="0"/>
          <c:order val="0"/>
          <c:tx>
            <c:strRef>
              <c:f>Gibraltar!$F$18</c:f>
              <c:strCache>
                <c:ptCount val="1"/>
                <c:pt idx="0">
                  <c:v>  Teplota      Průměrná roční teplota: 18,2 °C</c:v>
                </c:pt>
              </c:strCache>
            </c:strRef>
          </c:tx>
          <c:spPr>
            <a:ln w="158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Gibraltar!$F$4:$F$15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Gibraltar!$G$4:$G$16</c:f>
              <c:numCache>
                <c:formatCode>0.0</c:formatCode>
                <c:ptCount val="12"/>
                <c:pt idx="0">
                  <c:v>13.4</c:v>
                </c:pt>
                <c:pt idx="1">
                  <c:v>13.8</c:v>
                </c:pt>
                <c:pt idx="2">
                  <c:v>15</c:v>
                </c:pt>
                <c:pt idx="3">
                  <c:v>16.2</c:v>
                </c:pt>
                <c:pt idx="4">
                  <c:v>18.5</c:v>
                </c:pt>
                <c:pt idx="5">
                  <c:v>21.1</c:v>
                </c:pt>
                <c:pt idx="6">
                  <c:v>23.7</c:v>
                </c:pt>
                <c:pt idx="7">
                  <c:v>24.2</c:v>
                </c:pt>
                <c:pt idx="8">
                  <c:v>22.8</c:v>
                </c:pt>
                <c:pt idx="9">
                  <c:v>19.5</c:v>
                </c:pt>
                <c:pt idx="10">
                  <c:v>16.100000000000001</c:v>
                </c:pt>
                <c:pt idx="11">
                  <c:v>14.1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4135-4A52-936D-2AC4569DC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961208"/>
        <c:axId val="217957288"/>
      </c:lineChart>
      <c:catAx>
        <c:axId val="2179635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0816"/>
        <c:crosses val="autoZero"/>
        <c:auto val="1"/>
        <c:lblAlgn val="ctr"/>
        <c:lblOffset val="100"/>
        <c:noMultiLvlLbl val="0"/>
      </c:catAx>
      <c:valAx>
        <c:axId val="217960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3560"/>
        <c:crosses val="autoZero"/>
        <c:crossBetween val="between"/>
        <c:majorUnit val="20"/>
      </c:valAx>
      <c:valAx>
        <c:axId val="217957288"/>
        <c:scaling>
          <c:orientation val="minMax"/>
          <c:max val="40"/>
          <c:min val="-1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61208"/>
        <c:crosses val="max"/>
        <c:crossBetween val="between"/>
        <c:majorUnit val="10"/>
      </c:valAx>
      <c:catAx>
        <c:axId val="2179612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95728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Dublin!$F$2</c:f>
          <c:strCache>
            <c:ptCount val="1"/>
            <c:pt idx="0">
              <c:v>Dublin (9 m n.m.)</c:v>
            </c:pt>
          </c:strCache>
        </c:strRef>
      </c:tx>
      <c:layout>
        <c:manualLayout>
          <c:xMode val="edge"/>
          <c:yMode val="edge"/>
          <c:x val="0.29723454883843048"/>
          <c:y val="1.0039919806890138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4712658510890384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Dublin!$F$19</c:f>
              <c:strCache>
                <c:ptCount val="1"/>
                <c:pt idx="0">
                  <c:v>  Srážky        Roční úhrn srážek: 735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Dublin!$F$4:$F$15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Dublin!$H$4:$H$15</c:f>
              <c:numCache>
                <c:formatCode>0</c:formatCode>
                <c:ptCount val="12"/>
                <c:pt idx="0">
                  <c:v>68</c:v>
                </c:pt>
                <c:pt idx="1">
                  <c:v>49</c:v>
                </c:pt>
                <c:pt idx="2">
                  <c:v>56</c:v>
                </c:pt>
                <c:pt idx="3">
                  <c:v>54</c:v>
                </c:pt>
                <c:pt idx="4">
                  <c:v>58</c:v>
                </c:pt>
                <c:pt idx="5">
                  <c:v>48</c:v>
                </c:pt>
                <c:pt idx="6">
                  <c:v>54</c:v>
                </c:pt>
                <c:pt idx="7">
                  <c:v>78</c:v>
                </c:pt>
                <c:pt idx="8">
                  <c:v>69</c:v>
                </c:pt>
                <c:pt idx="9">
                  <c:v>68</c:v>
                </c:pt>
                <c:pt idx="10">
                  <c:v>70</c:v>
                </c:pt>
                <c:pt idx="11">
                  <c:v>77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D150-4462-8A96-B6A2B33044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7957680"/>
        <c:axId val="217958072"/>
      </c:barChart>
      <c:lineChart>
        <c:grouping val="standard"/>
        <c:varyColors val="0"/>
        <c:ser>
          <c:idx val="0"/>
          <c:order val="0"/>
          <c:tx>
            <c:strRef>
              <c:f>Dublin!$F$18</c:f>
              <c:strCache>
                <c:ptCount val="1"/>
                <c:pt idx="0">
                  <c:v>  Teplota      Průměrná roční teplota: 9,2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Dublin!$F$4:$F$15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Dublin!$G$4:$G$16</c:f>
              <c:numCache>
                <c:formatCode>0.0</c:formatCode>
                <c:ptCount val="12"/>
                <c:pt idx="0">
                  <c:v>5.0999999999999996</c:v>
                </c:pt>
                <c:pt idx="1">
                  <c:v>5.0999999999999996</c:v>
                </c:pt>
                <c:pt idx="2">
                  <c:v>6.3</c:v>
                </c:pt>
                <c:pt idx="3">
                  <c:v>8</c:v>
                </c:pt>
                <c:pt idx="4">
                  <c:v>10.5</c:v>
                </c:pt>
                <c:pt idx="5">
                  <c:v>13.3</c:v>
                </c:pt>
                <c:pt idx="6">
                  <c:v>14.9</c:v>
                </c:pt>
                <c:pt idx="7">
                  <c:v>14.6</c:v>
                </c:pt>
                <c:pt idx="8">
                  <c:v>13</c:v>
                </c:pt>
                <c:pt idx="9">
                  <c:v>10.3</c:v>
                </c:pt>
                <c:pt idx="10">
                  <c:v>6.7</c:v>
                </c:pt>
                <c:pt idx="11">
                  <c:v>5.3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D150-4462-8A96-B6A2B33044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7341184"/>
        <c:axId val="217959248"/>
      </c:lineChart>
      <c:catAx>
        <c:axId val="2179576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58072"/>
        <c:crosses val="autoZero"/>
        <c:auto val="1"/>
        <c:lblAlgn val="ctr"/>
        <c:lblOffset val="100"/>
        <c:noMultiLvlLbl val="0"/>
      </c:catAx>
      <c:valAx>
        <c:axId val="2179580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957680"/>
        <c:crosses val="autoZero"/>
        <c:crossBetween val="between"/>
        <c:majorUnit val="20"/>
      </c:valAx>
      <c:valAx>
        <c:axId val="217959248"/>
        <c:scaling>
          <c:orientation val="minMax"/>
          <c:max val="20"/>
          <c:min val="-3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7341184"/>
        <c:crosses val="max"/>
        <c:crossBetween val="between"/>
        <c:majorUnit val="10"/>
      </c:valAx>
      <c:catAx>
        <c:axId val="21734118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795924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Moskva!$F$2</c:f>
          <c:strCache>
            <c:ptCount val="1"/>
            <c:pt idx="0">
              <c:v>Moskva (156 m.n.m.)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Moskva!$F$19</c:f>
              <c:strCache>
                <c:ptCount val="1"/>
                <c:pt idx="0">
                  <c:v>  Srážky        Roční úhrn srážek: 688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Moskva!$F$4:$F$15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Moskva!$H$4:$H$15</c:f>
              <c:numCache>
                <c:formatCode>0</c:formatCode>
                <c:ptCount val="12"/>
                <c:pt idx="0">
                  <c:v>45</c:v>
                </c:pt>
                <c:pt idx="1">
                  <c:v>37</c:v>
                </c:pt>
                <c:pt idx="2">
                  <c:v>34</c:v>
                </c:pt>
                <c:pt idx="3">
                  <c:v>40</c:v>
                </c:pt>
                <c:pt idx="4">
                  <c:v>58</c:v>
                </c:pt>
                <c:pt idx="5">
                  <c:v>76</c:v>
                </c:pt>
                <c:pt idx="6">
                  <c:v>92</c:v>
                </c:pt>
                <c:pt idx="7">
                  <c:v>74</c:v>
                </c:pt>
                <c:pt idx="8">
                  <c:v>64</c:v>
                </c:pt>
                <c:pt idx="9">
                  <c:v>58</c:v>
                </c:pt>
                <c:pt idx="10">
                  <c:v>58</c:v>
                </c:pt>
                <c:pt idx="11">
                  <c:v>52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FDC7-4198-8DAF-FFEBDDC93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8196704"/>
        <c:axId val="218197880"/>
      </c:barChart>
      <c:lineChart>
        <c:grouping val="standard"/>
        <c:varyColors val="0"/>
        <c:ser>
          <c:idx val="0"/>
          <c:order val="0"/>
          <c:tx>
            <c:strRef>
              <c:f>Moskva!$F$18</c:f>
              <c:strCache>
                <c:ptCount val="1"/>
                <c:pt idx="0">
                  <c:v>  Teplota      Průměrná roční teplota: 5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Moskva!$F$4:$F$15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Moskva!$G$4:$G$16</c:f>
              <c:numCache>
                <c:formatCode>0.0</c:formatCode>
                <c:ptCount val="12"/>
                <c:pt idx="0">
                  <c:v>-9.3000000000000007</c:v>
                </c:pt>
                <c:pt idx="1">
                  <c:v>-7.7</c:v>
                </c:pt>
                <c:pt idx="2">
                  <c:v>-2.2000000000000002</c:v>
                </c:pt>
                <c:pt idx="3">
                  <c:v>5.8</c:v>
                </c:pt>
                <c:pt idx="4">
                  <c:v>12.9</c:v>
                </c:pt>
                <c:pt idx="5">
                  <c:v>16.600000000000001</c:v>
                </c:pt>
                <c:pt idx="6">
                  <c:v>18.100000000000001</c:v>
                </c:pt>
                <c:pt idx="7">
                  <c:v>16.399999999999999</c:v>
                </c:pt>
                <c:pt idx="8">
                  <c:v>10.9</c:v>
                </c:pt>
                <c:pt idx="9">
                  <c:v>5</c:v>
                </c:pt>
                <c:pt idx="10">
                  <c:v>-1.1000000000000001</c:v>
                </c:pt>
                <c:pt idx="11">
                  <c:v>-6.1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FDC7-4198-8DAF-FFEBDDC93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199056"/>
        <c:axId val="218200624"/>
      </c:lineChart>
      <c:catAx>
        <c:axId val="2181967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7880"/>
        <c:crosses val="autoZero"/>
        <c:auto val="1"/>
        <c:lblAlgn val="ctr"/>
        <c:lblOffset val="100"/>
        <c:noMultiLvlLbl val="0"/>
      </c:catAx>
      <c:valAx>
        <c:axId val="218197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6704"/>
        <c:crosses val="autoZero"/>
        <c:crossBetween val="between"/>
        <c:majorUnit val="20"/>
      </c:valAx>
      <c:valAx>
        <c:axId val="218200624"/>
        <c:scaling>
          <c:orientation val="minMax"/>
          <c:max val="40"/>
          <c:min val="-1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9056"/>
        <c:crosses val="max"/>
        <c:crossBetween val="between"/>
        <c:majorUnit val="10"/>
      </c:valAx>
      <c:catAx>
        <c:axId val="21819905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820062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04661559114E-2"/>
          <c:y val="0.81181410873569948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Sodankyla!$F$2</c:f>
          <c:strCache>
            <c:ptCount val="1"/>
            <c:pt idx="0">
              <c:v>Sodankyla (501 m 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Sodankyla!$F$19</c:f>
              <c:strCache>
                <c:ptCount val="1"/>
                <c:pt idx="0">
                  <c:v>  Srážky        Roční úhrn srážek: 501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Sodankyla!$F$4:$F$15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Sodankyla!$H$4:$H$15</c:f>
              <c:numCache>
                <c:formatCode>0</c:formatCode>
                <c:ptCount val="12"/>
                <c:pt idx="0">
                  <c:v>31</c:v>
                </c:pt>
                <c:pt idx="1">
                  <c:v>26</c:v>
                </c:pt>
                <c:pt idx="2">
                  <c:v>25</c:v>
                </c:pt>
                <c:pt idx="3">
                  <c:v>24</c:v>
                </c:pt>
                <c:pt idx="4">
                  <c:v>35</c:v>
                </c:pt>
                <c:pt idx="5">
                  <c:v>56</c:v>
                </c:pt>
                <c:pt idx="6">
                  <c:v>65</c:v>
                </c:pt>
                <c:pt idx="7">
                  <c:v>63</c:v>
                </c:pt>
                <c:pt idx="8">
                  <c:v>55</c:v>
                </c:pt>
                <c:pt idx="9">
                  <c:v>51</c:v>
                </c:pt>
                <c:pt idx="10">
                  <c:v>39</c:v>
                </c:pt>
                <c:pt idx="11">
                  <c:v>31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182D-4C41-B3E8-684099E5E1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8197096"/>
        <c:axId val="218198272"/>
      </c:barChart>
      <c:lineChart>
        <c:grouping val="standard"/>
        <c:varyColors val="0"/>
        <c:ser>
          <c:idx val="0"/>
          <c:order val="0"/>
          <c:tx>
            <c:strRef>
              <c:f>Sodankyla!$F$18</c:f>
              <c:strCache>
                <c:ptCount val="1"/>
                <c:pt idx="0">
                  <c:v>  Teplota      Průměrná roční teplota: -1,1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Sodankyla!$F$4:$F$15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Sodankyla!$G$4:$G$16</c:f>
              <c:numCache>
                <c:formatCode>General</c:formatCode>
                <c:ptCount val="12"/>
                <c:pt idx="0">
                  <c:v>-15.1</c:v>
                </c:pt>
                <c:pt idx="1">
                  <c:v>-13.6</c:v>
                </c:pt>
                <c:pt idx="2">
                  <c:v>-8.5</c:v>
                </c:pt>
                <c:pt idx="3">
                  <c:v>-2.1</c:v>
                </c:pt>
                <c:pt idx="4">
                  <c:v>5</c:v>
                </c:pt>
                <c:pt idx="5" formatCode="0.0">
                  <c:v>11.6</c:v>
                </c:pt>
                <c:pt idx="6" formatCode="0.0">
                  <c:v>14.1</c:v>
                </c:pt>
                <c:pt idx="7" formatCode="0.0">
                  <c:v>11.2</c:v>
                </c:pt>
                <c:pt idx="8" formatCode="0.0">
                  <c:v>5.9</c:v>
                </c:pt>
                <c:pt idx="9">
                  <c:v>-0.2</c:v>
                </c:pt>
                <c:pt idx="10">
                  <c:v>-7.4</c:v>
                </c:pt>
                <c:pt idx="11">
                  <c:v>-13.1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182D-4C41-B3E8-684099E5E1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195136"/>
        <c:axId val="218197488"/>
      </c:lineChart>
      <c:catAx>
        <c:axId val="2181970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8272"/>
        <c:crosses val="autoZero"/>
        <c:auto val="1"/>
        <c:lblAlgn val="ctr"/>
        <c:lblOffset val="100"/>
        <c:noMultiLvlLbl val="0"/>
      </c:catAx>
      <c:valAx>
        <c:axId val="218198272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7096"/>
        <c:crosses val="autoZero"/>
        <c:crossBetween val="between"/>
        <c:majorUnit val="20"/>
      </c:valAx>
      <c:valAx>
        <c:axId val="218197488"/>
        <c:scaling>
          <c:orientation val="minMax"/>
          <c:max val="30"/>
          <c:min val="-2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5136"/>
        <c:crosses val="max"/>
        <c:crossBetween val="between"/>
        <c:majorUnit val="10"/>
      </c:valAx>
      <c:catAx>
        <c:axId val="218195136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819748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Thule!$F$2</c:f>
          <c:strCache>
            <c:ptCount val="1"/>
            <c:pt idx="0">
              <c:v>Thule (77 m n.m.)</c:v>
            </c:pt>
          </c:strCache>
        </c:strRef>
      </c:tx>
      <c:layout>
        <c:manualLayout>
          <c:xMode val="edge"/>
          <c:yMode val="edge"/>
          <c:x val="0.29723446893787575"/>
          <c:y val="1.302931596091205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1913339192563711"/>
          <c:w val="0.76690605410534052"/>
          <c:h val="0.5986433869679334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Thule!$F$19</c:f>
              <c:strCache>
                <c:ptCount val="1"/>
                <c:pt idx="0">
                  <c:v>  Srážky        Roční úhrn srážek: 124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Thule!$F$4:$F$15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Thule!$H$4:$H$15</c:f>
              <c:numCache>
                <c:formatCode>0</c:formatCode>
                <c:ptCount val="12"/>
                <c:pt idx="0">
                  <c:v>6</c:v>
                </c:pt>
                <c:pt idx="1">
                  <c:v>6</c:v>
                </c:pt>
                <c:pt idx="2">
                  <c:v>4</c:v>
                </c:pt>
                <c:pt idx="3">
                  <c:v>6</c:v>
                </c:pt>
                <c:pt idx="4">
                  <c:v>7</c:v>
                </c:pt>
                <c:pt idx="5">
                  <c:v>7</c:v>
                </c:pt>
                <c:pt idx="6">
                  <c:v>16</c:v>
                </c:pt>
                <c:pt idx="7">
                  <c:v>24</c:v>
                </c:pt>
                <c:pt idx="8">
                  <c:v>18</c:v>
                </c:pt>
                <c:pt idx="9">
                  <c:v>12</c:v>
                </c:pt>
                <c:pt idx="10">
                  <c:v>10</c:v>
                </c:pt>
                <c:pt idx="11">
                  <c:v>8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BF7E-422A-875B-281E6ADE0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8193960"/>
        <c:axId val="218199840"/>
      </c:barChart>
      <c:lineChart>
        <c:grouping val="standard"/>
        <c:varyColors val="0"/>
        <c:ser>
          <c:idx val="0"/>
          <c:order val="0"/>
          <c:tx>
            <c:strRef>
              <c:f>Thule!$F$18</c:f>
              <c:strCache>
                <c:ptCount val="1"/>
                <c:pt idx="0">
                  <c:v>  Teplota      Průměrná roční teplota: -11,2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Thule!$F$4:$F$15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Thule!$G$4:$G$16</c:f>
              <c:numCache>
                <c:formatCode>0.0</c:formatCode>
                <c:ptCount val="12"/>
                <c:pt idx="0">
                  <c:v>-23.3</c:v>
                </c:pt>
                <c:pt idx="1">
                  <c:v>-24.6</c:v>
                </c:pt>
                <c:pt idx="2">
                  <c:v>-24.1</c:v>
                </c:pt>
                <c:pt idx="3">
                  <c:v>-17</c:v>
                </c:pt>
                <c:pt idx="4">
                  <c:v>-5.6</c:v>
                </c:pt>
                <c:pt idx="5">
                  <c:v>1.5</c:v>
                </c:pt>
                <c:pt idx="6">
                  <c:v>4.5999999999999996</c:v>
                </c:pt>
                <c:pt idx="7">
                  <c:v>3.8</c:v>
                </c:pt>
                <c:pt idx="8">
                  <c:v>-1.7</c:v>
                </c:pt>
                <c:pt idx="9">
                  <c:v>-9.8000000000000007</c:v>
                </c:pt>
                <c:pt idx="10">
                  <c:v>-16.600000000000001</c:v>
                </c:pt>
                <c:pt idx="11">
                  <c:v>-21.6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BF7E-422A-875B-281E6ADE07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196312"/>
        <c:axId val="218194352"/>
      </c:lineChart>
      <c:catAx>
        <c:axId val="2181939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9840"/>
        <c:crosses val="autoZero"/>
        <c:auto val="1"/>
        <c:lblAlgn val="ctr"/>
        <c:lblOffset val="100"/>
        <c:noMultiLvlLbl val="0"/>
      </c:catAx>
      <c:valAx>
        <c:axId val="218199840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3960"/>
        <c:crosses val="autoZero"/>
        <c:crossBetween val="between"/>
        <c:majorUnit val="20"/>
      </c:valAx>
      <c:valAx>
        <c:axId val="218194352"/>
        <c:scaling>
          <c:orientation val="minMax"/>
          <c:max val="20"/>
          <c:min val="-3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6312"/>
        <c:crosses val="max"/>
        <c:crossBetween val="between"/>
        <c:majorUnit val="10"/>
      </c:valAx>
      <c:catAx>
        <c:axId val="21819631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8194352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strRef>
          <c:f>Zugspitze!$F$2</c:f>
          <c:strCache>
            <c:ptCount val="1"/>
            <c:pt idx="0">
              <c:v>Zugspitze (2962 m n.m.)</c:v>
            </c:pt>
          </c:strCache>
        </c:strRef>
      </c:tx>
      <c:layout>
        <c:manualLayout>
          <c:xMode val="edge"/>
          <c:yMode val="edge"/>
          <c:x val="0.19698147870358151"/>
          <c:y val="1.596882753768099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>
        <c:manualLayout>
          <c:layoutTarget val="inner"/>
          <c:xMode val="edge"/>
          <c:yMode val="edge"/>
          <c:x val="0.12484492563429571"/>
          <c:y val="0.17661697547282218"/>
          <c:w val="0.76690605410534052"/>
          <c:h val="0.54115990471567732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Zugspitze!$F$19</c:f>
              <c:strCache>
                <c:ptCount val="1"/>
                <c:pt idx="0">
                  <c:v>  Srážky        Roční úhrn srážek: 1995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 w="123825" cap="sq">
              <a:solidFill>
                <a:schemeClr val="accent1">
                  <a:lumMod val="75000"/>
                </a:schemeClr>
              </a:solidFill>
              <a:miter lim="800000"/>
            </a:ln>
            <a:effectLst/>
          </c:spPr>
          <c:invertIfNegative val="0"/>
          <c:cat>
            <c:strRef>
              <c:f>Zugspitze!$F$4:$F$15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Zugspitze!$H$4:$H$15</c:f>
              <c:numCache>
                <c:formatCode>0</c:formatCode>
                <c:ptCount val="12"/>
                <c:pt idx="0">
                  <c:v>189</c:v>
                </c:pt>
                <c:pt idx="1">
                  <c:v>154</c:v>
                </c:pt>
                <c:pt idx="2">
                  <c:v>186</c:v>
                </c:pt>
                <c:pt idx="3">
                  <c:v>200</c:v>
                </c:pt>
                <c:pt idx="4">
                  <c:v>172</c:v>
                </c:pt>
                <c:pt idx="5">
                  <c:v>185</c:v>
                </c:pt>
                <c:pt idx="6">
                  <c:v>183</c:v>
                </c:pt>
                <c:pt idx="7">
                  <c:v>170</c:v>
                </c:pt>
                <c:pt idx="8">
                  <c:v>115</c:v>
                </c:pt>
                <c:pt idx="9">
                  <c:v>109</c:v>
                </c:pt>
                <c:pt idx="10">
                  <c:v>157</c:v>
                </c:pt>
                <c:pt idx="11">
                  <c:v>183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0A5C-4CB4-8619-591066F7C4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8200232"/>
        <c:axId val="218201408"/>
      </c:barChart>
      <c:lineChart>
        <c:grouping val="standard"/>
        <c:varyColors val="0"/>
        <c:ser>
          <c:idx val="0"/>
          <c:order val="0"/>
          <c:tx>
            <c:strRef>
              <c:f>Zugspitze!$F$18</c:f>
              <c:strCache>
                <c:ptCount val="1"/>
                <c:pt idx="0">
                  <c:v>  Teplota      Průměrná roční teplota: -4,8 °C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Zugspitze!$F$4:$F$15</c:f>
              <c:strCache>
                <c:ptCount val="12"/>
                <c:pt idx="0">
                  <c:v>I</c:v>
                </c:pt>
                <c:pt idx="1">
                  <c:v>II</c:v>
                </c:pt>
                <c:pt idx="2">
                  <c:v>III</c:v>
                </c:pt>
                <c:pt idx="3">
                  <c:v>IV</c:v>
                </c:pt>
                <c:pt idx="4">
                  <c:v>V</c:v>
                </c:pt>
                <c:pt idx="5">
                  <c:v>VI</c:v>
                </c:pt>
                <c:pt idx="6">
                  <c:v>VII</c:v>
                </c:pt>
                <c:pt idx="7">
                  <c:v>VIII</c:v>
                </c:pt>
                <c:pt idx="8">
                  <c:v>IX</c:v>
                </c:pt>
                <c:pt idx="9">
                  <c:v>X</c:v>
                </c:pt>
                <c:pt idx="10">
                  <c:v>XI</c:v>
                </c:pt>
                <c:pt idx="11">
                  <c:v>XII</c:v>
                </c:pt>
              </c:strCache>
              <c:extLst/>
            </c:strRef>
          </c:cat>
          <c:val>
            <c:numRef>
              <c:f>Zugspitze!$G$4:$G$16</c:f>
              <c:numCache>
                <c:formatCode>0.0</c:formatCode>
                <c:ptCount val="12"/>
                <c:pt idx="0">
                  <c:v>-11.2</c:v>
                </c:pt>
                <c:pt idx="1">
                  <c:v>-11.4</c:v>
                </c:pt>
                <c:pt idx="2">
                  <c:v>-10.199999999999999</c:v>
                </c:pt>
                <c:pt idx="3">
                  <c:v>-7.5</c:v>
                </c:pt>
                <c:pt idx="4">
                  <c:v>-3.1</c:v>
                </c:pt>
                <c:pt idx="5">
                  <c:v>-0.1</c:v>
                </c:pt>
                <c:pt idx="6">
                  <c:v>0</c:v>
                </c:pt>
                <c:pt idx="7">
                  <c:v>0</c:v>
                </c:pt>
                <c:pt idx="8">
                  <c:v>0.5</c:v>
                </c:pt>
                <c:pt idx="9">
                  <c:v>-2.1</c:v>
                </c:pt>
                <c:pt idx="10">
                  <c:v>-7.1</c:v>
                </c:pt>
                <c:pt idx="11">
                  <c:v>-9.6999999999999993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0A5C-4CB4-8619-591066F7C4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195920"/>
        <c:axId val="218194744"/>
      </c:lineChart>
      <c:catAx>
        <c:axId val="21820023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201408"/>
        <c:crosses val="autoZero"/>
        <c:auto val="1"/>
        <c:lblAlgn val="ctr"/>
        <c:lblOffset val="100"/>
        <c:noMultiLvlLbl val="0"/>
      </c:catAx>
      <c:valAx>
        <c:axId val="2182014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Srážky v mm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200232"/>
        <c:crosses val="autoZero"/>
        <c:crossBetween val="between"/>
        <c:majorUnit val="60"/>
      </c:valAx>
      <c:valAx>
        <c:axId val="218194744"/>
        <c:scaling>
          <c:orientation val="minMax"/>
          <c:max val="20"/>
          <c:min val="-20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Teplota v °C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218195920"/>
        <c:crosses val="max"/>
        <c:crossBetween val="between"/>
        <c:majorUnit val="10"/>
      </c:valAx>
      <c:catAx>
        <c:axId val="218195920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218194744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1.1808814479352406E-2"/>
          <c:y val="0.81181421887481453"/>
          <c:w val="0.97483113208043382"/>
          <c:h val="0.145880938795694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7F29F-6FBA-438A-9579-5AF54CB847E1}" type="datetimeFigureOut">
              <a:rPr lang="cs-CZ" smtClean="0"/>
              <a:t>14. 7. 2017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63E66-F393-4589-A558-24887E497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85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533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cs-CZ" dirty="0"/>
              <a:t>Nejjednodušší definice: dlouhodobý stav atmosféry.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Klima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407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Doplňujícími charakteristikami podnebí mohou být: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dirty="0"/>
              <a:t>Převažující směr a rychlost větru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dirty="0"/>
              <a:t>Délka slunečního svitu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dirty="0"/>
              <a:t>Vzdušná vlhkost</a:t>
            </a:r>
          </a:p>
          <a:p>
            <a:r>
              <a:rPr lang="cs-CZ" dirty="0"/>
              <a:t>Uvedené schéma se nazývá klima-diagram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8904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cs-CZ" baseline="0" dirty="0"/>
              <a:t>Lidská populace</a:t>
            </a:r>
          </a:p>
          <a:p>
            <a:pPr marL="228600" indent="-228600">
              <a:buFont typeface="+mj-lt"/>
              <a:buAutoNum type="arabicPeriod"/>
            </a:pPr>
            <a:r>
              <a:rPr lang="cs-CZ" baseline="0" dirty="0"/>
              <a:t>Vegetace</a:t>
            </a:r>
          </a:p>
          <a:p>
            <a:pPr marL="228600" indent="-228600">
              <a:buFont typeface="+mj-lt"/>
              <a:buAutoNum type="arabicPeriod"/>
            </a:pPr>
            <a:r>
              <a:rPr lang="cs-CZ" baseline="0" dirty="0"/>
              <a:t>Rozšíření bakteriálních či virových onemocnění (na mapě malárie)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7340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Vyrovnané srážky, mírně výraznější v zimním období. Měsíční</a:t>
            </a:r>
            <a:r>
              <a:rPr lang="cs-CZ" baseline="0" dirty="0"/>
              <a:t> úhrn srážek mezi 40 - 80 mm</a:t>
            </a:r>
            <a:endParaRPr lang="cs-CZ" dirty="0"/>
          </a:p>
          <a:p>
            <a:r>
              <a:rPr lang="cs-CZ" dirty="0"/>
              <a:t>Poměrně malé teplotní rozdíly mezi létem a zimou. Průměrn</a:t>
            </a:r>
            <a:r>
              <a:rPr lang="cs-CZ" baseline="0" dirty="0"/>
              <a:t>é zimní teploty nad 5 °C, průměrné letní teploty pod 20 °C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986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/>
              <a:t>Odpovědi na dalších snímcích.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49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/>
              <a:t>Oceánské:</a:t>
            </a:r>
            <a:r>
              <a:rPr lang="cs-CZ" b="1" baseline="0" dirty="0"/>
              <a:t> </a:t>
            </a:r>
            <a:r>
              <a:rPr lang="cs-CZ" baseline="0" dirty="0"/>
              <a:t>například západní Evropa (Velká Británie, Nizozemsko, severní Francie), Norko, severovýchodní pobřeží USA, Nový Zéland</a:t>
            </a:r>
          </a:p>
          <a:p>
            <a:r>
              <a:rPr lang="cs-CZ" baseline="0" dirty="0"/>
              <a:t>Klima prakticky všech ostrovů (Azory či Madeira, Tichomoří atp.) </a:t>
            </a:r>
          </a:p>
          <a:p>
            <a:r>
              <a:rPr lang="cs-CZ" b="1" baseline="0" dirty="0"/>
              <a:t>Vnitrozemské: </a:t>
            </a:r>
            <a:r>
              <a:rPr lang="cs-CZ" baseline="0" dirty="0"/>
              <a:t>Mongolsko, evropské Rusko či Sibiř, střední Asie (Kazachstán, Kyrgyzstán, atp.), vnitrozemí Kanady i vnitrozemí USA (Velké pláně atp.)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107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541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6913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Garmisch-Partenkirchen</a:t>
            </a:r>
            <a:r>
              <a:rPr lang="cs-CZ" dirty="0"/>
              <a:t> je dvojměstí (lyžařské centrum) nacházející se v jižním Německu v Alpách.</a:t>
            </a:r>
          </a:p>
          <a:p>
            <a:r>
              <a:rPr lang="cs-CZ" dirty="0"/>
              <a:t>Zugspitze – nejvyšší hora Německa. Tyčí se nad </a:t>
            </a:r>
            <a:r>
              <a:rPr lang="cs-CZ" dirty="0" err="1"/>
              <a:t>Garmisch-Partenkirchenem</a:t>
            </a:r>
            <a:r>
              <a:rPr lang="cs-CZ" dirty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1434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/>
              <a:t>V místech, kde vlhký vzduch narazí na horskou překážku - </a:t>
            </a:r>
            <a:r>
              <a:rPr lang="cs-CZ" sz="1200" u="sng" dirty="0"/>
              <a:t>vyšší úhrn srážek</a:t>
            </a:r>
          </a:p>
          <a:p>
            <a:r>
              <a:rPr lang="cs-CZ" sz="1200" dirty="0"/>
              <a:t>Za horským masivem je vzduch výrazně sušší,  zde bývají srážkové </a:t>
            </a:r>
            <a:r>
              <a:rPr lang="cs-CZ" sz="1200" u="sng" dirty="0"/>
              <a:t>úhrny nižší </a:t>
            </a:r>
            <a:r>
              <a:rPr lang="cs-CZ" sz="1200" dirty="0"/>
              <a:t>(srážkový stín). Viz hnědá barva znázorňující menší srážkové úhrny.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701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Nejvíce</a:t>
            </a:r>
            <a:r>
              <a:rPr lang="cs-CZ" baseline="0" dirty="0"/>
              <a:t> srážek vypadává na první horské překážce. I v horách může vypadávat menší množství srážek, pokud se nacházejí ve srážkovém stínu.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6379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0092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Ukázat: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dirty="0"/>
              <a:t>Pobřežní pouště způsobené studenými mořskými proudy (Peru, Namibie, západní Austrálie, Somálsko, Kalifornský poloostrov)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dirty="0"/>
              <a:t>Rozšíření tajgy</a:t>
            </a:r>
            <a:r>
              <a:rPr lang="cs-CZ" baseline="0" dirty="0"/>
              <a:t> v Evropě a severní Americe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533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0970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8591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Monzunová oblast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496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Asuán – město v Egyptě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1260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Sodankyla</a:t>
            </a:r>
            <a:r>
              <a:rPr lang="cs-CZ" dirty="0"/>
              <a:t> je městečko ve vnitrozemí severního Finska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40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Thule</a:t>
            </a:r>
            <a:r>
              <a:rPr lang="cs-CZ" dirty="0"/>
              <a:t> –</a:t>
            </a:r>
            <a:r>
              <a:rPr lang="cs-CZ" baseline="0" dirty="0"/>
              <a:t> vojenská základna a osada v severním Grónsku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324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217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08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53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927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12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7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187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12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5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67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1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6021" y="17030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8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9" name="Zástupný symbol pro datum 3"/>
          <p:cNvSpPr txBox="1">
            <a:spLocks/>
          </p:cNvSpPr>
          <p:nvPr/>
        </p:nvSpPr>
        <p:spPr>
          <a:xfrm>
            <a:off x="454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2DD503-9607-4E76-A04C-E99BDF92CFCF}" type="datetimeFigureOut">
              <a:rPr lang="cs-CZ" smtClean="0"/>
              <a:pPr/>
              <a:t>14. 7. 2017</a:t>
            </a:fld>
            <a:endParaRPr lang="cs-CZ"/>
          </a:p>
        </p:txBody>
      </p:sp>
      <p:sp>
        <p:nvSpPr>
          <p:cNvPr id="10" name="Zástupný symbol pro číslo snímku 5"/>
          <p:cNvSpPr txBox="1">
            <a:spLocks/>
          </p:cNvSpPr>
          <p:nvPr/>
        </p:nvSpPr>
        <p:spPr>
          <a:xfrm>
            <a:off x="6550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4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5" name="Rectangle 5"/>
          <p:cNvSpPr/>
          <p:nvPr/>
        </p:nvSpPr>
        <p:spPr>
          <a:xfrm>
            <a:off x="-15217" y="76778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2" name="Rectangle 5"/>
          <p:cNvSpPr/>
          <p:nvPr/>
        </p:nvSpPr>
        <p:spPr>
          <a:xfrm>
            <a:off x="-12699" y="-12445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6" name="Rectangle 4"/>
          <p:cNvSpPr/>
          <p:nvPr userDrawn="1"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7" name="Rectangle 5"/>
          <p:cNvSpPr/>
          <p:nvPr userDrawn="1"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</p:spTree>
    <p:extLst>
      <p:ext uri="{BB962C8B-B14F-4D97-AF65-F5344CB8AC3E}">
        <p14:creationId xmlns:p14="http://schemas.microsoft.com/office/powerpoint/2010/main" val="17597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9.xml"/><Relationship Id="rId4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0.xml"/><Relationship Id="rId4" Type="http://schemas.openxmlformats.org/officeDocument/2006/relationships/image" Target="../media/image24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4.xml"/><Relationship Id="rId4" Type="http://schemas.openxmlformats.org/officeDocument/2006/relationships/image" Target="../media/image3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5.xml"/><Relationship Id="rId4" Type="http://schemas.openxmlformats.org/officeDocument/2006/relationships/image" Target="../media/image3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travellingmoods.com/mount-everest-earths-highest-mountain-in-nepal/" TargetMode="External"/><Relationship Id="rId13" Type="http://schemas.openxmlformats.org/officeDocument/2006/relationships/hyperlink" Target="https://is.muni.cz/th/252440/prif_b/13350014/" TargetMode="External"/><Relationship Id="rId3" Type="http://schemas.openxmlformats.org/officeDocument/2006/relationships/hyperlink" Target="http://is.muni.cz/do/rect/el/estud/prif/ps13/biogeogr_2/web/pages/index_book_5-4-4.html" TargetMode="External"/><Relationship Id="rId7" Type="http://schemas.openxmlformats.org/officeDocument/2006/relationships/hyperlink" Target="http://geologie.vsb.cz/jelinek/tc-atmosfera.htm" TargetMode="External"/><Relationship Id="rId12" Type="http://schemas.openxmlformats.org/officeDocument/2006/relationships/hyperlink" Target="http://www.bergfex.cz/sommer/garmisch-partenkirchen/bilder/" TargetMode="External"/><Relationship Id="rId2" Type="http://schemas.openxmlformats.org/officeDocument/2006/relationships/hyperlink" Target="http://chrantezp.blog.cz/1102/destne-pralesy-neboli-dzungle-zdroj-nekterych-informaci-a-obou-obrazku-studovna-blog-c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hluk.cz/index.php?page=adopce&amp;dir=ruzne&amp;subdir" TargetMode="External"/><Relationship Id="rId11" Type="http://schemas.openxmlformats.org/officeDocument/2006/relationships/hyperlink" Target="https://en.wikipedia.org/wiki/K%C3%B6ppen_climate_classification#/media/File:Koppen_World_Map_%28retouched_version%29.png" TargetMode="External"/><Relationship Id="rId5" Type="http://schemas.openxmlformats.org/officeDocument/2006/relationships/hyperlink" Target="http://ostrava-educanet.cz/svoboda/vyuka/sexta/asie_regionalizace.htm" TargetMode="External"/><Relationship Id="rId10" Type="http://schemas.openxmlformats.org/officeDocument/2006/relationships/hyperlink" Target="http://www.atmos.washington.edu/data/" TargetMode="External"/><Relationship Id="rId4" Type="http://schemas.openxmlformats.org/officeDocument/2006/relationships/hyperlink" Target="https://www.google.com/maps" TargetMode="External"/><Relationship Id="rId9" Type="http://schemas.openxmlformats.org/officeDocument/2006/relationships/hyperlink" Target="https://commons.wikimedia.org/wiki/File:Mun%C5%A3ii_M%C4%83cinului_01.JPG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Yak" TargetMode="External"/><Relationship Id="rId13" Type="http://schemas.openxmlformats.org/officeDocument/2006/relationships/hyperlink" Target="http://palm-garden.webnode.cz/klima-cr/" TargetMode="External"/><Relationship Id="rId3" Type="http://schemas.openxmlformats.org/officeDocument/2006/relationships/hyperlink" Target="http://egypt.svetadily.cz/clanky/Sahara-nejvetsi-poust-sveta" TargetMode="External"/><Relationship Id="rId7" Type="http://schemas.openxmlformats.org/officeDocument/2006/relationships/hyperlink" Target="http://www.thegatewaypundit.com/2015/08/obama-renames-mt-mckinley-named-after-some-white-guy-to-denali/" TargetMode="External"/><Relationship Id="rId12" Type="http://schemas.openxmlformats.org/officeDocument/2006/relationships/hyperlink" Target="http://www.ephoto.sk/photopointy/photopointy-svet/mongolsko/cez-nekonecnu-step-13/" TargetMode="External"/><Relationship Id="rId17" Type="http://schemas.openxmlformats.org/officeDocument/2006/relationships/hyperlink" Target="http://www.fotogaleriehasek.cz/asie/indie/np-bandhavgarh-2/700-zavrete-oci-odchazim-tygr8230.html" TargetMode="External"/><Relationship Id="rId2" Type="http://schemas.openxmlformats.org/officeDocument/2006/relationships/hyperlink" Target="http://www.komenskeho66.cz/materialy/zemepis/biosfera.htm" TargetMode="External"/><Relationship Id="rId16" Type="http://schemas.openxmlformats.org/officeDocument/2006/relationships/hyperlink" Target="http://zlutykvet.cz/den_zem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rsko-info.promitani.cz/" TargetMode="External"/><Relationship Id="rId11" Type="http://schemas.openxmlformats.org/officeDocument/2006/relationships/hyperlink" Target="http://kostra.blog.sme.sk/c/158782/Song-Kul.html" TargetMode="External"/><Relationship Id="rId5" Type="http://schemas.openxmlformats.org/officeDocument/2006/relationships/hyperlink" Target="http://www.labuznik.cz/ingredience/olivy/" TargetMode="External"/><Relationship Id="rId15" Type="http://schemas.openxmlformats.org/officeDocument/2006/relationships/hyperlink" Target="https://commons.wikimedia.org/wiki/File:Foehn_wind_ilustration.svg" TargetMode="External"/><Relationship Id="rId10" Type="http://schemas.openxmlformats.org/officeDocument/2006/relationships/hyperlink" Target="http://www.irsko.name/photos/800x600-m3ph7g/rock-of-cashel-z-dalky-jpg.jpg" TargetMode="External"/><Relationship Id="rId4" Type="http://schemas.openxmlformats.org/officeDocument/2006/relationships/hyperlink" Target="https://pixabay.com/cs/korsick%C3%BD-hora-makchie-ostrov-508516/" TargetMode="External"/><Relationship Id="rId9" Type="http://schemas.openxmlformats.org/officeDocument/2006/relationships/hyperlink" Target="http://tloustik.rajce.idnes.cz/Zugspitze_2009" TargetMode="External"/><Relationship Id="rId14" Type="http://schemas.openxmlformats.org/officeDocument/2006/relationships/hyperlink" Target="http://www.oulu.fi/northnature/english/englanti/ekologia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5" y="2533394"/>
            <a:ext cx="7772400" cy="1470025"/>
          </a:xfrm>
        </p:spPr>
        <p:txBody>
          <a:bodyPr/>
          <a:lstStyle/>
          <a:p>
            <a:r>
              <a:rPr lang="cs-CZ" b="1" dirty="0"/>
              <a:t>Podnebí a podnebné oblasti Země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2453">
            <a:off x="203071" y="3671782"/>
            <a:ext cx="2283819" cy="16535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7910" y="4262557"/>
            <a:ext cx="2900664" cy="19794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858"/>
          <a:stretch/>
        </p:blipFill>
        <p:spPr>
          <a:xfrm rot="21393121">
            <a:off x="806384" y="486033"/>
            <a:ext cx="3266904" cy="1787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2465">
            <a:off x="5047401" y="644050"/>
            <a:ext cx="3849396" cy="1825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905148D1-9E30-4B5A-AEE4-7F2F01624D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24261">
            <a:off x="6183423" y="4132910"/>
            <a:ext cx="2796840" cy="18616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10362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229600" cy="3456384"/>
          </a:xfrm>
        </p:spPr>
        <p:txBody>
          <a:bodyPr>
            <a:normAutofit/>
          </a:bodyPr>
          <a:lstStyle/>
          <a:p>
            <a:r>
              <a:rPr lang="cs-CZ" b="1" dirty="0"/>
              <a:t>Jak byste charakterizovali pojem podnebí?</a:t>
            </a:r>
            <a:br>
              <a:rPr lang="cs-CZ" b="1" dirty="0"/>
            </a:br>
            <a:r>
              <a:rPr lang="cs-CZ" b="1" dirty="0"/>
              <a:t>Znáte nějaké synonymum?</a:t>
            </a:r>
          </a:p>
        </p:txBody>
      </p:sp>
    </p:spTree>
    <p:extLst>
      <p:ext uri="{BB962C8B-B14F-4D97-AF65-F5344CB8AC3E}">
        <p14:creationId xmlns:p14="http://schemas.microsoft.com/office/powerpoint/2010/main" val="56283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30243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/>
              <a:t>Podnebí je charakterizováno především:</a:t>
            </a:r>
          </a:p>
          <a:p>
            <a:pPr marL="0" indent="0" algn="ctr">
              <a:buNone/>
            </a:pPr>
            <a:r>
              <a:rPr lang="cs-CZ" sz="4000" b="1" dirty="0"/>
              <a:t>Ročním chodem teplot a srážek</a:t>
            </a:r>
            <a:endParaRPr lang="cs-CZ" sz="4000" dirty="0"/>
          </a:p>
        </p:txBody>
      </p:sp>
      <p:graphicFrame>
        <p:nvGraphicFramePr>
          <p:cNvPr id="9" name="Graf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43151812"/>
              </p:ext>
            </p:extLst>
          </p:nvPr>
        </p:nvGraphicFramePr>
        <p:xfrm>
          <a:off x="0" y="2996952"/>
          <a:ext cx="4570488" cy="30588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Graf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3598902"/>
              </p:ext>
            </p:extLst>
          </p:nvPr>
        </p:nvGraphicFramePr>
        <p:xfrm>
          <a:off x="4572000" y="2996952"/>
          <a:ext cx="4572000" cy="30963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05324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90662"/>
            <a:ext cx="9144000" cy="1426170"/>
          </a:xfrm>
        </p:spPr>
        <p:txBody>
          <a:bodyPr>
            <a:noAutofit/>
          </a:bodyPr>
          <a:lstStyle/>
          <a:p>
            <a:r>
              <a:rPr lang="cs-CZ" sz="3200" b="1" dirty="0"/>
              <a:t> </a:t>
            </a:r>
          </a:p>
        </p:txBody>
      </p:sp>
      <p:pic>
        <p:nvPicPr>
          <p:cNvPr id="6" name="Picture 2" descr="http://zlutykvet.cz/Zeme_v_pravych_barva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4075">
            <a:off x="4497212" y="2254948"/>
            <a:ext cx="446449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s.muni.cz/th/252440/prif_b/13350014/Obr.16._Oblasti_s_rizikem_prenosu_malarie_v_roce_2009_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3"/>
          <a:stretch/>
        </p:blipFill>
        <p:spPr bwMode="auto">
          <a:xfrm>
            <a:off x="2627784" y="4077072"/>
            <a:ext cx="4248472" cy="207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6"/>
          <p:cNvSpPr txBox="1">
            <a:spLocks/>
          </p:cNvSpPr>
          <p:nvPr/>
        </p:nvSpPr>
        <p:spPr>
          <a:xfrm>
            <a:off x="457200" y="520570"/>
            <a:ext cx="8229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Podnebné podmínky jsou klíčové pro rozšíření živých organismů</a:t>
            </a:r>
          </a:p>
        </p:txBody>
      </p:sp>
      <p:pic>
        <p:nvPicPr>
          <p:cNvPr id="1026" name="Picture 2" descr="http://www.acegeography.com/uploads/1/8/6/4/18647856/5272917_ori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5822">
            <a:off x="157402" y="2216782"/>
            <a:ext cx="4155409" cy="211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908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404664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Analyzujte uvedený</a:t>
            </a:r>
            <a:br>
              <a:rPr lang="cs-CZ" b="1" dirty="0"/>
            </a:br>
            <a:r>
              <a:rPr lang="cs-CZ" b="1" dirty="0"/>
              <a:t> klima-diagram</a:t>
            </a:r>
          </a:p>
        </p:txBody>
      </p:sp>
      <p:graphicFrame>
        <p:nvGraphicFramePr>
          <p:cNvPr id="6" name="Graf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18819395"/>
              </p:ext>
            </p:extLst>
          </p:nvPr>
        </p:nvGraphicFramePr>
        <p:xfrm>
          <a:off x="719571" y="1916832"/>
          <a:ext cx="7704856" cy="45233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435772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64704"/>
            <a:ext cx="9144000" cy="1613594"/>
          </a:xfrm>
        </p:spPr>
        <p:txBody>
          <a:bodyPr>
            <a:noAutofit/>
          </a:bodyPr>
          <a:lstStyle/>
          <a:p>
            <a:r>
              <a:rPr lang="cs-CZ" sz="3600" b="1" dirty="0"/>
              <a:t>Klima různých částí Země se odlišuje. Jaké faktory mají na podnebí podstatný vliv?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564904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Zeměpisná šířka</a:t>
            </a:r>
          </a:p>
          <a:p>
            <a:pPr algn="ctr"/>
            <a:r>
              <a:rPr lang="cs-CZ" sz="3600" dirty="0"/>
              <a:t>Vzdálenost od oceánu</a:t>
            </a:r>
          </a:p>
          <a:p>
            <a:pPr algn="ctr"/>
            <a:r>
              <a:rPr lang="cs-CZ" sz="3600" dirty="0"/>
              <a:t>Nadmořská výška</a:t>
            </a:r>
          </a:p>
          <a:p>
            <a:pPr algn="ctr"/>
            <a:r>
              <a:rPr lang="cs-CZ" sz="3600" dirty="0"/>
              <a:t>Mořské proudy</a:t>
            </a:r>
          </a:p>
          <a:p>
            <a:pPr algn="ctr"/>
            <a:r>
              <a:rPr lang="cs-CZ" sz="3600" dirty="0"/>
              <a:t>Monzunové proudění</a:t>
            </a:r>
          </a:p>
          <a:p>
            <a:pPr algn="ctr"/>
            <a:r>
              <a:rPr lang="cs-CZ" sz="3600" dirty="0"/>
              <a:t>a další…</a:t>
            </a:r>
          </a:p>
        </p:txBody>
      </p:sp>
      <p:pic>
        <p:nvPicPr>
          <p:cNvPr id="2050" name="Picture 2" descr="http://zlutykvet.cz/Zeme_v_pravych_barva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36" y="2492896"/>
            <a:ext cx="7524328" cy="376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0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zlutykvet.cz/Zeme_v_pravych_barva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36" y="2492896"/>
            <a:ext cx="7524328" cy="376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Nadpis 1"/>
          <p:cNvSpPr txBox="1">
            <a:spLocks/>
          </p:cNvSpPr>
          <p:nvPr/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/>
              <a:t>Vzdálenost od oceánu</a:t>
            </a:r>
            <a:endParaRPr lang="cs-CZ" b="1" dirty="0"/>
          </a:p>
        </p:txBody>
      </p:sp>
      <p:sp>
        <p:nvSpPr>
          <p:cNvPr id="23" name="Zástupný symbol pro text 2"/>
          <p:cNvSpPr txBox="1">
            <a:spLocks/>
          </p:cNvSpPr>
          <p:nvPr/>
        </p:nvSpPr>
        <p:spPr>
          <a:xfrm>
            <a:off x="457200" y="1535113"/>
            <a:ext cx="4040188" cy="8126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/>
              <a:t>Přímořské klima</a:t>
            </a:r>
          </a:p>
          <a:p>
            <a:pPr algn="ctr"/>
            <a:r>
              <a:rPr lang="cs-CZ" i="1" dirty="0"/>
              <a:t>např. Irsko</a:t>
            </a: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4645025" y="1535113"/>
            <a:ext cx="4041775" cy="8126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/>
              <a:t>Vnitrozemské klima</a:t>
            </a:r>
          </a:p>
          <a:p>
            <a:pPr algn="ctr"/>
            <a:r>
              <a:rPr lang="cs-CZ" i="1" dirty="0"/>
              <a:t>např. Mongolsko</a:t>
            </a:r>
          </a:p>
        </p:txBody>
      </p:sp>
      <p:cxnSp>
        <p:nvCxnSpPr>
          <p:cNvPr id="8" name="Přímá spojnice se šipkou 7"/>
          <p:cNvCxnSpPr>
            <a:stCxn id="23" idx="2"/>
          </p:cNvCxnSpPr>
          <p:nvPr/>
        </p:nvCxnSpPr>
        <p:spPr>
          <a:xfrm>
            <a:off x="2477294" y="2347793"/>
            <a:ext cx="1946672" cy="895172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660232" y="2347793"/>
            <a:ext cx="144016" cy="1081208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503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Vzdálenost od oceánu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81392" y="1277843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Oceánské klima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281392" y="1917605"/>
            <a:ext cx="4040188" cy="1367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Malé výkyvy teplot</a:t>
            </a:r>
          </a:p>
          <a:p>
            <a:pPr marL="0" indent="0" algn="ctr">
              <a:buNone/>
            </a:pPr>
            <a:r>
              <a:rPr lang="cs-CZ" dirty="0"/>
              <a:t>Obvykle dostatek vlhkosti a srážek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716015" y="1277843"/>
            <a:ext cx="4041775" cy="639762"/>
          </a:xfrm>
        </p:spPr>
        <p:txBody>
          <a:bodyPr/>
          <a:lstStyle/>
          <a:p>
            <a:pPr algn="ctr"/>
            <a:r>
              <a:rPr lang="cs-CZ" dirty="0"/>
              <a:t>Vnitrozemské klima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716016" y="1917605"/>
            <a:ext cx="4041775" cy="136737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Velké výkyvy teplot</a:t>
            </a:r>
          </a:p>
          <a:p>
            <a:pPr marL="0" indent="0" algn="ctr">
              <a:buNone/>
            </a:pPr>
            <a:r>
              <a:rPr lang="cs-CZ" dirty="0"/>
              <a:t>Zpravidla spíše nedostatek srážek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494565" y="3789040"/>
            <a:ext cx="0" cy="25202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1" name="Graf 2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919912"/>
              </p:ext>
            </p:extLst>
          </p:nvPr>
        </p:nvGraphicFramePr>
        <p:xfrm>
          <a:off x="0" y="3140969"/>
          <a:ext cx="4494565" cy="3168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2" name="Graf 2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5847723"/>
              </p:ext>
            </p:extLst>
          </p:nvPr>
        </p:nvGraphicFramePr>
        <p:xfrm>
          <a:off x="4494565" y="3140968"/>
          <a:ext cx="4630842" cy="3168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535841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Vzdálenost od oceánu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812680"/>
          </a:xfrm>
        </p:spPr>
        <p:txBody>
          <a:bodyPr>
            <a:noAutofit/>
          </a:bodyPr>
          <a:lstStyle/>
          <a:p>
            <a:pPr algn="ctr"/>
            <a:r>
              <a:rPr lang="cs-CZ" dirty="0"/>
              <a:t>Přímořské klima</a:t>
            </a:r>
          </a:p>
          <a:p>
            <a:pPr algn="ctr"/>
            <a:r>
              <a:rPr lang="cs-CZ" i="1" dirty="0"/>
              <a:t>Irsko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812680"/>
          </a:xfrm>
        </p:spPr>
        <p:txBody>
          <a:bodyPr>
            <a:noAutofit/>
          </a:bodyPr>
          <a:lstStyle/>
          <a:p>
            <a:pPr algn="ctr"/>
            <a:r>
              <a:rPr lang="cs-CZ" dirty="0"/>
              <a:t>Vnitrozemské klima</a:t>
            </a:r>
          </a:p>
          <a:p>
            <a:pPr algn="ctr"/>
            <a:r>
              <a:rPr lang="cs-CZ" i="1" dirty="0"/>
              <a:t>Mongolsko</a:t>
            </a:r>
          </a:p>
        </p:txBody>
      </p:sp>
      <p:pic>
        <p:nvPicPr>
          <p:cNvPr id="7" name="Zástupný symbol pro obsah 1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31" b="10731"/>
          <a:stretch/>
        </p:blipFill>
        <p:spPr>
          <a:xfrm>
            <a:off x="611560" y="2492896"/>
            <a:ext cx="3625387" cy="3497620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4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8" r="10204"/>
          <a:stretch/>
        </p:blipFill>
        <p:spPr>
          <a:xfrm>
            <a:off x="5004047" y="2499360"/>
            <a:ext cx="3707429" cy="3491156"/>
          </a:xfrm>
        </p:spPr>
      </p:pic>
    </p:spTree>
    <p:extLst>
      <p:ext uri="{BB962C8B-B14F-4D97-AF65-F5344CB8AC3E}">
        <p14:creationId xmlns:p14="http://schemas.microsoft.com/office/powerpoint/2010/main" val="61471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Nadmořská výška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578888"/>
            <a:ext cx="8229600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/>
              <a:t>Jak ovlivňuje klima?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667" y="2420888"/>
            <a:ext cx="5101468" cy="338842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868144" y="2420888"/>
            <a:ext cx="31683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 rostoucí nadmořskou výškou: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200" dirty="0"/>
              <a:t>klesá teplota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200" dirty="0"/>
              <a:t>rostou úhrny srážek</a:t>
            </a:r>
          </a:p>
        </p:txBody>
      </p:sp>
    </p:spTree>
    <p:extLst>
      <p:ext uri="{BB962C8B-B14F-4D97-AF65-F5344CB8AC3E}">
        <p14:creationId xmlns:p14="http://schemas.microsoft.com/office/powerpoint/2010/main" val="217983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Vliv nadmořské výšky</a:t>
            </a:r>
          </a:p>
        </p:txBody>
      </p:sp>
      <p:graphicFrame>
        <p:nvGraphicFramePr>
          <p:cNvPr id="13" name="Graf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5689716"/>
              </p:ext>
            </p:extLst>
          </p:nvPr>
        </p:nvGraphicFramePr>
        <p:xfrm>
          <a:off x="4717528" y="1597724"/>
          <a:ext cx="4426472" cy="46395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5" name="Graf 1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9308728"/>
              </p:ext>
            </p:extLst>
          </p:nvPr>
        </p:nvGraphicFramePr>
        <p:xfrm>
          <a:off x="0" y="1597724"/>
          <a:ext cx="4639366" cy="46395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02053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Návětrný a závětrný efekt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98860"/>
            <a:ext cx="8700840" cy="4350420"/>
          </a:xfrm>
        </p:spPr>
      </p:pic>
    </p:spTree>
    <p:extLst>
      <p:ext uri="{BB962C8B-B14F-4D97-AF65-F5344CB8AC3E}">
        <p14:creationId xmlns:p14="http://schemas.microsoft.com/office/powerpoint/2010/main" val="2084556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Srážky ve Skandinávii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22" b="14886"/>
          <a:stretch/>
        </p:blipFill>
        <p:spPr>
          <a:xfrm>
            <a:off x="0" y="2276872"/>
            <a:ext cx="5263680" cy="31219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59" b="19701"/>
          <a:stretch/>
        </p:blipFill>
        <p:spPr>
          <a:xfrm>
            <a:off x="5443323" y="2276872"/>
            <a:ext cx="3581008" cy="312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891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Příklad: srážky v ČR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11"/>
          <a:stretch/>
        </p:blipFill>
        <p:spPr>
          <a:xfrm>
            <a:off x="1131032" y="1618104"/>
            <a:ext cx="6881936" cy="4581689"/>
          </a:xfrm>
        </p:spPr>
      </p:pic>
      <p:sp>
        <p:nvSpPr>
          <p:cNvPr id="9" name="TextovéPole 8"/>
          <p:cNvSpPr txBox="1"/>
          <p:nvPr/>
        </p:nvSpPr>
        <p:spPr>
          <a:xfrm>
            <a:off x="251520" y="5410205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Srážkový stín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1259632" y="3356993"/>
            <a:ext cx="1368152" cy="2053212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127776" y="5229200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Vyšší srážky v horských oblastech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7524328" y="4581128"/>
            <a:ext cx="72008" cy="648072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4572000" y="2780928"/>
            <a:ext cx="2555776" cy="2523713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267744" y="5589240"/>
            <a:ext cx="3240360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341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3200" dirty="0"/>
              <a:t>Teplé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Oteplují okolí</a:t>
            </a:r>
          </a:p>
          <a:p>
            <a:pPr marL="0" indent="0" algn="ctr">
              <a:buNone/>
            </a:pPr>
            <a:r>
              <a:rPr lang="cs-CZ" dirty="0"/>
              <a:t>Přináší dostatek srážek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3200" dirty="0"/>
              <a:t>Studené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Ochlazují okolí</a:t>
            </a:r>
          </a:p>
          <a:p>
            <a:pPr marL="0" indent="0" algn="ctr">
              <a:buNone/>
            </a:pPr>
            <a:r>
              <a:rPr lang="cs-CZ" dirty="0"/>
              <a:t>Zabraňují vypařování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/>
              <a:t> Vliv mořských proudů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1" name="Picture 2" descr="http://zlutykvet.cz/Zeme_v_pravych_barva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364" y="3255264"/>
            <a:ext cx="6013685" cy="306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889" y="3255264"/>
            <a:ext cx="6222270" cy="305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6000" dirty="0"/>
              <a:t>Kombinací těchto vlivů vznikají podnebné oblasti!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470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Podnebné oblasti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4" r="1458"/>
          <a:stretch/>
        </p:blipFill>
        <p:spPr>
          <a:xfrm>
            <a:off x="0" y="1484784"/>
            <a:ext cx="9144000" cy="4720593"/>
          </a:xfr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" t="3214" r="89577" b="75832"/>
          <a:stretch/>
        </p:blipFill>
        <p:spPr>
          <a:xfrm>
            <a:off x="0" y="4045136"/>
            <a:ext cx="2267744" cy="2267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4713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ve skupinách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dirty="0"/>
              <a:t>Ve trojicích (popř. čtveřicích) zpracujte na základě atlasu, přiděleného textu a klima-diagramu krátké představení klimatického pásu (</a:t>
            </a:r>
            <a:r>
              <a:rPr lang="cs-CZ" sz="3600" b="1" dirty="0"/>
              <a:t>do 2 minut</a:t>
            </a:r>
            <a:r>
              <a:rPr lang="cs-CZ" sz="3600" dirty="0"/>
              <a:t>). </a:t>
            </a:r>
          </a:p>
          <a:p>
            <a:pPr marL="0" indent="0" algn="ctr">
              <a:buNone/>
            </a:pPr>
            <a:r>
              <a:rPr lang="cs-CZ" sz="3600" b="1" dirty="0"/>
              <a:t>Prezentujte vlastními slovy!</a:t>
            </a:r>
          </a:p>
        </p:txBody>
      </p:sp>
    </p:spTree>
    <p:extLst>
      <p:ext uri="{BB962C8B-B14F-4D97-AF65-F5344CB8AC3E}">
        <p14:creationId xmlns:p14="http://schemas.microsoft.com/office/powerpoint/2010/main" val="10781878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Osnova referátu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i="1" dirty="0"/>
              <a:t>Lokalizace</a:t>
            </a:r>
            <a:r>
              <a:rPr lang="cs-CZ" dirty="0"/>
              <a:t> </a:t>
            </a:r>
          </a:p>
          <a:p>
            <a:pPr marL="457200" lvl="1" indent="0" algn="ctr">
              <a:buNone/>
            </a:pPr>
            <a:r>
              <a:rPr lang="cs-CZ" dirty="0"/>
              <a:t>kde ve světě se dané pásmo nachází</a:t>
            </a:r>
          </a:p>
          <a:p>
            <a:pPr marL="0" indent="0" algn="ctr">
              <a:buNone/>
            </a:pPr>
            <a:r>
              <a:rPr lang="cs-CZ" b="1" i="1" dirty="0"/>
              <a:t>Klimatická charakteristika </a:t>
            </a:r>
          </a:p>
          <a:p>
            <a:pPr marL="400050" lvl="1" indent="0" algn="ctr">
              <a:buNone/>
            </a:pPr>
            <a:r>
              <a:rPr lang="cs-CZ" dirty="0"/>
              <a:t>množství a rozložení srážek v průběhu roku </a:t>
            </a:r>
          </a:p>
          <a:p>
            <a:pPr marL="400050" lvl="1" indent="0" algn="ctr">
              <a:buNone/>
            </a:pPr>
            <a:r>
              <a:rPr lang="cs-CZ" dirty="0"/>
              <a:t>roční chod teploty</a:t>
            </a:r>
          </a:p>
          <a:p>
            <a:pPr marL="0" indent="0" algn="ctr">
              <a:buNone/>
            </a:pPr>
            <a:r>
              <a:rPr lang="cs-CZ" b="1" i="1" dirty="0"/>
              <a:t>Vegetace</a:t>
            </a:r>
          </a:p>
          <a:p>
            <a:pPr marL="400050" lvl="1" indent="0" algn="ctr">
              <a:buNone/>
            </a:pPr>
            <a:r>
              <a:rPr lang="cs-CZ" dirty="0"/>
              <a:t>typ vegetace vyskytující se v daném podnebném pásu</a:t>
            </a:r>
          </a:p>
          <a:p>
            <a:pPr marL="0" indent="0" algn="ctr">
              <a:buNone/>
            </a:pPr>
            <a:r>
              <a:rPr lang="cs-CZ" b="1" i="1" dirty="0"/>
              <a:t>Lidské osídlení </a:t>
            </a:r>
          </a:p>
          <a:p>
            <a:pPr marL="400050" lvl="1" indent="0" algn="ctr">
              <a:buNone/>
            </a:pPr>
            <a:r>
              <a:rPr lang="cs-CZ" dirty="0"/>
              <a:t>vliv podnebí daného pásma na charakter osídlení, </a:t>
            </a:r>
            <a:br>
              <a:rPr lang="cs-CZ" dirty="0"/>
            </a:br>
            <a:r>
              <a:rPr lang="cs-CZ" dirty="0"/>
              <a:t>je vhodné pro život lidí?</a:t>
            </a:r>
          </a:p>
          <a:p>
            <a:pPr marL="400050" lvl="1" indent="0">
              <a:buNone/>
            </a:pPr>
            <a:endParaRPr lang="cs-CZ" dirty="0"/>
          </a:p>
          <a:p>
            <a:pPr marL="400050" lvl="1" indent="0">
              <a:buNone/>
            </a:pPr>
            <a:endParaRPr lang="cs-CZ" dirty="0"/>
          </a:p>
          <a:p>
            <a:pPr marL="40005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556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89" y="1484784"/>
            <a:ext cx="3075900" cy="30243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108800"/>
            <a:ext cx="3855537" cy="217195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9924" y="274638"/>
            <a:ext cx="8534672" cy="1325562"/>
          </a:xfrm>
        </p:spPr>
        <p:txBody>
          <a:bodyPr>
            <a:normAutofit/>
          </a:bodyPr>
          <a:lstStyle/>
          <a:p>
            <a:r>
              <a:rPr lang="cs-CZ" b="1" dirty="0"/>
              <a:t>Rovníková podnebná oblast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47456" y="6433518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Rovník, lat. </a:t>
            </a:r>
            <a:r>
              <a:rPr lang="cs-CZ" sz="2000" b="1" dirty="0" err="1"/>
              <a:t>Equator</a:t>
            </a:r>
            <a:r>
              <a:rPr lang="cs-CZ" sz="2000" b="1" dirty="0"/>
              <a:t>, zem. šířka 0°</a:t>
            </a:r>
          </a:p>
        </p:txBody>
      </p:sp>
      <p:graphicFrame>
        <p:nvGraphicFramePr>
          <p:cNvPr id="10" name="Graf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9326222"/>
              </p:ext>
            </p:extLst>
          </p:nvPr>
        </p:nvGraphicFramePr>
        <p:xfrm>
          <a:off x="3781424" y="1352307"/>
          <a:ext cx="5362576" cy="30848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138460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otogaleriehasek.cz/img/fotogalerie/np-bandhavgarh-2-destinace/0120_In_Ban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12" y="1802234"/>
            <a:ext cx="427784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Tropická vlhká podnebná oblast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19"/>
          <a:stretch/>
        </p:blipFill>
        <p:spPr>
          <a:xfrm>
            <a:off x="2233979" y="4077072"/>
            <a:ext cx="3923928" cy="2177214"/>
          </a:xfrm>
          <a:prstGeom prst="rect">
            <a:avLst/>
          </a:prstGeom>
        </p:spPr>
      </p:pic>
      <p:graphicFrame>
        <p:nvGraphicFramePr>
          <p:cNvPr id="6" name="Graf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4386871"/>
              </p:ext>
            </p:extLst>
          </p:nvPr>
        </p:nvGraphicFramePr>
        <p:xfrm>
          <a:off x="4328370" y="1916832"/>
          <a:ext cx="4815630" cy="2736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674610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82331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Tropická a subtropická suchá podnebná oblast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46" y="1707893"/>
            <a:ext cx="4047278" cy="27011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573016"/>
            <a:ext cx="3635896" cy="264525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771800" y="6424038"/>
            <a:ext cx="6372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Obratník, lat. </a:t>
            </a:r>
            <a:r>
              <a:rPr lang="cs-CZ" sz="2000" b="1" dirty="0" err="1"/>
              <a:t>Tropicus</a:t>
            </a:r>
            <a:r>
              <a:rPr lang="cs-CZ" sz="2000" b="1" dirty="0"/>
              <a:t>, zeměpisná šířka 23,5°</a:t>
            </a:r>
          </a:p>
        </p:txBody>
      </p:sp>
      <p:graphicFrame>
        <p:nvGraphicFramePr>
          <p:cNvPr id="8" name="Graf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4063745"/>
              </p:ext>
            </p:extLst>
          </p:nvPr>
        </p:nvGraphicFramePr>
        <p:xfrm>
          <a:off x="4644008" y="1707894"/>
          <a:ext cx="4499992" cy="27011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41595683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570186"/>
          </a:xfrm>
        </p:spPr>
        <p:txBody>
          <a:bodyPr>
            <a:normAutofit/>
          </a:bodyPr>
          <a:lstStyle/>
          <a:p>
            <a:r>
              <a:rPr lang="cs-CZ" b="1" dirty="0"/>
              <a:t>Subtropická vlhká podnebná oblast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89" y="1965573"/>
            <a:ext cx="4397152" cy="29268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933056"/>
            <a:ext cx="3397808" cy="2266975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1602333"/>
              </p:ext>
            </p:extLst>
          </p:nvPr>
        </p:nvGraphicFramePr>
        <p:xfrm>
          <a:off x="4139952" y="2289993"/>
          <a:ext cx="5004048" cy="3286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934218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Mírná vlhká podnebná oblast (přímořské klima)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060848"/>
            <a:ext cx="4176671" cy="27252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221088"/>
            <a:ext cx="3344091" cy="2129246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343633"/>
              </p:ext>
            </p:extLst>
          </p:nvPr>
        </p:nvGraphicFramePr>
        <p:xfrm>
          <a:off x="4649435" y="1628800"/>
          <a:ext cx="4494565" cy="3168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8451143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Mírná suchá podnebná oblast (vnitrozemské klima)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72816"/>
            <a:ext cx="4608512" cy="284866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077072"/>
            <a:ext cx="3353048" cy="2230506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466896"/>
              </p:ext>
            </p:extLst>
          </p:nvPr>
        </p:nvGraphicFramePr>
        <p:xfrm>
          <a:off x="4427984" y="1772816"/>
          <a:ext cx="4570488" cy="30588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555341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Subpolární podnebná oblast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15" y="1412777"/>
            <a:ext cx="4346473" cy="2450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92929" y="3343775"/>
            <a:ext cx="3350649" cy="2512987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46589032"/>
              </p:ext>
            </p:extLst>
          </p:nvPr>
        </p:nvGraphicFramePr>
        <p:xfrm>
          <a:off x="4224359" y="1772816"/>
          <a:ext cx="4919641" cy="3196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735545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Polární podnebná oblast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64" y="1916832"/>
            <a:ext cx="3970784" cy="25464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996" y="4149080"/>
            <a:ext cx="3882008" cy="2183630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9545698"/>
              </p:ext>
            </p:extLst>
          </p:nvPr>
        </p:nvGraphicFramePr>
        <p:xfrm>
          <a:off x="4211960" y="1323277"/>
          <a:ext cx="4786512" cy="29698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4609110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Vysokohorské podnebí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60" y="1602355"/>
            <a:ext cx="3275856" cy="24568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232" y="3823936"/>
            <a:ext cx="4115536" cy="2596935"/>
          </a:xfrm>
          <a:prstGeom prst="rect">
            <a:avLst/>
          </a:prstGeom>
        </p:spPr>
      </p:pic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2561814"/>
              </p:ext>
            </p:extLst>
          </p:nvPr>
        </p:nvGraphicFramePr>
        <p:xfrm>
          <a:off x="3995936" y="1597723"/>
          <a:ext cx="5148064" cy="24615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2697718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http://chrantezp.blog.cz/1102/destne-pralesy-neboli-dzungle-zdroj-nekterych-informaci-a-obou-obrazku-studovna-blog-cz</a:t>
            </a:r>
            <a:endParaRPr lang="cs-CZ" dirty="0"/>
          </a:p>
          <a:p>
            <a:r>
              <a:rPr lang="cs-CZ" dirty="0">
                <a:hlinkClick r:id="rId3"/>
              </a:rPr>
              <a:t>http://is.muni.cz/do/rect/el/estud/prif/ps13/biogeogr_2/web/pages/index_book_5-4-4.html</a:t>
            </a:r>
            <a:endParaRPr lang="cs-CZ" dirty="0"/>
          </a:p>
          <a:p>
            <a:r>
              <a:rPr lang="cs-CZ" dirty="0">
                <a:hlinkClick r:id="rId4"/>
              </a:rPr>
              <a:t>https://www.google.com/maps</a:t>
            </a:r>
            <a:endParaRPr lang="cs-CZ" dirty="0"/>
          </a:p>
          <a:p>
            <a:r>
              <a:rPr lang="cs-CZ" dirty="0">
                <a:hlinkClick r:id="rId5"/>
              </a:rPr>
              <a:t>http://ostrava-educanet.cz/svoboda/vyuka/sexta/asie_regionalizace.htm</a:t>
            </a:r>
            <a:endParaRPr lang="cs-CZ" dirty="0"/>
          </a:p>
          <a:p>
            <a:r>
              <a:rPr lang="cs-CZ" dirty="0">
                <a:hlinkClick r:id="rId6"/>
              </a:rPr>
              <a:t>http://www.zshluk.cz/index.php?page=adopce&amp;dir=ruzne&amp;subdir</a:t>
            </a:r>
            <a:r>
              <a:rPr lang="cs-CZ" dirty="0"/>
              <a:t>=</a:t>
            </a:r>
          </a:p>
          <a:p>
            <a:r>
              <a:rPr lang="cs-CZ" dirty="0">
                <a:hlinkClick r:id="rId7"/>
              </a:rPr>
              <a:t>http://geologie.vsb.cz/jelinek/tc-atmosfera.htm</a:t>
            </a:r>
            <a:endParaRPr lang="cs-CZ" dirty="0"/>
          </a:p>
          <a:p>
            <a:r>
              <a:rPr lang="cs-CZ" dirty="0">
                <a:hlinkClick r:id="rId8"/>
              </a:rPr>
              <a:t>http://travellingmoods.com/mount-everest-earths-highest-mountain-in-nepal/</a:t>
            </a:r>
            <a:endParaRPr lang="cs-CZ" dirty="0"/>
          </a:p>
          <a:p>
            <a:r>
              <a:rPr lang="cs-CZ" dirty="0">
                <a:hlinkClick r:id="rId9"/>
              </a:rPr>
              <a:t>https://commons.wikimedia.org/wiki/File:Mun%C5%A3ii_M%C4%83cinului_01.JPG</a:t>
            </a:r>
            <a:endParaRPr lang="cs-CZ" dirty="0"/>
          </a:p>
          <a:p>
            <a:r>
              <a:rPr lang="cs-CZ" dirty="0">
                <a:hlinkClick r:id="rId10"/>
              </a:rPr>
              <a:t>http://www.atmos.washington.edu/data/</a:t>
            </a:r>
            <a:endParaRPr lang="cs-CZ" dirty="0"/>
          </a:p>
          <a:p>
            <a:r>
              <a:rPr lang="cs-CZ" dirty="0">
                <a:hlinkClick r:id="rId11"/>
              </a:rPr>
              <a:t>https://en.wikipedia.org/wiki/K%C3%B6ppen_climate_classification#/media/File:Koppen_World_Map_%28retouched_version%29.png</a:t>
            </a:r>
            <a:endParaRPr lang="cs-CZ" dirty="0"/>
          </a:p>
          <a:p>
            <a:r>
              <a:rPr lang="cs-CZ" dirty="0">
                <a:hlinkClick r:id="rId12"/>
              </a:rPr>
              <a:t>http://www.bergfex.cz/sommer/garmisch-partenkirchen/bilder/</a:t>
            </a:r>
            <a:endParaRPr lang="cs-CZ" dirty="0"/>
          </a:p>
          <a:p>
            <a:r>
              <a:rPr lang="cs-CZ" dirty="0">
                <a:hlinkClick r:id="rId13"/>
              </a:rPr>
              <a:t>https://is.muni.cz/th/252440/prif_b/13350014/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7640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5112568"/>
          </a:xfrm>
        </p:spPr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http://www.komenskeho66.cz/materialy/zemepis/biosfera.htm</a:t>
            </a:r>
            <a:endParaRPr lang="cs-CZ" dirty="0"/>
          </a:p>
          <a:p>
            <a:r>
              <a:rPr lang="cs-CZ" dirty="0">
                <a:hlinkClick r:id="rId3"/>
              </a:rPr>
              <a:t>http://egypt.svetadily.cz/clanky/Sahara-nejvetsi-poust-sveta</a:t>
            </a:r>
            <a:endParaRPr lang="cs-CZ" dirty="0"/>
          </a:p>
          <a:p>
            <a:r>
              <a:rPr lang="cs-CZ" dirty="0">
                <a:hlinkClick r:id="rId4"/>
              </a:rPr>
              <a:t>https://pixabay.com/cs/korsick%C3%BD-hora-makchie-ostrov-508516/</a:t>
            </a:r>
            <a:endParaRPr lang="cs-CZ" dirty="0"/>
          </a:p>
          <a:p>
            <a:r>
              <a:rPr lang="cs-CZ" dirty="0">
                <a:hlinkClick r:id="rId5"/>
              </a:rPr>
              <a:t>http://www.labuznik.cz/ingredience/olivy/</a:t>
            </a:r>
            <a:endParaRPr lang="cs-CZ" dirty="0"/>
          </a:p>
          <a:p>
            <a:r>
              <a:rPr lang="cs-CZ" dirty="0">
                <a:hlinkClick r:id="rId6"/>
              </a:rPr>
              <a:t>http://irsko-info.promitani.cz/</a:t>
            </a:r>
            <a:endParaRPr lang="cs-CZ" dirty="0"/>
          </a:p>
          <a:p>
            <a:r>
              <a:rPr lang="cs-CZ" dirty="0">
                <a:hlinkClick r:id="rId7"/>
              </a:rPr>
              <a:t>http://www.thegatewaypundit.com/2015/08/obama-renames-mt-mckinley-named-after-some-white-guy-to-denali/</a:t>
            </a:r>
            <a:endParaRPr lang="cs-CZ" dirty="0"/>
          </a:p>
          <a:p>
            <a:r>
              <a:rPr lang="cs-CZ" dirty="0">
                <a:hlinkClick r:id="rId8"/>
              </a:rPr>
              <a:t>https://en.wikipedia.org/wiki/Yak</a:t>
            </a:r>
            <a:endParaRPr lang="cs-CZ" dirty="0"/>
          </a:p>
          <a:p>
            <a:r>
              <a:rPr lang="cs-CZ" dirty="0">
                <a:hlinkClick r:id="rId9"/>
              </a:rPr>
              <a:t>http://tloustik.rajce.idnes.cz/Zugspitze_2009</a:t>
            </a:r>
            <a:endParaRPr lang="cs-CZ" dirty="0"/>
          </a:p>
          <a:p>
            <a:r>
              <a:rPr lang="cs-CZ" dirty="0">
                <a:hlinkClick r:id="rId10"/>
              </a:rPr>
              <a:t>http://www.irsko.name/photos/800x600-m3ph7g/rock-of-cashel-z-dalky-jpg.jpg</a:t>
            </a:r>
            <a:endParaRPr lang="cs-CZ" dirty="0"/>
          </a:p>
          <a:p>
            <a:r>
              <a:rPr lang="cs-CZ" dirty="0">
                <a:hlinkClick r:id="rId11"/>
              </a:rPr>
              <a:t>http://kostra.blog.sme.sk/c/158782/Song-Kul.html</a:t>
            </a:r>
            <a:endParaRPr lang="cs-CZ" dirty="0"/>
          </a:p>
          <a:p>
            <a:r>
              <a:rPr lang="cs-CZ" dirty="0">
                <a:hlinkClick r:id="rId12"/>
              </a:rPr>
              <a:t>http://www.ephoto.sk/photopointy/photopointy-svet/mongolsko/cez-nekonecnu-step-13/</a:t>
            </a:r>
            <a:endParaRPr lang="cs-CZ" dirty="0"/>
          </a:p>
          <a:p>
            <a:r>
              <a:rPr lang="cs-CZ" dirty="0">
                <a:hlinkClick r:id="rId13"/>
              </a:rPr>
              <a:t>http://palm-garden.webnode.cz/klima-cr/</a:t>
            </a:r>
            <a:endParaRPr lang="cs-CZ" dirty="0"/>
          </a:p>
          <a:p>
            <a:r>
              <a:rPr lang="cs-CZ" dirty="0">
                <a:hlinkClick r:id="rId14"/>
              </a:rPr>
              <a:t>http://www.oulu.fi/northnature/english/englanti/ekologia2.html</a:t>
            </a:r>
            <a:endParaRPr lang="cs-CZ" dirty="0"/>
          </a:p>
          <a:p>
            <a:r>
              <a:rPr lang="cs-CZ" dirty="0">
                <a:hlinkClick r:id="rId15"/>
              </a:rPr>
              <a:t>https://commons.wikimedia.org/wiki/File:Foehn_wind_ilustration.svg</a:t>
            </a:r>
            <a:endParaRPr lang="cs-CZ" dirty="0"/>
          </a:p>
          <a:p>
            <a:r>
              <a:rPr lang="cs-CZ" dirty="0">
                <a:hlinkClick r:id="rId16"/>
              </a:rPr>
              <a:t>http://zlutykvet.cz/den_zeme.html</a:t>
            </a:r>
            <a:endParaRPr lang="cs-CZ" dirty="0"/>
          </a:p>
          <a:p>
            <a:r>
              <a:rPr lang="cs-CZ" dirty="0">
                <a:hlinkClick r:id="rId17"/>
              </a:rPr>
              <a:t>http://www.fotogaleriehasek.cz/asie/indie/np-bandhavgarh-2/700-zavrete-oci-odchazim-tygr8230.html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128466"/>
      </p:ext>
    </p:extLst>
  </p:cSld>
  <p:clrMapOvr>
    <a:masterClrMapping/>
  </p:clrMapOvr>
</p:sld>
</file>

<file path=ppt/theme/theme1.xml><?xml version="1.0" encoding="utf-8"?>
<a:theme xmlns:a="http://schemas.openxmlformats.org/drawingml/2006/main" name="Předloh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ředloha" id="{A6EE154D-9238-4944-AABC-8018263815D8}" vid="{27E7A87E-6058-48ED-B567-2365C9B753D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Předloha</Template>
  <TotalTime>17870</TotalTime>
  <Words>1164</Words>
  <Application>Microsoft Office PowerPoint</Application>
  <PresentationFormat>Předvádění na obrazovce (4:3)</PresentationFormat>
  <Paragraphs>213</Paragraphs>
  <Slides>30</Slides>
  <Notes>20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4" baseType="lpstr">
      <vt:lpstr>Arial</vt:lpstr>
      <vt:lpstr>Calibri</vt:lpstr>
      <vt:lpstr>Georgia</vt:lpstr>
      <vt:lpstr>Předloha</vt:lpstr>
      <vt:lpstr>Podnebí a podnebné oblasti Země</vt:lpstr>
      <vt:lpstr>Jak byste charakterizovali pojem podnebí? Znáte nějaké synonymum?</vt:lpstr>
      <vt:lpstr>Prezentace aplikace PowerPoint</vt:lpstr>
      <vt:lpstr> </vt:lpstr>
      <vt:lpstr>Analyzujte uvedený  klima-diagram</vt:lpstr>
      <vt:lpstr>Klima různých částí Země se odlišuje. Jaké faktory mají na podnebí podstatný vliv?</vt:lpstr>
      <vt:lpstr>Prezentace aplikace PowerPoint</vt:lpstr>
      <vt:lpstr>Vzdálenost od oceánu</vt:lpstr>
      <vt:lpstr>Vzdálenost od oceánu</vt:lpstr>
      <vt:lpstr>Nadmořská výška</vt:lpstr>
      <vt:lpstr>Vliv nadmořské výšky</vt:lpstr>
      <vt:lpstr>Návětrný a závětrný efekt</vt:lpstr>
      <vt:lpstr>Srážky ve Skandinávii</vt:lpstr>
      <vt:lpstr>Příklad: srážky v ČR</vt:lpstr>
      <vt:lpstr>Prezentace aplikace PowerPoint</vt:lpstr>
      <vt:lpstr>Prezentace aplikace PowerPoint</vt:lpstr>
      <vt:lpstr>Podnebné oblasti</vt:lpstr>
      <vt:lpstr>Práce ve skupinách</vt:lpstr>
      <vt:lpstr>Osnova referátu</vt:lpstr>
      <vt:lpstr>Rovníková podnebná oblast</vt:lpstr>
      <vt:lpstr>Tropická vlhká podnebná oblast</vt:lpstr>
      <vt:lpstr>Tropická a subtropická suchá podnebná oblast</vt:lpstr>
      <vt:lpstr>Subtropická vlhká podnebná oblast</vt:lpstr>
      <vt:lpstr>Mírná vlhká podnebná oblast (přímořské klima)</vt:lpstr>
      <vt:lpstr>Mírná suchá podnebná oblast (vnitrozemské klima)</vt:lpstr>
      <vt:lpstr>Subpolární podnebná oblast</vt:lpstr>
      <vt:lpstr>Polární podnebná oblast</vt:lpstr>
      <vt:lpstr>Vysokohorské podnebí</vt:lpstr>
      <vt:lpstr>Zdroje</vt:lpstr>
      <vt:lpstr>Zdroje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Meteorologie</dc:title>
  <dc:creator>Admin</dc:creator>
  <cp:lastModifiedBy>Polák Jan</cp:lastModifiedBy>
  <cp:revision>579</cp:revision>
  <dcterms:created xsi:type="dcterms:W3CDTF">2014-09-11T07:53:24Z</dcterms:created>
  <dcterms:modified xsi:type="dcterms:W3CDTF">2017-07-14T12:11:36Z</dcterms:modified>
</cp:coreProperties>
</file>