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23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48"/>
  </p:notesMasterIdLst>
  <p:sldIdLst>
    <p:sldId id="300" r:id="rId4"/>
    <p:sldId id="349" r:id="rId5"/>
    <p:sldId id="350" r:id="rId6"/>
    <p:sldId id="351" r:id="rId7"/>
    <p:sldId id="329" r:id="rId8"/>
    <p:sldId id="309" r:id="rId9"/>
    <p:sldId id="310" r:id="rId10"/>
    <p:sldId id="306" r:id="rId11"/>
    <p:sldId id="352" r:id="rId12"/>
    <p:sldId id="311" r:id="rId13"/>
    <p:sldId id="312" r:id="rId14"/>
    <p:sldId id="355" r:id="rId15"/>
    <p:sldId id="354" r:id="rId16"/>
    <p:sldId id="314" r:id="rId17"/>
    <p:sldId id="327" r:id="rId18"/>
    <p:sldId id="363" r:id="rId19"/>
    <p:sldId id="326" r:id="rId20"/>
    <p:sldId id="318" r:id="rId21"/>
    <p:sldId id="268" r:id="rId22"/>
    <p:sldId id="353" r:id="rId23"/>
    <p:sldId id="341" r:id="rId24"/>
    <p:sldId id="364" r:id="rId25"/>
    <p:sldId id="359" r:id="rId26"/>
    <p:sldId id="367" r:id="rId27"/>
    <p:sldId id="360" r:id="rId28"/>
    <p:sldId id="368" r:id="rId29"/>
    <p:sldId id="366" r:id="rId30"/>
    <p:sldId id="361" r:id="rId31"/>
    <p:sldId id="369" r:id="rId32"/>
    <p:sldId id="296" r:id="rId33"/>
    <p:sldId id="356" r:id="rId34"/>
    <p:sldId id="358" r:id="rId35"/>
    <p:sldId id="357" r:id="rId36"/>
    <p:sldId id="325" r:id="rId37"/>
    <p:sldId id="370" r:id="rId38"/>
    <p:sldId id="297" r:id="rId39"/>
    <p:sldId id="299" r:id="rId40"/>
    <p:sldId id="373" r:id="rId41"/>
    <p:sldId id="374" r:id="rId42"/>
    <p:sldId id="337" r:id="rId43"/>
    <p:sldId id="319" r:id="rId44"/>
    <p:sldId id="264" r:id="rId45"/>
    <p:sldId id="321" r:id="rId46"/>
    <p:sldId id="322" r:id="rId4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oliš" initials="P" lastIdx="1" clrIdx="0">
    <p:extLst>
      <p:ext uri="{19B8F6BF-5375-455C-9EA6-DF929625EA0E}">
        <p15:presenceInfo xmlns:p15="http://schemas.microsoft.com/office/powerpoint/2012/main" xmlns="" userId="Poliš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6568" autoAdjust="0"/>
  </p:normalViewPr>
  <p:slideViewPr>
    <p:cSldViewPr>
      <p:cViewPr varScale="1">
        <p:scale>
          <a:sx n="76" d="100"/>
          <a:sy n="76" d="100"/>
        </p:scale>
        <p:origin x="-91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25F755-02D3-41CB-9EBC-11E5C7D9528B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B22DA9-5383-4AB8-931D-219D01B54BB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5246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87058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2457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82369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/>
              <a:t>zasněžená, obtížněji průjezdná silnice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/>
              <a:t>cyklista během slunečného počasí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dirty="0"/>
              <a:t>zasněžená auta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8216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prostor</a:t>
            </a:r>
            <a:r>
              <a:rPr lang="cs-CZ" baseline="0" dirty="0"/>
              <a:t> pro d</a:t>
            </a:r>
            <a:r>
              <a:rPr lang="cs-CZ" dirty="0"/>
              <a:t>alší nápady žáků, kdy využijeme znalostí o počasí…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5468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brainstorming, nápady je možné napsat na tabuli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46190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cs-CZ" dirty="0"/>
              <a:t>Námětů může být spousta. Za zmínku jistě stojí následující obory:</a:t>
            </a:r>
          </a:p>
          <a:p>
            <a:pPr marL="228600" indent="-228600">
              <a:buFont typeface="+mj-lt"/>
              <a:buAutoNum type="arabicPeriod"/>
            </a:pPr>
            <a:r>
              <a:rPr lang="cs-CZ" dirty="0"/>
              <a:t>doprava – letecká, námořní,</a:t>
            </a:r>
            <a:r>
              <a:rPr lang="cs-CZ" baseline="0" dirty="0"/>
              <a:t> silniční, železniční</a:t>
            </a:r>
            <a:endParaRPr lang="cs-CZ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cs-CZ" dirty="0"/>
              <a:t>zemědělství</a:t>
            </a:r>
          </a:p>
          <a:p>
            <a:pPr marL="228600" indent="-228600">
              <a:buFont typeface="+mj-lt"/>
              <a:buAutoNum type="arabicPeriod"/>
            </a:pPr>
            <a:r>
              <a:rPr lang="cs-CZ" dirty="0"/>
              <a:t>kriminalistika</a:t>
            </a:r>
          </a:p>
          <a:p>
            <a:pPr marL="228600" indent="-228600">
              <a:buFont typeface="+mj-lt"/>
              <a:buAutoNum type="arabicPeriod"/>
            </a:pPr>
            <a:r>
              <a:rPr lang="cs-CZ" dirty="0"/>
              <a:t>lesnictví, ale i pojišťovnictví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cs-CZ" dirty="0"/>
              <a:t>stavebnictví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96695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27793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obrázek</a:t>
            </a:r>
            <a:r>
              <a:rPr lang="cs-CZ" baseline="0" dirty="0"/>
              <a:t> vlevo – radarový odhad srážek z 2.3.2017, 13:45</a:t>
            </a:r>
          </a:p>
          <a:p>
            <a:r>
              <a:rPr lang="cs-CZ" baseline="0" dirty="0"/>
              <a:t>obrázek vpravo – normály ročních srážkových úhrnů z let 1960-1990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80144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79595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51163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7815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/>
              <a:t>Různé zdroje uvádí různé odhady horní hrance atmosféry. Hodnoty 100 km a 10 000 km lze považovat za extrémně nízký a extrémně vysoký odhad. </a:t>
            </a:r>
          </a:p>
          <a:p>
            <a:r>
              <a:rPr lang="cs-CZ" baseline="0" dirty="0"/>
              <a:t>Zdůraznit, že kyslík a dusík dávají dohromady cca 99% hmotnosti atmosféry.</a:t>
            </a:r>
          </a:p>
          <a:p>
            <a:r>
              <a:rPr lang="cs-CZ" b="0" baseline="0" dirty="0"/>
              <a:t>Zdůraznit, že se jedná o složení </a:t>
            </a:r>
            <a:r>
              <a:rPr lang="cs-CZ" b="1" baseline="0" dirty="0"/>
              <a:t>suché atmosféry!</a:t>
            </a:r>
          </a:p>
          <a:p>
            <a:endParaRPr lang="cs-CZ" b="1" baseline="0" dirty="0"/>
          </a:p>
          <a:p>
            <a:r>
              <a:rPr lang="cs-CZ" b="1" baseline="0" dirty="0"/>
              <a:t>Další témata o kterých je možné hovořit:</a:t>
            </a:r>
          </a:p>
          <a:p>
            <a:r>
              <a:rPr lang="cs-CZ" baseline="0" dirty="0"/>
              <a:t>Množství CO</a:t>
            </a:r>
            <a:r>
              <a:rPr lang="cs-CZ" baseline="-25000" dirty="0"/>
              <a:t>2</a:t>
            </a:r>
            <a:r>
              <a:rPr lang="cs-CZ" baseline="0" dirty="0"/>
              <a:t> v souvislosti se spalováním fosilních paliv</a:t>
            </a:r>
            <a:endParaRPr lang="cs-CZ" baseline="-25000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/>
              <a:t>Na množství CO</a:t>
            </a:r>
            <a:r>
              <a:rPr lang="cs-CZ" baseline="-25000" dirty="0"/>
              <a:t>2</a:t>
            </a:r>
            <a:r>
              <a:rPr lang="cs-CZ" baseline="0" dirty="0"/>
              <a:t> má vliv roční období (v zimě je ho na severní polokouli více než v létě) i lokalita (v průmyslových oblastech je ho více)</a:t>
            </a:r>
            <a:endParaRPr lang="cs-CZ" dirty="0"/>
          </a:p>
          <a:p>
            <a:r>
              <a:rPr lang="cs-CZ" dirty="0"/>
              <a:t>Další</a:t>
            </a:r>
            <a:r>
              <a:rPr lang="cs-CZ" baseline="0" dirty="0"/>
              <a:t> plyny, které jsou zastoupené v atmosféře: </a:t>
            </a:r>
            <a:r>
              <a:rPr lang="cs-CZ" b="1" baseline="0" dirty="0"/>
              <a:t>vodík, helium </a:t>
            </a:r>
            <a:r>
              <a:rPr lang="cs-CZ" baseline="0" dirty="0"/>
              <a:t>ve vysokých vrstvách.</a:t>
            </a:r>
          </a:p>
          <a:p>
            <a:endParaRPr lang="cs-CZ" dirty="0"/>
          </a:p>
          <a:p>
            <a:endParaRPr lang="cs-CZ" baseline="0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8970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V troposféře se odehrávají prakticky všechny důležité meteorologické jevy.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Na hranici troposféry létají letadla</a:t>
            </a:r>
            <a:r>
              <a:rPr lang="cs-CZ" baseline="0" dirty="0"/>
              <a:t>, aby se vyhnuly nevhodným povětrnostním situacím.</a:t>
            </a:r>
          </a:p>
          <a:p>
            <a:r>
              <a:rPr lang="cs-CZ" dirty="0"/>
              <a:t>Troposféra a stratosféra je oddělena přechodnou vrstvou zvanou tropopauza.</a:t>
            </a:r>
          </a:p>
          <a:p>
            <a:r>
              <a:rPr lang="cs-CZ" dirty="0"/>
              <a:t>Další vrstvy viz obrázek.</a:t>
            </a:r>
          </a:p>
          <a:p>
            <a:endParaRPr lang="cs-CZ" baseline="0" dirty="0"/>
          </a:p>
          <a:p>
            <a:r>
              <a:rPr lang="cs-CZ" baseline="0" dirty="0"/>
              <a:t>Pozn. V případě vysokých teplot ve vysokých vrstvách atmosféry (1000°C) se nejedná se o teplotu, kterou bychom mohli naměřit na teploměru. Vyjadřujeme tím rychlost částic ve vysokých vrstvách atmosféry.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5271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 baseline="0" dirty="0"/>
              <a:t>Ukázky možných správných odpovědí: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/>
              <a:t>na horách je chladněji, vyskytují se zde horské ledovce</a:t>
            </a:r>
          </a:p>
          <a:p>
            <a:r>
              <a:rPr lang="cs-CZ" baseline="0" dirty="0"/>
              <a:t>jaro začíná dříve v nižších polohách než v horských oblastech</a:t>
            </a:r>
            <a:endParaRPr lang="cs-CZ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zatímco</a:t>
            </a:r>
            <a:r>
              <a:rPr lang="cs-CZ" baseline="0" dirty="0"/>
              <a:t> v nížinách prší </a:t>
            </a:r>
            <a:r>
              <a:rPr lang="cs-CZ" dirty="0"/>
              <a:t>na horách sněží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04301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78638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97365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/>
              <a:t>Pro kontrolu obsahují meteorologické budky i</a:t>
            </a:r>
            <a:r>
              <a:rPr lang="cs-CZ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klasické teploměry.</a:t>
            </a:r>
          </a:p>
          <a:p>
            <a:r>
              <a:rPr lang="cs-CZ" baseline="0" dirty="0"/>
              <a:t>Kdybychom se pokoušeli teplotu změřit na slunci, údaje budou zavádějící, protože </a:t>
            </a:r>
            <a:r>
              <a:rPr lang="cs-CZ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každý předmět se zahřeje jinak. </a:t>
            </a:r>
            <a:r>
              <a:rPr lang="cs-CZ" b="0" i="0" dirty="0"/>
              <a:t>Dáme-li</a:t>
            </a:r>
            <a:r>
              <a:rPr lang="cs-CZ" b="0" i="0" baseline="0" dirty="0"/>
              <a:t> na sluníčko bílé a černé tričko, každé bude rozpálené jinak. </a:t>
            </a:r>
            <a:r>
              <a:rPr lang="cs-CZ" sz="12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Záleží na materiálu i barvě.</a:t>
            </a:r>
          </a:p>
          <a:p>
            <a:endParaRPr lang="cs-CZ" b="0" i="0" dirty="0"/>
          </a:p>
          <a:p>
            <a:endParaRPr lang="cs-CZ" baseline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83235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/>
              <a:t>Celsiova - nejrozšířenější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/>
              <a:t>Fahrenheitova stupnice se používá především v USA, popř. v </a:t>
            </a:r>
            <a:r>
              <a:rPr lang="cs-CZ" sz="2400" dirty="0"/>
              <a:t>Belize, na Bahamách (oficiálně se nepoužívá ve Velké Británii či Kanadě, používá se zde však neformálně)</a:t>
            </a:r>
            <a:endParaRPr lang="cs-CZ" b="0" baseline="0" dirty="0"/>
          </a:p>
          <a:p>
            <a:r>
              <a:rPr lang="cs-CZ" b="0" baseline="0" dirty="0"/>
              <a:t>Kelvin – základní jednotka SI pro měření teploty, používá se pro výpočty v termomechanice </a:t>
            </a:r>
          </a:p>
          <a:p>
            <a:r>
              <a:rPr lang="cs-CZ" b="0" baseline="0" dirty="0"/>
              <a:t>Zajímavost: Celsiova stupnice byla původně otočená (0°C bod varu vody, 100°C bod tuhnutí vody)</a:t>
            </a:r>
          </a:p>
          <a:p>
            <a:r>
              <a:rPr lang="cs-CZ" dirty="0"/>
              <a:t>Existují internetové či mobilní aplikace, které tento převod dokáží elegantně spočítat.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4284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428232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Horní obrázek: ukázka výstupu mobilního telefonu, který udává i pocitovou teplotu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68808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Vítr ochlazuje organismus</a:t>
            </a:r>
            <a:r>
              <a:rPr lang="cs-CZ" baseline="0" dirty="0"/>
              <a:t> proto, že odvane tenkou ohřátou vrstvu vzduchu, která obklopuje tkáně.</a:t>
            </a:r>
          </a:p>
          <a:p>
            <a:r>
              <a:rPr lang="cs-CZ" dirty="0"/>
              <a:t>Ve vlhku při vyšších teplotách pociťujeme větší horko proto</a:t>
            </a:r>
            <a:r>
              <a:rPr lang="cs-CZ" baseline="0" dirty="0"/>
              <a:t>, že organizmus se nemůže tak efektivně ochlazovat odpařováním vody (pocením).</a:t>
            </a:r>
          </a:p>
          <a:p>
            <a:r>
              <a:rPr lang="cs-CZ" baseline="0" dirty="0"/>
              <a:t>Při nižších teplotách nás okolní vlhký vzduch ochlazuje více než kdyby obsahoval minimum vlhkosti.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118682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 dirty="0"/>
              <a:t>během letních horkých dní může být teplotní maximum až kolem 16. hodiny</a:t>
            </a:r>
          </a:p>
          <a:p>
            <a:pPr lvl="0"/>
            <a:r>
              <a:rPr lang="cs-CZ" dirty="0"/>
              <a:t>během zatažených dní je maximum nevýrazné může nastávat kdykoliv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22550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Obrázek ilustruje vypouštění aerologické sondy.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29472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Tabulka demonstruje, že hodnota 0,65°C / 100 m je jen přibližná a slouží spíše k odhadu teplot. Souvisí ale také s pojmy stabilní a </a:t>
            </a:r>
            <a:r>
              <a:rPr lang="cs-CZ" dirty="0" err="1"/>
              <a:t>instabilní</a:t>
            </a:r>
            <a:r>
              <a:rPr lang="cs-CZ" dirty="0"/>
              <a:t> zvrstvení vzduchu.</a:t>
            </a:r>
          </a:p>
          <a:p>
            <a:r>
              <a:rPr lang="cs-CZ" dirty="0"/>
              <a:t>Jedná se o teplotní </a:t>
            </a:r>
            <a:r>
              <a:rPr lang="cs-CZ" dirty="0" err="1"/>
              <a:t>pseudogradient</a:t>
            </a:r>
            <a:r>
              <a:rPr lang="cs-CZ" dirty="0"/>
              <a:t>. Skutečný teplotní gradient je potřeba určit na daném místě v různých výškách.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13873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4526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131949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Brzo</a:t>
            </a:r>
            <a:r>
              <a:rPr lang="cs-CZ" baseline="0" dirty="0"/>
              <a:t> ráno = kolem šesté či sedmé hodiny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B22DA9-5383-4AB8-931D-219D01B54BB1}" type="slidenum">
              <a:rPr lang="cs-CZ" smtClean="0"/>
              <a:pPr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1802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71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7937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1642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5032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8054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2165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2719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00495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7598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9309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5901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61852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58484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8547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3948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54105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13690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60986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15660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13358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29223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011076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22843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03088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92187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66291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845265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42654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3855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234076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94621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63233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62504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08318-3D9D-4DBB-9378-A58C91AD903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98C25-89ED-4841-BD39-81FEA75D0B6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7970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6021" y="45472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6021" y="170303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DD503-9607-4E76-A04C-E99BDF92CFCF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8A7EF-F304-423D-B42D-B88CDCB77F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rgbClr val="2683C6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8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rgbClr val="1CADE4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9" name="Zástupný symbol pro datum 3"/>
          <p:cNvSpPr txBox="1">
            <a:spLocks/>
          </p:cNvSpPr>
          <p:nvPr/>
        </p:nvSpPr>
        <p:spPr>
          <a:xfrm>
            <a:off x="454818" y="220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42DD503-9607-4E76-A04C-E99BDF92CFCF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10" name="Zástupný symbol pro číslo snímku 5"/>
          <p:cNvSpPr txBox="1">
            <a:spLocks/>
          </p:cNvSpPr>
          <p:nvPr/>
        </p:nvSpPr>
        <p:spPr>
          <a:xfrm>
            <a:off x="6550818" y="2203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D68A7EF-F304-423D-B42D-B88CDCB77F3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rgbClr val="2683C6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14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rgbClr val="1CADE4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15" name="Rectangle 5"/>
          <p:cNvSpPr/>
          <p:nvPr/>
        </p:nvSpPr>
        <p:spPr>
          <a:xfrm>
            <a:off x="-15217" y="76778"/>
            <a:ext cx="9156848" cy="768518"/>
          </a:xfrm>
          <a:custGeom>
            <a:avLst/>
            <a:gdLst>
              <a:gd name="connsiteX0" fmla="*/ 0 w 9141619"/>
              <a:gd name="connsiteY0" fmla="*/ 0 h 489118"/>
              <a:gd name="connsiteX1" fmla="*/ 9141619 w 9141619"/>
              <a:gd name="connsiteY1" fmla="*/ 0 h 489118"/>
              <a:gd name="connsiteX2" fmla="*/ 9141619 w 9141619"/>
              <a:gd name="connsiteY2" fmla="*/ 489118 h 489118"/>
              <a:gd name="connsiteX3" fmla="*/ 0 w 9141619"/>
              <a:gd name="connsiteY3" fmla="*/ 489118 h 489118"/>
              <a:gd name="connsiteX4" fmla="*/ 0 w 9141619"/>
              <a:gd name="connsiteY4" fmla="*/ 0 h 4891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141619 w 9141619"/>
              <a:gd name="connsiteY2" fmla="*/ 4891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141619 w 9141619"/>
              <a:gd name="connsiteY2" fmla="*/ 4891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141619 w 9141619"/>
              <a:gd name="connsiteY2" fmla="*/ 4891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001919 w 9141619"/>
              <a:gd name="connsiteY2" fmla="*/ 3494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0 w 9179719"/>
              <a:gd name="connsiteY3" fmla="*/ 628818 h 628818"/>
              <a:gd name="connsiteX4" fmla="*/ 0 w 9179719"/>
              <a:gd name="connsiteY4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1968500 w 9179719"/>
              <a:gd name="connsiteY3" fmla="*/ 266445 h 628818"/>
              <a:gd name="connsiteX4" fmla="*/ 0 w 9179719"/>
              <a:gd name="connsiteY4" fmla="*/ 628818 h 628818"/>
              <a:gd name="connsiteX5" fmla="*/ 0 w 9179719"/>
              <a:gd name="connsiteY5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1968500 w 9179719"/>
              <a:gd name="connsiteY3" fmla="*/ 266445 h 628818"/>
              <a:gd name="connsiteX4" fmla="*/ 0 w 9179719"/>
              <a:gd name="connsiteY4" fmla="*/ 628818 h 628818"/>
              <a:gd name="connsiteX5" fmla="*/ 0 w 9179719"/>
              <a:gd name="connsiteY5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7721600 w 9179719"/>
              <a:gd name="connsiteY3" fmla="*/ 456945 h 628818"/>
              <a:gd name="connsiteX4" fmla="*/ 1968500 w 9179719"/>
              <a:gd name="connsiteY4" fmla="*/ 266445 h 628818"/>
              <a:gd name="connsiteX5" fmla="*/ 0 w 9179719"/>
              <a:gd name="connsiteY5" fmla="*/ 628818 h 628818"/>
              <a:gd name="connsiteX6" fmla="*/ 0 w 9179719"/>
              <a:gd name="connsiteY6" fmla="*/ 0 h 628818"/>
              <a:gd name="connsiteX0" fmla="*/ 0 w 9179868"/>
              <a:gd name="connsiteY0" fmla="*/ 0 h 628818"/>
              <a:gd name="connsiteX1" fmla="*/ 9179868 w 9179868"/>
              <a:gd name="connsiteY1" fmla="*/ 12700 h 628818"/>
              <a:gd name="connsiteX2" fmla="*/ 9179719 w 9179868"/>
              <a:gd name="connsiteY2" fmla="*/ 349418 h 628818"/>
              <a:gd name="connsiteX3" fmla="*/ 7721600 w 9179868"/>
              <a:gd name="connsiteY3" fmla="*/ 456945 h 628818"/>
              <a:gd name="connsiteX4" fmla="*/ 1968500 w 9179868"/>
              <a:gd name="connsiteY4" fmla="*/ 266445 h 628818"/>
              <a:gd name="connsiteX5" fmla="*/ 0 w 9179868"/>
              <a:gd name="connsiteY5" fmla="*/ 628818 h 628818"/>
              <a:gd name="connsiteX6" fmla="*/ 0 w 9179868"/>
              <a:gd name="connsiteY6" fmla="*/ 0 h 628818"/>
              <a:gd name="connsiteX0" fmla="*/ 12750 w 9192618"/>
              <a:gd name="connsiteY0" fmla="*/ 0 h 768518"/>
              <a:gd name="connsiteX1" fmla="*/ 9192618 w 9192618"/>
              <a:gd name="connsiteY1" fmla="*/ 12700 h 768518"/>
              <a:gd name="connsiteX2" fmla="*/ 9192469 w 9192618"/>
              <a:gd name="connsiteY2" fmla="*/ 349418 h 768518"/>
              <a:gd name="connsiteX3" fmla="*/ 7734350 w 9192618"/>
              <a:gd name="connsiteY3" fmla="*/ 456945 h 768518"/>
              <a:gd name="connsiteX4" fmla="*/ 1981250 w 9192618"/>
              <a:gd name="connsiteY4" fmla="*/ 266445 h 768518"/>
              <a:gd name="connsiteX5" fmla="*/ 0 w 9192618"/>
              <a:gd name="connsiteY5" fmla="*/ 768518 h 768518"/>
              <a:gd name="connsiteX6" fmla="*/ 12750 w 9192618"/>
              <a:gd name="connsiteY6" fmla="*/ 0 h 768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92618" h="768518">
                <a:moveTo>
                  <a:pt x="12750" y="0"/>
                </a:moveTo>
                <a:lnTo>
                  <a:pt x="9192618" y="12700"/>
                </a:lnTo>
                <a:cubicBezTo>
                  <a:pt x="9192568" y="124939"/>
                  <a:pt x="9192519" y="237179"/>
                  <a:pt x="9192469" y="349418"/>
                </a:cubicBezTo>
                <a:cubicBezTo>
                  <a:pt x="9125133" y="408642"/>
                  <a:pt x="8936220" y="470774"/>
                  <a:pt x="7734350" y="456945"/>
                </a:cubicBezTo>
                <a:cubicBezTo>
                  <a:pt x="6532480" y="443116"/>
                  <a:pt x="3437517" y="220866"/>
                  <a:pt x="1981250" y="266445"/>
                </a:cubicBezTo>
                <a:cubicBezTo>
                  <a:pt x="321783" y="361836"/>
                  <a:pt x="656167" y="647727"/>
                  <a:pt x="0" y="768518"/>
                </a:cubicBezTo>
                <a:lnTo>
                  <a:pt x="12750" y="0"/>
                </a:lnTo>
                <a:close/>
              </a:path>
            </a:pathLst>
          </a:custGeom>
          <a:solidFill>
            <a:srgbClr val="1CADE4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12" name="Rectangle 5"/>
          <p:cNvSpPr/>
          <p:nvPr/>
        </p:nvSpPr>
        <p:spPr>
          <a:xfrm>
            <a:off x="-12699" y="-12445"/>
            <a:ext cx="9156848" cy="768518"/>
          </a:xfrm>
          <a:custGeom>
            <a:avLst/>
            <a:gdLst>
              <a:gd name="connsiteX0" fmla="*/ 0 w 9141619"/>
              <a:gd name="connsiteY0" fmla="*/ 0 h 489118"/>
              <a:gd name="connsiteX1" fmla="*/ 9141619 w 9141619"/>
              <a:gd name="connsiteY1" fmla="*/ 0 h 489118"/>
              <a:gd name="connsiteX2" fmla="*/ 9141619 w 9141619"/>
              <a:gd name="connsiteY2" fmla="*/ 489118 h 489118"/>
              <a:gd name="connsiteX3" fmla="*/ 0 w 9141619"/>
              <a:gd name="connsiteY3" fmla="*/ 489118 h 489118"/>
              <a:gd name="connsiteX4" fmla="*/ 0 w 9141619"/>
              <a:gd name="connsiteY4" fmla="*/ 0 h 4891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141619 w 9141619"/>
              <a:gd name="connsiteY2" fmla="*/ 4891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141619 w 9141619"/>
              <a:gd name="connsiteY2" fmla="*/ 4891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141619 w 9141619"/>
              <a:gd name="connsiteY2" fmla="*/ 4891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41619"/>
              <a:gd name="connsiteY0" fmla="*/ 0 h 628818"/>
              <a:gd name="connsiteX1" fmla="*/ 9141619 w 9141619"/>
              <a:gd name="connsiteY1" fmla="*/ 0 h 628818"/>
              <a:gd name="connsiteX2" fmla="*/ 9001919 w 9141619"/>
              <a:gd name="connsiteY2" fmla="*/ 349418 h 628818"/>
              <a:gd name="connsiteX3" fmla="*/ 0 w 9141619"/>
              <a:gd name="connsiteY3" fmla="*/ 628818 h 628818"/>
              <a:gd name="connsiteX4" fmla="*/ 0 w 9141619"/>
              <a:gd name="connsiteY4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0 w 9179719"/>
              <a:gd name="connsiteY3" fmla="*/ 628818 h 628818"/>
              <a:gd name="connsiteX4" fmla="*/ 0 w 9179719"/>
              <a:gd name="connsiteY4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1968500 w 9179719"/>
              <a:gd name="connsiteY3" fmla="*/ 266445 h 628818"/>
              <a:gd name="connsiteX4" fmla="*/ 0 w 9179719"/>
              <a:gd name="connsiteY4" fmla="*/ 628818 h 628818"/>
              <a:gd name="connsiteX5" fmla="*/ 0 w 9179719"/>
              <a:gd name="connsiteY5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1968500 w 9179719"/>
              <a:gd name="connsiteY3" fmla="*/ 266445 h 628818"/>
              <a:gd name="connsiteX4" fmla="*/ 0 w 9179719"/>
              <a:gd name="connsiteY4" fmla="*/ 628818 h 628818"/>
              <a:gd name="connsiteX5" fmla="*/ 0 w 9179719"/>
              <a:gd name="connsiteY5" fmla="*/ 0 h 628818"/>
              <a:gd name="connsiteX0" fmla="*/ 0 w 9179719"/>
              <a:gd name="connsiteY0" fmla="*/ 0 h 628818"/>
              <a:gd name="connsiteX1" fmla="*/ 9141619 w 9179719"/>
              <a:gd name="connsiteY1" fmla="*/ 0 h 628818"/>
              <a:gd name="connsiteX2" fmla="*/ 9179719 w 9179719"/>
              <a:gd name="connsiteY2" fmla="*/ 349418 h 628818"/>
              <a:gd name="connsiteX3" fmla="*/ 7721600 w 9179719"/>
              <a:gd name="connsiteY3" fmla="*/ 456945 h 628818"/>
              <a:gd name="connsiteX4" fmla="*/ 1968500 w 9179719"/>
              <a:gd name="connsiteY4" fmla="*/ 266445 h 628818"/>
              <a:gd name="connsiteX5" fmla="*/ 0 w 9179719"/>
              <a:gd name="connsiteY5" fmla="*/ 628818 h 628818"/>
              <a:gd name="connsiteX6" fmla="*/ 0 w 9179719"/>
              <a:gd name="connsiteY6" fmla="*/ 0 h 628818"/>
              <a:gd name="connsiteX0" fmla="*/ 0 w 9179868"/>
              <a:gd name="connsiteY0" fmla="*/ 0 h 628818"/>
              <a:gd name="connsiteX1" fmla="*/ 9179868 w 9179868"/>
              <a:gd name="connsiteY1" fmla="*/ 12700 h 628818"/>
              <a:gd name="connsiteX2" fmla="*/ 9179719 w 9179868"/>
              <a:gd name="connsiteY2" fmla="*/ 349418 h 628818"/>
              <a:gd name="connsiteX3" fmla="*/ 7721600 w 9179868"/>
              <a:gd name="connsiteY3" fmla="*/ 456945 h 628818"/>
              <a:gd name="connsiteX4" fmla="*/ 1968500 w 9179868"/>
              <a:gd name="connsiteY4" fmla="*/ 266445 h 628818"/>
              <a:gd name="connsiteX5" fmla="*/ 0 w 9179868"/>
              <a:gd name="connsiteY5" fmla="*/ 628818 h 628818"/>
              <a:gd name="connsiteX6" fmla="*/ 0 w 9179868"/>
              <a:gd name="connsiteY6" fmla="*/ 0 h 628818"/>
              <a:gd name="connsiteX0" fmla="*/ 12750 w 9192618"/>
              <a:gd name="connsiteY0" fmla="*/ 0 h 768518"/>
              <a:gd name="connsiteX1" fmla="*/ 9192618 w 9192618"/>
              <a:gd name="connsiteY1" fmla="*/ 12700 h 768518"/>
              <a:gd name="connsiteX2" fmla="*/ 9192469 w 9192618"/>
              <a:gd name="connsiteY2" fmla="*/ 349418 h 768518"/>
              <a:gd name="connsiteX3" fmla="*/ 7734350 w 9192618"/>
              <a:gd name="connsiteY3" fmla="*/ 456945 h 768518"/>
              <a:gd name="connsiteX4" fmla="*/ 1981250 w 9192618"/>
              <a:gd name="connsiteY4" fmla="*/ 266445 h 768518"/>
              <a:gd name="connsiteX5" fmla="*/ 0 w 9192618"/>
              <a:gd name="connsiteY5" fmla="*/ 768518 h 768518"/>
              <a:gd name="connsiteX6" fmla="*/ 12750 w 9192618"/>
              <a:gd name="connsiteY6" fmla="*/ 0 h 768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92618" h="768518">
                <a:moveTo>
                  <a:pt x="12750" y="0"/>
                </a:moveTo>
                <a:lnTo>
                  <a:pt x="9192618" y="12700"/>
                </a:lnTo>
                <a:cubicBezTo>
                  <a:pt x="9192568" y="124939"/>
                  <a:pt x="9192519" y="237179"/>
                  <a:pt x="9192469" y="349418"/>
                </a:cubicBezTo>
                <a:cubicBezTo>
                  <a:pt x="9125133" y="408642"/>
                  <a:pt x="8936220" y="470774"/>
                  <a:pt x="7734350" y="456945"/>
                </a:cubicBezTo>
                <a:cubicBezTo>
                  <a:pt x="6532480" y="443116"/>
                  <a:pt x="3437517" y="220866"/>
                  <a:pt x="1981250" y="266445"/>
                </a:cubicBezTo>
                <a:cubicBezTo>
                  <a:pt x="321783" y="361836"/>
                  <a:pt x="656167" y="647727"/>
                  <a:pt x="0" y="768518"/>
                </a:cubicBezTo>
                <a:lnTo>
                  <a:pt x="12750" y="0"/>
                </a:lnTo>
                <a:close/>
              </a:path>
            </a:pathLst>
          </a:custGeom>
          <a:solidFill>
            <a:srgbClr val="2683C6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16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rgbClr val="2683C6"/>
          </a:solidFill>
          <a:ln w="15875" cap="flat" cmpd="sng" algn="ctr">
            <a:noFill/>
            <a:prstDash val="solid"/>
          </a:ln>
          <a:effectLst/>
        </p:spPr>
      </p:sp>
      <p:sp>
        <p:nvSpPr>
          <p:cNvPr id="17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rgbClr val="1CADE4"/>
          </a:solidFill>
          <a:ln w="15875" cap="flat" cmpd="sng" algn="ctr">
            <a:noFill/>
            <a:prstDash val="solid"/>
          </a:ln>
          <a:effectLst/>
        </p:spPr>
      </p:sp>
    </p:spTree>
    <p:extLst>
      <p:ext uri="{BB962C8B-B14F-4D97-AF65-F5344CB8AC3E}">
        <p14:creationId xmlns:p14="http://schemas.microsoft.com/office/powerpoint/2010/main" xmlns="" val="3184948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623F2-3059-436B-A327-69ADA1CBCCE1}" type="datetimeFigureOut">
              <a:rPr lang="cs-CZ" smtClean="0"/>
              <a:pPr/>
              <a:t>14.7.2017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FD556-7354-48AA-9821-C7A644F98C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7323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5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cs/mlha-inverze-horizont-krajina-1165868/" TargetMode="External"/><Relationship Id="rId7" Type="http://schemas.openxmlformats.org/officeDocument/2006/relationships/hyperlink" Target="https://pixabay.com/cs/po%C5%BE%C3%A1r-plameny-hork%C3%A9-ho%C5%99%C3%ADc%C3%AD-teplo-1160857/" TargetMode="External"/><Relationship Id="rId2" Type="http://schemas.openxmlformats.org/officeDocument/2006/relationships/hyperlink" Target="http://www.reddit.com/r/EarthPorn/comments/29k14x/mt_kilimanjaro_2048_x_1365_by_ian_lenehan/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pixabay.com/cs/hora-stezka-singletrack-horizont-2068396/" TargetMode="External"/><Relationship Id="rId5" Type="http://schemas.openxmlformats.org/officeDocument/2006/relationships/hyperlink" Target="https://pixabay.com/cs/ly%C5%BEa%C5%99i-sn%C3%ADh-snow-patch-z%C3%A1bava-369696/" TargetMode="External"/><Relationship Id="rId4" Type="http://schemas.openxmlformats.org/officeDocument/2006/relationships/hyperlink" Target="http://www.in-pocasi.cz/clanky/teorie/inverze-kdyz-teplota-s-vyskou-roste/" TargetMode="Externa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fyzmatik.pise.cz/945-proc-ma-fahrenheitova-stupnice-tak-divne-hodnoty.html" TargetMode="External"/><Relationship Id="rId3" Type="http://schemas.openxmlformats.org/officeDocument/2006/relationships/hyperlink" Target="http://www.yr.no/" TargetMode="External"/><Relationship Id="rId7" Type="http://schemas.openxmlformats.org/officeDocument/2006/relationships/hyperlink" Target="http://ucebnice3.enviregion.cz/ovzdusi/atmosfera/atmosfera-zeme" TargetMode="External"/><Relationship Id="rId2" Type="http://schemas.openxmlformats.org/officeDocument/2006/relationships/hyperlink" Target="http://www.in-pocasi.cz/radarove-snimky/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prokrasnetelo.cz/clanky/bezpecne-opalovani-na-slunci/" TargetMode="External"/><Relationship Id="rId5" Type="http://schemas.openxmlformats.org/officeDocument/2006/relationships/hyperlink" Target="http://www.canadianspacompany.com/cs/how-ozone-helps-your-spa-water/" TargetMode="External"/><Relationship Id="rId4" Type="http://schemas.openxmlformats.org/officeDocument/2006/relationships/hyperlink" Target="http://cz.clipartlogo.com/premium/detail/stick-figure-icons-symbol_107827715.html" TargetMode="External"/><Relationship Id="rId9" Type="http://schemas.openxmlformats.org/officeDocument/2006/relationships/hyperlink" Target="http://www.jaklepebydlet.cz/sauna-doma-a-proc-ne/" TargetMode="Externa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mushow.cz/clanky/news/v/meteo-kdy-uz-konecne-napadne" TargetMode="External"/><Relationship Id="rId13" Type="http://schemas.openxmlformats.org/officeDocument/2006/relationships/hyperlink" Target="http://www.maxisciences.com/tahiti/wallpaper" TargetMode="External"/><Relationship Id="rId3" Type="http://schemas.openxmlformats.org/officeDocument/2006/relationships/hyperlink" Target="http://www.ved.sk/obrazky/" TargetMode="External"/><Relationship Id="rId7" Type="http://schemas.openxmlformats.org/officeDocument/2006/relationships/hyperlink" Target="http://planety.astro.cz/zeme/1943-atmosfera-zeme" TargetMode="External"/><Relationship Id="rId12" Type="http://schemas.openxmlformats.org/officeDocument/2006/relationships/hyperlink" Target="https://pixabay.com/cs/ob%C3%A1lka-zlo%C4%8Din-n%C5%AF%C5%BE-%C5%BEena-m%C3%ADsto-%C4%8Dinu-1252524/" TargetMode="External"/><Relationship Id="rId2" Type="http://schemas.openxmlformats.org/officeDocument/2006/relationships/hyperlink" Target="https://pixabay.com/cs/pol%C3%A1rn%C3%AD-mo%C5%99e-oce%C3%A1n-voda-antarktida-139393/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obrazky.4ever.sk/priroda/vesmir/mesiac-170319" TargetMode="External"/><Relationship Id="rId11" Type="http://schemas.openxmlformats.org/officeDocument/2006/relationships/hyperlink" Target="http://www.helkon.cz/obrazek-vyrobku-wa-1055-teplomer-analogovy-vnitrni-i-venkovni_4916_0_bile-zbozi_teplomery-osobni.html" TargetMode="External"/><Relationship Id="rId5" Type="http://schemas.openxmlformats.org/officeDocument/2006/relationships/hyperlink" Target="http://www.manmagazin.sk/tento-57-poschodovy-mrakodrap-vyrastol-v-cine-len-za-19-dni/" TargetMode="External"/><Relationship Id="rId10" Type="http://schemas.openxmlformats.org/officeDocument/2006/relationships/hyperlink" Target="http://www.zahradahobby.cz/teplomery-teplomery-venkovni-katskup302.01.php" TargetMode="External"/><Relationship Id="rId4" Type="http://schemas.openxmlformats.org/officeDocument/2006/relationships/hyperlink" Target="http://www.in-pocasi.cz/android/" TargetMode="External"/><Relationship Id="rId9" Type="http://schemas.openxmlformats.org/officeDocument/2006/relationships/hyperlink" Target="http://www.freeride.cz/vyhledavani/?query=po%C4%8Das%C3%A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vtm.e15.cz/files/imagecache/dust_filerenderer_big/upload/aktuality/mraky_4a8128816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9941" y="3861048"/>
            <a:ext cx="3831940" cy="2209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899642"/>
          </a:xfrm>
        </p:spPr>
        <p:txBody>
          <a:bodyPr>
            <a:norm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Meteorologie </a:t>
            </a:r>
            <a:b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klimatologie</a:t>
            </a:r>
          </a:p>
        </p:txBody>
      </p:sp>
      <p:pic>
        <p:nvPicPr>
          <p:cNvPr id="1030" name="Picture 6" descr="http://www.vejnar.com/krajina2/krajina1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10" t="7213" r="3250" b="7882"/>
          <a:stretch/>
        </p:blipFill>
        <p:spPr bwMode="auto">
          <a:xfrm rot="20891583">
            <a:off x="280666" y="842157"/>
            <a:ext cx="2725183" cy="179862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85649" y="582377"/>
            <a:ext cx="2570889" cy="17577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74" r="17457"/>
          <a:stretch/>
        </p:blipFill>
        <p:spPr>
          <a:xfrm rot="387587">
            <a:off x="6765909" y="799220"/>
            <a:ext cx="1964595" cy="176053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6232" y="3885753"/>
            <a:ext cx="3728519" cy="2184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74447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4608512"/>
          </a:xfrm>
        </p:spPr>
        <p:txBody>
          <a:bodyPr>
            <a:noAutofit/>
          </a:bodyPr>
          <a:lstStyle/>
          <a:p>
            <a:r>
              <a:rPr lang="cs-CZ" sz="6000" b="1" dirty="0"/>
              <a:t>Kdy využijeme znalostí o počasí či podnebí?</a:t>
            </a:r>
          </a:p>
        </p:txBody>
      </p:sp>
    </p:spTree>
    <p:extLst>
      <p:ext uri="{BB962C8B-B14F-4D97-AF65-F5344CB8AC3E}">
        <p14:creationId xmlns:p14="http://schemas.microsoft.com/office/powerpoint/2010/main" xmlns="" val="1612804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při plánování dovolené</a:t>
            </a:r>
          </a:p>
        </p:txBody>
      </p:sp>
      <p:pic>
        <p:nvPicPr>
          <p:cNvPr id="5" name="Picture 2" descr="http://img0.mxstatic.com/wallpapers/ae4cbca9e730f0388cc0741617db19a5_large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90080">
            <a:off x="3984279" y="2043093"/>
            <a:ext cx="4822077" cy="271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03770" y="3717032"/>
            <a:ext cx="4536460" cy="2551759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5" cstate="print"/>
          <a:srcRect l="23989" t="16532" r="30076" b="27778"/>
          <a:stretch/>
        </p:blipFill>
        <p:spPr>
          <a:xfrm rot="21064259">
            <a:off x="328558" y="1882177"/>
            <a:ext cx="3837724" cy="261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6122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když se chystáme na cesty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xmlns="" id="{BEE0A0A1-A197-4822-A893-A5079E2A85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729" t="13354" b="15544"/>
          <a:stretch/>
        </p:blipFill>
        <p:spPr>
          <a:xfrm>
            <a:off x="2411760" y="4221088"/>
            <a:ext cx="3813851" cy="1970366"/>
          </a:xfrm>
          <a:prstGeom prst="rect">
            <a:avLst/>
          </a:prstGeom>
        </p:spPr>
      </p:pic>
      <p:pic>
        <p:nvPicPr>
          <p:cNvPr id="12" name="Zástupný symbol pro obsah 11">
            <a:extLst>
              <a:ext uri="{FF2B5EF4-FFF2-40B4-BE49-F238E27FC236}">
                <a16:creationId xmlns:a16="http://schemas.microsoft.com/office/drawing/2014/main" xmlns="" id="{84B437B1-6ADB-457C-B59F-CDB6A670C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26062">
            <a:off x="454338" y="1978807"/>
            <a:ext cx="4218901" cy="2368737"/>
          </a:xfr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xmlns="" id="{642F1A39-5663-4587-BDB0-DDE44E5C12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61430">
            <a:off x="4712869" y="1843420"/>
            <a:ext cx="4234495" cy="2822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304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20688"/>
            <a:ext cx="8424936" cy="99312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b="1" dirty="0"/>
              <a:t>při sportovních aktivitách</a:t>
            </a:r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/>
          <a:srcRect l="15134" t="9641" r="16241" b="10625"/>
          <a:stretch/>
        </p:blipFill>
        <p:spPr>
          <a:xfrm rot="497131">
            <a:off x="4603722" y="1629033"/>
            <a:ext cx="4199442" cy="2743184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xmlns="" id="{3BC61FB0-7318-4F54-AD09-98C0D55CFF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974" t="20013" r="5406" b="24716"/>
          <a:stretch/>
        </p:blipFill>
        <p:spPr>
          <a:xfrm>
            <a:off x="2123728" y="3501008"/>
            <a:ext cx="5072268" cy="278055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5" cstate="print"/>
          <a:srcRect l="27309" t="18888" r="26756" b="20583"/>
          <a:stretch/>
        </p:blipFill>
        <p:spPr>
          <a:xfrm rot="20583786">
            <a:off x="281305" y="1691562"/>
            <a:ext cx="3262545" cy="241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759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295232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800" b="1" dirty="0"/>
              <a:t>Pro která povolání jsou informace o stavu, vývoji či historii počasí klíčová?</a:t>
            </a:r>
          </a:p>
          <a:p>
            <a:pPr marL="0" indent="0">
              <a:buNone/>
            </a:pP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2998271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xmlns="" id="{AD695ED6-9FBC-47B0-82AB-CB21192C88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81673">
            <a:off x="282362" y="3774218"/>
            <a:ext cx="3445752" cy="2368955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xmlns="" id="{AE869D18-4F46-4327-AA53-9FE0DA043E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30945">
            <a:off x="505855" y="838783"/>
            <a:ext cx="3791026" cy="2515504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xmlns="" id="{C93B5342-8F3E-4FFD-851C-22DCB8C1D25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776" y="2331720"/>
            <a:ext cx="3479264" cy="2609448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46441" y="3875389"/>
            <a:ext cx="4064000" cy="2330450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xmlns="" id="{64658749-48B5-4FC7-B248-9F6A1E2C211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764704"/>
            <a:ext cx="3384376" cy="2393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5771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95004">
            <a:off x="128748" y="2117151"/>
            <a:ext cx="1944216" cy="1968826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152942" y="4998342"/>
            <a:ext cx="8667529" cy="16022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/>
              <a:t>…bez porozumění v souvislostech je obtížné dostupným údajům rozumět!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0856" y="3226004"/>
            <a:ext cx="2592288" cy="177233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5" cstate="print"/>
          <a:srcRect l="28499" t="31500" r="25567" b="21250"/>
          <a:stretch/>
        </p:blipFill>
        <p:spPr>
          <a:xfrm>
            <a:off x="2904242" y="2112916"/>
            <a:ext cx="2952328" cy="1707370"/>
          </a:xfrm>
          <a:prstGeom prst="rect">
            <a:avLst/>
          </a:prstGeom>
        </p:spPr>
      </p:pic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578646"/>
            <a:ext cx="7772400" cy="1470025"/>
          </a:xfrm>
        </p:spPr>
        <p:txBody>
          <a:bodyPr/>
          <a:lstStyle/>
          <a:p>
            <a:r>
              <a:rPr lang="cs-CZ" b="1" dirty="0"/>
              <a:t>Informace o počasí jsou všude kolem nás…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3450"/>
          <a:stretch/>
        </p:blipFill>
        <p:spPr>
          <a:xfrm rot="240868">
            <a:off x="4395124" y="3233777"/>
            <a:ext cx="3843501" cy="1897218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71739" y="1942427"/>
            <a:ext cx="2353444" cy="1961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8417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Nevíte v debatě kudy kam?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556792"/>
            <a:ext cx="5924550" cy="3762375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179512" y="5276039"/>
            <a:ext cx="871296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/>
              <a:t>… zkuste začít mluvit o počasí  </a:t>
            </a:r>
            <a:r>
              <a:rPr lang="cs-CZ" b="1" dirty="0">
                <a:sym typeface="Wingdings" panose="05000000000000000000" pitchFamily="2" charset="2"/>
              </a:rPr>
              <a:t>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8588236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/>
              <a:t>počasí × podnebí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9264" y="1535113"/>
            <a:ext cx="4040188" cy="639762"/>
          </a:xfrm>
        </p:spPr>
        <p:txBody>
          <a:bodyPr>
            <a:normAutofit/>
          </a:bodyPr>
          <a:lstStyle/>
          <a:p>
            <a:pPr algn="ctr"/>
            <a:r>
              <a:rPr lang="cs-CZ" sz="3200" dirty="0"/>
              <a:t>počasí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29264" y="2174875"/>
            <a:ext cx="4268124" cy="3951288"/>
          </a:xfrm>
        </p:spPr>
        <p:txBody>
          <a:bodyPr/>
          <a:lstStyle/>
          <a:p>
            <a:pPr marL="0" indent="0">
              <a:buNone/>
            </a:pPr>
            <a:r>
              <a:rPr lang="cs-CZ" b="1" i="1" u="sng" dirty="0"/>
              <a:t>okamžitý stav atmosféry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/>
              <a:t>podnebí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497388" y="2174875"/>
            <a:ext cx="4688017" cy="3951288"/>
          </a:xfrm>
        </p:spPr>
        <p:txBody>
          <a:bodyPr/>
          <a:lstStyle/>
          <a:p>
            <a:pPr marL="0" indent="0">
              <a:buNone/>
            </a:pPr>
            <a:r>
              <a:rPr lang="cs-CZ" b="1" i="1" u="sng" dirty="0"/>
              <a:t>dlouhodobý stav atmosféry</a:t>
            </a:r>
          </a:p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5025" y="2847647"/>
            <a:ext cx="4379976" cy="310248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 cstate="print"/>
          <a:srcRect l="27413" t="33594" r="25000" b="20345"/>
          <a:stretch/>
        </p:blipFill>
        <p:spPr>
          <a:xfrm>
            <a:off x="107504" y="3212976"/>
            <a:ext cx="4498753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929063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12262650"/>
              </p:ext>
            </p:extLst>
          </p:nvPr>
        </p:nvGraphicFramePr>
        <p:xfrm>
          <a:off x="0" y="1772816"/>
          <a:ext cx="9144000" cy="439248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664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85790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1967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12068">
                <a:tc rowSpan="7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3200" b="0" dirty="0">
                          <a:effectLst/>
                        </a:rPr>
                        <a:t>Počasí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„Včerejší</a:t>
                      </a:r>
                      <a:r>
                        <a:rPr lang="cs-CZ" sz="2000" baseline="0" dirty="0">
                          <a:effectLst/>
                        </a:rPr>
                        <a:t> teploty dosáhly </a:t>
                      </a:r>
                      <a:r>
                        <a:rPr lang="cs-CZ" sz="2000" dirty="0">
                          <a:effectLst/>
                        </a:rPr>
                        <a:t>čtyřiceti stupňů“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7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800" b="0" dirty="0">
                          <a:effectLst/>
                        </a:rPr>
                        <a:t>Podnebí</a:t>
                      </a:r>
                      <a:endParaRPr lang="cs-CZ" sz="2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„Minulý týden byl velmi deštivý“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2008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„Průměrný měsíční úhrn srážek v této lokalitě je 100 mm“</a:t>
                      </a: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„Včerejší vichřice nadělala mnoho škody“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„V Anglii často prší“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„Na Jihu USA panuje subtropické klima“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„Na</a:t>
                      </a:r>
                      <a:r>
                        <a:rPr lang="cs-CZ" sz="2000" baseline="0" dirty="0">
                          <a:effectLst/>
                        </a:rPr>
                        <a:t> Šumavě bývá v lednu hodně sněhu</a:t>
                      </a:r>
                      <a:r>
                        <a:rPr lang="cs-CZ" sz="2000" dirty="0">
                          <a:effectLst/>
                        </a:rPr>
                        <a:t> “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>
            <a:normAutofit/>
          </a:bodyPr>
          <a:lstStyle/>
          <a:p>
            <a:r>
              <a:rPr lang="cs-CZ" b="1" dirty="0"/>
              <a:t>Úkol č. 1 – vhodně přiřaďte</a:t>
            </a:r>
          </a:p>
        </p:txBody>
      </p:sp>
      <p:graphicFrame>
        <p:nvGraphicFramePr>
          <p:cNvPr id="8" name="Zástupný symbol pro obsah 3" hidden="1"/>
          <p:cNvGraphicFramePr>
            <a:graphicFrameLocks/>
          </p:cNvGraphicFramePr>
          <p:nvPr>
            <p:extLst/>
          </p:nvPr>
        </p:nvGraphicFramePr>
        <p:xfrm>
          <a:off x="0" y="1484784"/>
          <a:ext cx="9144000" cy="489654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664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91788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597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12068">
                <a:tc rowSpan="7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>
                          <a:solidFill>
                            <a:srgbClr val="00B050"/>
                          </a:solidFill>
                          <a:effectLst/>
                        </a:rPr>
                        <a:t>Počasí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rgbClr val="00B050"/>
                          </a:solidFill>
                          <a:effectLst/>
                        </a:rPr>
                        <a:t>„Hodnota na teploměru atakovala včera čtyřicítku“</a:t>
                      </a:r>
                      <a:endParaRPr lang="cs-CZ" sz="2000" b="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</a:rPr>
                        <a:t>Podnebí</a:t>
                      </a:r>
                      <a:endParaRPr lang="cs-CZ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00B050"/>
                          </a:solidFill>
                          <a:effectLst/>
                        </a:rPr>
                        <a:t>„Minulý týden byl velmi deštivý“</a:t>
                      </a:r>
                      <a:endParaRPr lang="cs-CZ" sz="20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2413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„Průměrný měsíční úhrn srážek je v této lokalitě 100mm vodního sloupce“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00B050"/>
                          </a:solidFill>
                          <a:effectLst/>
                        </a:rPr>
                        <a:t>„Včerejší vichřice nadělala mnoho škody“</a:t>
                      </a:r>
                      <a:endParaRPr lang="cs-CZ" sz="20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„V Anglii často prší“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„Na Jihu USA panuje subtropické klima“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00B050"/>
                          </a:solidFill>
                          <a:effectLst/>
                        </a:rPr>
                        <a:t>„Hodnota na teploměru atakovala včera čtyřicítku“</a:t>
                      </a:r>
                      <a:endParaRPr lang="cs-CZ" sz="20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1256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00722923"/>
              </p:ext>
            </p:extLst>
          </p:nvPr>
        </p:nvGraphicFramePr>
        <p:xfrm>
          <a:off x="0" y="1772816"/>
          <a:ext cx="9144000" cy="439248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664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85790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1967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12068">
                <a:tc rowSpan="7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3200" b="0" dirty="0">
                          <a:solidFill>
                            <a:srgbClr val="002060"/>
                          </a:solidFill>
                          <a:effectLst/>
                        </a:rPr>
                        <a:t>Počasí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002060"/>
                          </a:solidFill>
                          <a:effectLst/>
                        </a:rPr>
                        <a:t>„Včerejší</a:t>
                      </a:r>
                      <a:r>
                        <a:rPr lang="cs-CZ" sz="2000" baseline="0" dirty="0">
                          <a:solidFill>
                            <a:srgbClr val="002060"/>
                          </a:solidFill>
                          <a:effectLst/>
                        </a:rPr>
                        <a:t> teploty dosáhly </a:t>
                      </a:r>
                      <a:r>
                        <a:rPr lang="cs-CZ" sz="2000" dirty="0">
                          <a:solidFill>
                            <a:srgbClr val="002060"/>
                          </a:solidFill>
                          <a:effectLst/>
                        </a:rPr>
                        <a:t>čtyřiceti stupňů“</a:t>
                      </a:r>
                      <a:endParaRPr lang="cs-CZ" sz="20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7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800" b="0" dirty="0">
                          <a:solidFill>
                            <a:srgbClr val="C00000"/>
                          </a:solidFill>
                          <a:effectLst/>
                        </a:rPr>
                        <a:t>Podnebí</a:t>
                      </a:r>
                      <a:endParaRPr lang="cs-CZ" sz="2800" b="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002060"/>
                          </a:solidFill>
                          <a:effectLst/>
                        </a:rPr>
                        <a:t>„Minulý týden byl velmi deštivý“</a:t>
                      </a:r>
                      <a:endParaRPr lang="cs-CZ" sz="20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2008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2000" kern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„Průměrný měsíční úhrn srážek v této lokalitě je 100 mm“</a:t>
                      </a: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002060"/>
                          </a:solidFill>
                          <a:effectLst/>
                        </a:rPr>
                        <a:t>„Včerejší vichřice nadělala mnoho škody“</a:t>
                      </a:r>
                      <a:endParaRPr lang="cs-CZ" sz="20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C00000"/>
                          </a:solidFill>
                          <a:effectLst/>
                        </a:rPr>
                        <a:t>„V Anglii často prší“</a:t>
                      </a:r>
                      <a:endParaRPr lang="cs-CZ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C00000"/>
                          </a:solidFill>
                          <a:effectLst/>
                        </a:rPr>
                        <a:t>„Na Jihu USA panuje subtropické klima“</a:t>
                      </a:r>
                      <a:endParaRPr lang="cs-CZ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C00000"/>
                          </a:solidFill>
                          <a:effectLst/>
                        </a:rPr>
                        <a:t>„Na</a:t>
                      </a:r>
                      <a:r>
                        <a:rPr lang="cs-CZ" sz="2000" baseline="0" dirty="0">
                          <a:solidFill>
                            <a:srgbClr val="C00000"/>
                          </a:solidFill>
                          <a:effectLst/>
                        </a:rPr>
                        <a:t> Šumavě bývá v lednu hodně sněhu</a:t>
                      </a:r>
                      <a:r>
                        <a:rPr lang="cs-CZ" sz="2000" dirty="0">
                          <a:solidFill>
                            <a:srgbClr val="C00000"/>
                          </a:solidFill>
                          <a:effectLst/>
                        </a:rPr>
                        <a:t> “</a:t>
                      </a:r>
                      <a:endParaRPr lang="cs-CZ" sz="20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>
            <a:normAutofit/>
          </a:bodyPr>
          <a:lstStyle/>
          <a:p>
            <a:r>
              <a:rPr lang="cs-CZ" b="1" dirty="0"/>
              <a:t>Úkol č. 1 – vyhodnocení</a:t>
            </a:r>
          </a:p>
        </p:txBody>
      </p:sp>
      <p:graphicFrame>
        <p:nvGraphicFramePr>
          <p:cNvPr id="8" name="Zástupný symbol pro obsah 3" hidden="1"/>
          <p:cNvGraphicFramePr>
            <a:graphicFrameLocks/>
          </p:cNvGraphicFramePr>
          <p:nvPr>
            <p:extLst/>
          </p:nvPr>
        </p:nvGraphicFramePr>
        <p:xfrm>
          <a:off x="0" y="1484784"/>
          <a:ext cx="9144000" cy="489654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6641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91788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597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12068">
                <a:tc rowSpan="7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>
                          <a:solidFill>
                            <a:srgbClr val="00B050"/>
                          </a:solidFill>
                          <a:effectLst/>
                        </a:rPr>
                        <a:t>Počasí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rgbClr val="00B050"/>
                          </a:solidFill>
                          <a:effectLst/>
                        </a:rPr>
                        <a:t>„Hodnota na teploměru atakovala včera čtyřicítku“</a:t>
                      </a:r>
                      <a:endParaRPr lang="cs-CZ" sz="2000" b="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effectLst/>
                        </a:rPr>
                        <a:t>Podnebí</a:t>
                      </a:r>
                      <a:endParaRPr lang="cs-CZ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00B050"/>
                          </a:solidFill>
                          <a:effectLst/>
                        </a:rPr>
                        <a:t>„Minulý týden byl velmi deštivý“</a:t>
                      </a:r>
                      <a:endParaRPr lang="cs-CZ" sz="20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2413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„Průměrný měsíční úhrn srážek je v této lokalitě 100mm vodního sloupce“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00B050"/>
                          </a:solidFill>
                          <a:effectLst/>
                        </a:rPr>
                        <a:t>„Včerejší vichřice nadělala mnoho škody“</a:t>
                      </a:r>
                      <a:endParaRPr lang="cs-CZ" sz="20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„V Anglii často prší“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„Na Jihu USA panuje subtropické klima“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1206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00B050"/>
                          </a:solidFill>
                          <a:effectLst/>
                        </a:rPr>
                        <a:t>„Hodnota na teploměru atakovala včera čtyřicítku“</a:t>
                      </a:r>
                      <a:endParaRPr lang="cs-CZ" sz="20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53593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Úkol č. 1 - pokračování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36504"/>
          </a:xfrm>
        </p:spPr>
        <p:txBody>
          <a:bodyPr>
            <a:normAutofit lnSpcReduction="10000"/>
          </a:bodyPr>
          <a:lstStyle/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cs-CZ" sz="4000" dirty="0"/>
              <a:t>Napište 2-3 vlastní věty, které se pojí s pojmy počasí nebo podnebí a spojte!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cs-CZ" sz="4000" dirty="0"/>
              <a:t>Nechte si je zkontrolovat od souseda.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cs-CZ" sz="4000" dirty="0"/>
              <a:t>V případě nejasností se zeptejte učitele.</a:t>
            </a:r>
          </a:p>
        </p:txBody>
      </p:sp>
    </p:spTree>
    <p:extLst>
      <p:ext uri="{BB962C8B-B14F-4D97-AF65-F5344CB8AC3E}">
        <p14:creationId xmlns:p14="http://schemas.microsoft.com/office/powerpoint/2010/main" xmlns="" val="33888854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Atmosféra</a:t>
            </a: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32250" y="1988840"/>
            <a:ext cx="8388222" cy="4425355"/>
          </a:xfrm>
        </p:spPr>
        <p:txBody>
          <a:bodyPr/>
          <a:lstStyle/>
          <a:p>
            <a:r>
              <a:rPr lang="cs-CZ" dirty="0"/>
              <a:t>plynný obal Země</a:t>
            </a:r>
          </a:p>
          <a:p>
            <a:r>
              <a:rPr lang="cs-CZ" dirty="0"/>
              <a:t>volně přechází</a:t>
            </a:r>
            <a:br>
              <a:rPr lang="cs-CZ" dirty="0"/>
            </a:br>
            <a:r>
              <a:rPr lang="cs-CZ" dirty="0"/>
              <a:t>v meziplanetární </a:t>
            </a:r>
            <a:br>
              <a:rPr lang="cs-CZ" dirty="0"/>
            </a:br>
            <a:r>
              <a:rPr lang="cs-CZ" dirty="0"/>
              <a:t>prostor</a:t>
            </a:r>
          </a:p>
          <a:p>
            <a:pPr lvl="1"/>
            <a:r>
              <a:rPr lang="cs-CZ" dirty="0"/>
              <a:t>nejasná horní hranice 100 - 10 000 km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87244949"/>
              </p:ext>
            </p:extLst>
          </p:nvPr>
        </p:nvGraphicFramePr>
        <p:xfrm>
          <a:off x="539552" y="4797152"/>
          <a:ext cx="8027999" cy="151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6889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457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1493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1493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7651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20070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16998">
                <a:tc grid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Chemické složení suché atmosféry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cs-CZ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69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baseline="0" dirty="0">
                          <a:effectLst/>
                        </a:rPr>
                        <a:t>N</a:t>
                      </a:r>
                      <a:r>
                        <a:rPr lang="cs-CZ" sz="2000" baseline="-25000" dirty="0">
                          <a:effectLst/>
                        </a:rPr>
                        <a:t>2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O</a:t>
                      </a:r>
                      <a:r>
                        <a:rPr lang="cs-CZ" sz="2000" baseline="-25000" dirty="0">
                          <a:effectLst/>
                        </a:rPr>
                        <a:t>2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CO</a:t>
                      </a:r>
                      <a:r>
                        <a:rPr lang="cs-CZ" sz="2000" baseline="-25000" dirty="0">
                          <a:effectLst/>
                        </a:rPr>
                        <a:t>2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O</a:t>
                      </a:r>
                      <a:r>
                        <a:rPr lang="cs-CZ" sz="2000" baseline="0" dirty="0">
                          <a:effectLst/>
                        </a:rPr>
                        <a:t>zon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Argon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Ostatní plyny</a:t>
                      </a:r>
                      <a:endParaRPr lang="cs-CZ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80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78%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21%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0,03% 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- 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1% 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- 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601"/>
          <a:stretch/>
        </p:blipFill>
        <p:spPr>
          <a:xfrm rot="193040">
            <a:off x="4559696" y="1671652"/>
            <a:ext cx="4156136" cy="224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66520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296144"/>
          </a:xfrm>
        </p:spPr>
        <p:txBody>
          <a:bodyPr>
            <a:normAutofit/>
          </a:bodyPr>
          <a:lstStyle/>
          <a:p>
            <a:r>
              <a:rPr lang="cs-CZ" b="1" dirty="0"/>
              <a:t>Troposféra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4934109" cy="4220988"/>
          </a:xfrm>
        </p:spPr>
        <p:txBody>
          <a:bodyPr>
            <a:noAutofit/>
          </a:bodyPr>
          <a:lstStyle/>
          <a:p>
            <a:r>
              <a:rPr lang="cs-CZ" dirty="0"/>
              <a:t>nejspodnější část atmosféry</a:t>
            </a:r>
          </a:p>
          <a:p>
            <a:r>
              <a:rPr lang="cs-CZ" dirty="0"/>
              <a:t>teplota s výškou </a:t>
            </a:r>
            <a:r>
              <a:rPr lang="cs-CZ" b="1" dirty="0"/>
              <a:t>klesá</a:t>
            </a:r>
          </a:p>
          <a:p>
            <a:r>
              <a:rPr lang="cs-CZ" dirty="0"/>
              <a:t>horní hranice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10 km v polárních oblastech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16 km v tropech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 descr="http://ucebnice3.enviregion.cz/userFiles/atmoska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519"/>
          <a:stretch/>
        </p:blipFill>
        <p:spPr bwMode="auto">
          <a:xfrm>
            <a:off x="5652120" y="2060848"/>
            <a:ext cx="3054316" cy="3949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352475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1340768"/>
            <a:ext cx="7772400" cy="3960439"/>
          </a:xfrm>
        </p:spPr>
        <p:txBody>
          <a:bodyPr>
            <a:noAutofit/>
          </a:bodyPr>
          <a:lstStyle/>
          <a:p>
            <a:r>
              <a:rPr lang="cs-CZ" sz="4800" b="1" dirty="0"/>
              <a:t>Je možné pozorovat pokles teploty s výškou? Případně kdy, kde, jak?</a:t>
            </a:r>
          </a:p>
        </p:txBody>
      </p:sp>
    </p:spTree>
    <p:extLst>
      <p:ext uri="{BB962C8B-B14F-4D97-AF65-F5344CB8AC3E}">
        <p14:creationId xmlns:p14="http://schemas.microsoft.com/office/powerpoint/2010/main" xmlns="" val="3050872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Kílimanjar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14115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Ozonosféra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4906888" cy="4425355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nachází se 25 – 35 km nad povrchem Země</a:t>
            </a:r>
          </a:p>
          <a:p>
            <a:r>
              <a:rPr lang="cs-CZ" dirty="0"/>
              <a:t>chrání před škodlivým UV zářením</a:t>
            </a:r>
          </a:p>
          <a:p>
            <a:r>
              <a:rPr lang="cs-CZ" dirty="0"/>
              <a:t>obsahuje &gt;90% veškerého ozonu v atmosféře</a:t>
            </a:r>
          </a:p>
          <a:p>
            <a:pPr marL="0" indent="0" algn="r">
              <a:buNone/>
            </a:pPr>
            <a:r>
              <a:rPr lang="cs-CZ" dirty="0"/>
              <a:t>přízemní ozón je </a:t>
            </a:r>
            <a:br>
              <a:rPr lang="cs-CZ" dirty="0"/>
            </a:br>
            <a:r>
              <a:rPr lang="cs-CZ" dirty="0"/>
              <a:t>škodlivý a nežádoucí!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0545" y="4471499"/>
            <a:ext cx="1506872" cy="1675050"/>
          </a:xfrm>
          <a:prstGeom prst="rect">
            <a:avLst/>
          </a:prstGeom>
        </p:spPr>
      </p:pic>
      <p:pic>
        <p:nvPicPr>
          <p:cNvPr id="2050" name="Picture 2" descr="Bezpečné opalování na slunci? Ano.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1876"/>
          <a:stretch/>
        </p:blipFill>
        <p:spPr bwMode="auto">
          <a:xfrm>
            <a:off x="5580112" y="1916832"/>
            <a:ext cx="2488729" cy="21822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741312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atin typeface="Georgia" panose="02040502050405020303" pitchFamily="18" charset="0"/>
              </a:rPr>
              <a:t>Teplota a její měření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2636" y="1711851"/>
            <a:ext cx="8229600" cy="4320480"/>
          </a:xfrm>
        </p:spPr>
        <p:txBody>
          <a:bodyPr>
            <a:normAutofit/>
          </a:bodyPr>
          <a:lstStyle/>
          <a:p>
            <a:r>
              <a:rPr lang="cs-CZ" dirty="0">
                <a:latin typeface="+mj-lt"/>
              </a:rPr>
              <a:t>standardně měříme</a:t>
            </a:r>
          </a:p>
          <a:p>
            <a:pPr lvl="1"/>
            <a:r>
              <a:rPr lang="cs-CZ" dirty="0">
                <a:latin typeface="+mj-lt"/>
              </a:rPr>
              <a:t>automatickými teplotními čidly</a:t>
            </a:r>
          </a:p>
          <a:p>
            <a:pPr lvl="1"/>
            <a:r>
              <a:rPr lang="cs-CZ" dirty="0">
                <a:latin typeface="+mj-lt"/>
              </a:rPr>
              <a:t>v meteorologických budkách</a:t>
            </a:r>
          </a:p>
          <a:p>
            <a:pPr lvl="1"/>
            <a:r>
              <a:rPr lang="cs-CZ" dirty="0">
                <a:latin typeface="+mj-lt"/>
              </a:rPr>
              <a:t>ve stínu, 2 m nad zemí </a:t>
            </a:r>
          </a:p>
          <a:p>
            <a:pPr marL="914400" lvl="2" indent="0">
              <a:buNone/>
            </a:pPr>
            <a:r>
              <a:rPr lang="cs-CZ" b="1" dirty="0">
                <a:latin typeface="+mj-lt"/>
              </a:rPr>
              <a:t>proč měříme ve stínu a ne „na slunci“? 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cs-CZ" sz="3200" dirty="0">
                <a:latin typeface="+mj-lt"/>
              </a:rPr>
              <a:t>přízemní teplota (ve výšce </a:t>
            </a:r>
            <a:r>
              <a:rPr lang="cs-CZ" sz="3200" dirty="0"/>
              <a:t>5 cm)</a:t>
            </a:r>
            <a:endParaRPr lang="cs-CZ" dirty="0">
              <a:latin typeface="+mj-lt"/>
            </a:endParaRPr>
          </a:p>
          <a:p>
            <a:pPr lvl="1"/>
            <a:r>
              <a:rPr lang="cs-CZ" dirty="0">
                <a:latin typeface="+mj-lt"/>
              </a:rPr>
              <a:t>přízemní mrazíky </a:t>
            </a:r>
          </a:p>
          <a:p>
            <a:pPr lvl="1"/>
            <a:r>
              <a:rPr lang="cs-CZ" dirty="0">
                <a:latin typeface="+mj-lt"/>
              </a:rPr>
              <a:t>výskyt náledí</a:t>
            </a:r>
            <a:endParaRPr lang="cs-CZ" sz="2800" dirty="0">
              <a:latin typeface="+mj-lt"/>
            </a:endParaRPr>
          </a:p>
          <a:p>
            <a:endParaRPr lang="cs-CZ" sz="2800" dirty="0">
              <a:latin typeface="+mj-lt"/>
            </a:endParaRPr>
          </a:p>
        </p:txBody>
      </p:sp>
      <p:pic>
        <p:nvPicPr>
          <p:cNvPr id="4" name="Obrázek 3" descr="bud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42660" y="3861048"/>
            <a:ext cx="1584176" cy="2368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http://www.epluse.com/uploads/tx_eeproducts/EE210_Outdoor_web_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503922"/>
            <a:ext cx="1650911" cy="2368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2500709"/>
          </a:xfrm>
        </p:spPr>
        <p:txBody>
          <a:bodyPr>
            <a:noAutofit/>
          </a:bodyPr>
          <a:lstStyle/>
          <a:p>
            <a:r>
              <a:rPr lang="cs-CZ" sz="4800" b="1" dirty="0"/>
              <a:t>Jaké znáte stupnice určené pro měření teploty?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9728636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5577" y="548680"/>
            <a:ext cx="8229600" cy="1325562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Stupnice používané pro měření teploty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5577" y="2060848"/>
            <a:ext cx="5050904" cy="4608512"/>
          </a:xfr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cs-CZ" sz="3600" dirty="0"/>
              <a:t>Celsiova  (1742)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3600" dirty="0"/>
              <a:t>Fahrenheitova (1714)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sz="3600" dirty="0"/>
              <a:t>Kelvinova (1848)</a:t>
            </a:r>
          </a:p>
        </p:txBody>
      </p:sp>
      <p:pic>
        <p:nvPicPr>
          <p:cNvPr id="1026" name="Picture 2" descr="fahrenheit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30112" y="2420888"/>
            <a:ext cx="3347864" cy="3370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863297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325562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Stupnice používané pro měření teploty</a:t>
            </a:r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99564065"/>
              </p:ext>
            </p:extLst>
          </p:nvPr>
        </p:nvGraphicFramePr>
        <p:xfrm>
          <a:off x="-1044624" y="1124745"/>
          <a:ext cx="10008095" cy="498903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0082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710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6029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239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4956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9502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2188085">
                <a:tc>
                  <a:txBody>
                    <a:bodyPr/>
                    <a:lstStyle/>
                    <a:p>
                      <a:pPr algn="r" fontAlgn="ctr"/>
                      <a:r>
                        <a:rPr lang="cs-CZ" sz="2000" u="none" strike="noStrike" dirty="0">
                          <a:effectLst/>
                        </a:rPr>
                        <a:t> 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effectLst/>
                        </a:rPr>
                        <a:t>Teplota absolutní nuly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effectLst/>
                        </a:rPr>
                        <a:t>Nejnižší teplota které dosáhl Fahrenheit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effectLst/>
                        </a:rPr>
                        <a:t>Bod tání ledu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>
                          <a:effectLst/>
                        </a:rPr>
                        <a:t>Teplota lidského těla</a:t>
                      </a:r>
                      <a:endParaRPr lang="cs-CZ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effectLst/>
                        </a:rPr>
                        <a:t>Bod varu vody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95534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Celsiova </a:t>
                      </a:r>
                    </a:p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stupnice (°C) 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-273,15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-17,78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0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36,6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100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09885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Fahrenheitova </a:t>
                      </a:r>
                    </a:p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stupnice (°F)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-459,67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0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32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98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>
                          <a:effectLst/>
                        </a:rPr>
                        <a:t>212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95534">
                <a:tc>
                  <a:txBody>
                    <a:bodyPr/>
                    <a:lstStyle/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Kelvinova</a:t>
                      </a:r>
                    </a:p>
                    <a:p>
                      <a:pPr algn="r" fontAlgn="b"/>
                      <a:r>
                        <a:rPr lang="cs-CZ" sz="2000" u="none" strike="noStrike" dirty="0">
                          <a:effectLst/>
                        </a:rPr>
                        <a:t>stupnice (K)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1" u="none" strike="noStrike" dirty="0">
                          <a:effectLst/>
                        </a:rPr>
                        <a:t>0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255,37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>
                          <a:effectLst/>
                        </a:rPr>
                        <a:t>273,15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309,8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373,15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66840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atin typeface="Georgia" panose="02040502050405020303" pitchFamily="18" charset="0"/>
              </a:rPr>
              <a:t>Pocitová teplota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4906888" cy="4425355"/>
          </a:xfrm>
        </p:spPr>
        <p:txBody>
          <a:bodyPr>
            <a:normAutofit/>
          </a:bodyPr>
          <a:lstStyle/>
          <a:p>
            <a:r>
              <a:rPr lang="cs-CZ" dirty="0"/>
              <a:t>Jinak vnímáme teplotu za </a:t>
            </a:r>
            <a:r>
              <a:rPr lang="cs-CZ" b="1" dirty="0"/>
              <a:t>bezvětří</a:t>
            </a:r>
            <a:r>
              <a:rPr lang="cs-CZ" dirty="0"/>
              <a:t> a jinak během </a:t>
            </a:r>
            <a:r>
              <a:rPr lang="cs-CZ" b="1" dirty="0"/>
              <a:t>silného větru</a:t>
            </a:r>
          </a:p>
          <a:p>
            <a:r>
              <a:rPr lang="cs-CZ" dirty="0"/>
              <a:t>Jiný pocit tepla zažíváme v suché sauně a jiný, když horké kameny zalijeme vodou</a:t>
            </a:r>
          </a:p>
        </p:txBody>
      </p:sp>
      <p:pic>
        <p:nvPicPr>
          <p:cNvPr id="1026" name="Picture 2" descr="Výsledek obrázku pro sauna kamen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365104"/>
            <a:ext cx="2952328" cy="1970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Výsledek obrázku pro aplikace předpověď počasí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922" b="33410"/>
          <a:stretch/>
        </p:blipFill>
        <p:spPr bwMode="auto">
          <a:xfrm>
            <a:off x="5364088" y="1628800"/>
            <a:ext cx="3600400" cy="266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436096" y="1772816"/>
            <a:ext cx="2232248" cy="7200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73070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3999" cy="1037748"/>
          </a:xfrm>
        </p:spPr>
        <p:txBody>
          <a:bodyPr>
            <a:normAutofit/>
          </a:bodyPr>
          <a:lstStyle/>
          <a:p>
            <a:r>
              <a:rPr lang="cs-CZ" b="1" dirty="0">
                <a:latin typeface="Georgia" panose="02040502050405020303" pitchFamily="18" charset="0"/>
              </a:rPr>
              <a:t>Úkol č. 2 – vhodně vyberte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84784"/>
            <a:ext cx="9036496" cy="4824536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cs-CZ" dirty="0"/>
              <a:t>V zimě nám je větší chladno, </a:t>
            </a:r>
            <a:r>
              <a:rPr lang="cs-CZ" i="1" dirty="0"/>
              <a:t>pokud panuje bezvětří / když fouká silný vítr</a:t>
            </a:r>
          </a:p>
          <a:p>
            <a:pPr>
              <a:lnSpc>
                <a:spcPct val="120000"/>
              </a:lnSpc>
            </a:pPr>
            <a:r>
              <a:rPr lang="cs-CZ" dirty="0"/>
              <a:t>V létě je nám větší teplo pokud </a:t>
            </a:r>
            <a:r>
              <a:rPr lang="cs-CZ" i="1" dirty="0"/>
              <a:t>vane svěží vánek / je naprosté bezvětří</a:t>
            </a:r>
          </a:p>
          <a:p>
            <a:pPr>
              <a:lnSpc>
                <a:spcPct val="120000"/>
              </a:lnSpc>
            </a:pPr>
            <a:r>
              <a:rPr lang="cs-CZ" dirty="0"/>
              <a:t>Pokud zalijeme vodou rozpálené kameny v sauně, pocítíme okamžitě </a:t>
            </a:r>
            <a:r>
              <a:rPr lang="cs-CZ" i="1" dirty="0"/>
              <a:t>větší horko / příjemné ochlazení</a:t>
            </a:r>
          </a:p>
          <a:p>
            <a:pPr marL="0" indent="0">
              <a:lnSpc>
                <a:spcPct val="120000"/>
              </a:lnSpc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41559702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3999" cy="1037748"/>
          </a:xfrm>
        </p:spPr>
        <p:txBody>
          <a:bodyPr>
            <a:normAutofit/>
          </a:bodyPr>
          <a:lstStyle/>
          <a:p>
            <a:r>
              <a:rPr lang="cs-CZ" b="1" dirty="0">
                <a:latin typeface="Georgia" panose="02040502050405020303" pitchFamily="18" charset="0"/>
              </a:rPr>
              <a:t>Úkol č. 2– správné řešení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84784"/>
            <a:ext cx="9036496" cy="4824536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cs-CZ" dirty="0"/>
              <a:t>V zimě nám je větší chladno, </a:t>
            </a:r>
            <a:r>
              <a:rPr lang="cs-CZ" i="1" strike="sngStrike" dirty="0"/>
              <a:t>pokud panuje bezvětří </a:t>
            </a:r>
            <a:r>
              <a:rPr lang="cs-CZ" i="1" dirty="0"/>
              <a:t>/ </a:t>
            </a:r>
            <a:r>
              <a:rPr lang="cs-CZ" b="1" i="1" dirty="0"/>
              <a:t>když fouká silný vítr</a:t>
            </a:r>
          </a:p>
          <a:p>
            <a:pPr>
              <a:lnSpc>
                <a:spcPct val="120000"/>
              </a:lnSpc>
            </a:pPr>
            <a:r>
              <a:rPr lang="cs-CZ" dirty="0"/>
              <a:t>V létě je nám větší teplo pokud </a:t>
            </a:r>
            <a:r>
              <a:rPr lang="cs-CZ" i="1" strike="sngStrike" dirty="0"/>
              <a:t>vane svěží vánek </a:t>
            </a:r>
            <a:r>
              <a:rPr lang="cs-CZ" i="1" dirty="0"/>
              <a:t>/ </a:t>
            </a:r>
            <a:r>
              <a:rPr lang="cs-CZ" b="1" i="1" dirty="0"/>
              <a:t>je naprosté bezvětří</a:t>
            </a:r>
          </a:p>
          <a:p>
            <a:pPr>
              <a:lnSpc>
                <a:spcPct val="120000"/>
              </a:lnSpc>
            </a:pPr>
            <a:r>
              <a:rPr lang="cs-CZ" dirty="0"/>
              <a:t>Pokud zalijeme vodou rozpálené kameny v sauně, pocítíme okamžitě </a:t>
            </a:r>
            <a:r>
              <a:rPr lang="cs-CZ" b="1" i="1" dirty="0"/>
              <a:t>větší horko </a:t>
            </a:r>
            <a:r>
              <a:rPr lang="cs-CZ" i="1" dirty="0"/>
              <a:t>/ </a:t>
            </a:r>
            <a:r>
              <a:rPr lang="cs-CZ" i="1" strike="sngStrike" dirty="0"/>
              <a:t>příjemné ochlazení</a:t>
            </a:r>
          </a:p>
          <a:p>
            <a:pPr marL="0" indent="0">
              <a:lnSpc>
                <a:spcPct val="120000"/>
              </a:lnSpc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6296968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3999" cy="1037748"/>
          </a:xfrm>
        </p:spPr>
        <p:txBody>
          <a:bodyPr>
            <a:normAutofit/>
          </a:bodyPr>
          <a:lstStyle/>
          <a:p>
            <a:r>
              <a:rPr lang="cs-CZ" b="1" dirty="0">
                <a:latin typeface="Georgia" panose="02040502050405020303" pitchFamily="18" charset="0"/>
              </a:rPr>
              <a:t>Úkol č. </a:t>
            </a:r>
            <a:r>
              <a:rPr lang="cs-CZ" b="1" dirty="0" smtClean="0">
                <a:latin typeface="Georgia" panose="02040502050405020303" pitchFamily="18" charset="0"/>
              </a:rPr>
              <a:t>2 – vhodně vyberte</a:t>
            </a:r>
            <a:endParaRPr lang="cs-CZ" b="1" dirty="0">
              <a:latin typeface="Georgia" panose="02040502050405020303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84784"/>
            <a:ext cx="9036496" cy="4824536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cs-CZ" dirty="0"/>
              <a:t>V tropech panuje vysoká vlhkost vzduchu, cestovatelé, kteří sem přijedou mají pocit </a:t>
            </a:r>
            <a:r>
              <a:rPr lang="cs-CZ" i="1" dirty="0"/>
              <a:t>nepříjemného vedra </a:t>
            </a:r>
            <a:r>
              <a:rPr lang="cs-CZ" dirty="0"/>
              <a:t>/ </a:t>
            </a:r>
            <a:r>
              <a:rPr lang="cs-CZ" i="1" dirty="0"/>
              <a:t>přijatelného tepla známého ze střední Evropy</a:t>
            </a:r>
          </a:p>
          <a:p>
            <a:pPr>
              <a:lnSpc>
                <a:spcPct val="120000"/>
              </a:lnSpc>
            </a:pPr>
            <a:r>
              <a:rPr lang="cs-CZ" dirty="0"/>
              <a:t>Během listopadové mlhy a teplot v okolí 5°C máme pocit </a:t>
            </a:r>
            <a:r>
              <a:rPr lang="cs-CZ" i="1" dirty="0"/>
              <a:t>zalézavého chladu </a:t>
            </a:r>
            <a:r>
              <a:rPr lang="cs-CZ" dirty="0"/>
              <a:t>/ </a:t>
            </a:r>
            <a:r>
              <a:rPr lang="cs-CZ" i="1" dirty="0"/>
              <a:t>zdánlivého tepla</a:t>
            </a:r>
          </a:p>
          <a:p>
            <a:pPr marL="0" indent="0">
              <a:lnSpc>
                <a:spcPct val="120000"/>
              </a:lnSpc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20087566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3999" cy="1037748"/>
          </a:xfrm>
        </p:spPr>
        <p:txBody>
          <a:bodyPr>
            <a:normAutofit/>
          </a:bodyPr>
          <a:lstStyle/>
          <a:p>
            <a:r>
              <a:rPr lang="cs-CZ" b="1" dirty="0">
                <a:latin typeface="Georgia" panose="02040502050405020303" pitchFamily="18" charset="0"/>
              </a:rPr>
              <a:t>Úkol č. 2– správné řešení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84784"/>
            <a:ext cx="9036496" cy="4824536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cs-CZ" dirty="0"/>
              <a:t>V tropech panuje vysoká vlhkost vzduchu, cestovatelé, kteří sem přijedou mají pocit </a:t>
            </a:r>
            <a:r>
              <a:rPr lang="cs-CZ" b="1" i="1" dirty="0"/>
              <a:t>nepříjemného vedra </a:t>
            </a:r>
            <a:r>
              <a:rPr lang="cs-CZ" dirty="0"/>
              <a:t>/ </a:t>
            </a:r>
            <a:r>
              <a:rPr lang="cs-CZ" i="1" strike="sngStrike" dirty="0"/>
              <a:t>přijatelného tepla známého ze střední Evropy</a:t>
            </a:r>
          </a:p>
          <a:p>
            <a:pPr>
              <a:lnSpc>
                <a:spcPct val="120000"/>
              </a:lnSpc>
            </a:pPr>
            <a:r>
              <a:rPr lang="cs-CZ" dirty="0"/>
              <a:t>Během listopadové mlhy a teplot v okolí 5°C máme pocit </a:t>
            </a:r>
            <a:r>
              <a:rPr lang="cs-CZ" b="1" i="1" dirty="0"/>
              <a:t>zalézavého chladu </a:t>
            </a:r>
            <a:r>
              <a:rPr lang="cs-CZ" dirty="0"/>
              <a:t>/ </a:t>
            </a:r>
            <a:r>
              <a:rPr lang="cs-CZ" i="1" strike="sngStrike" dirty="0"/>
              <a:t>zdánlivého tepla</a:t>
            </a:r>
          </a:p>
          <a:p>
            <a:pPr marL="0" indent="0">
              <a:lnSpc>
                <a:spcPct val="120000"/>
              </a:lnSpc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20455826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325562"/>
          </a:xfrm>
        </p:spPr>
        <p:txBody>
          <a:bodyPr>
            <a:normAutofit fontScale="90000"/>
          </a:bodyPr>
          <a:lstStyle/>
          <a:p>
            <a:r>
              <a:rPr lang="cs-CZ" b="1" dirty="0">
                <a:latin typeface="Georgia" panose="02040502050405020303" pitchFamily="18" charset="0"/>
              </a:rPr>
              <a:t>Vliv větru a vlhkosti na pocitovou teplotu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41763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800" dirty="0"/>
          </a:p>
        </p:txBody>
      </p:sp>
      <p:graphicFrame>
        <p:nvGraphicFramePr>
          <p:cNvPr id="7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47922724"/>
              </p:ext>
            </p:extLst>
          </p:nvPr>
        </p:nvGraphicFramePr>
        <p:xfrm>
          <a:off x="179511" y="2276872"/>
          <a:ext cx="8712969" cy="38164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2839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929393"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>
                          <a:solidFill>
                            <a:schemeClr val="tx1"/>
                          </a:solidFill>
                        </a:rPr>
                        <a:t>Zima</a:t>
                      </a:r>
                      <a:endParaRPr lang="cs-CZ" sz="2800" b="1" i="1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>
                          <a:solidFill>
                            <a:schemeClr val="tx1"/>
                          </a:solidFill>
                        </a:rPr>
                        <a:t>Teplo</a:t>
                      </a:r>
                      <a:endParaRPr lang="cs-CZ" sz="2800" b="1" i="1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62816">
                <a:tc>
                  <a:txBody>
                    <a:bodyPr/>
                    <a:lstStyle/>
                    <a:p>
                      <a:pPr algn="r"/>
                      <a:r>
                        <a:rPr lang="cs-CZ" sz="2800" b="1" i="1" dirty="0"/>
                        <a:t>Větrno</a:t>
                      </a:r>
                      <a:endParaRPr lang="cs-CZ" sz="2800" b="1" i="1" dirty="0">
                        <a:latin typeface="Georgia" panose="020405020504050203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strike="noStrike" dirty="0">
                          <a:solidFill>
                            <a:schemeClr val="tx1"/>
                          </a:solidFill>
                        </a:rPr>
                        <a:t>Pocitová teplota se </a:t>
                      </a:r>
                    </a:p>
                    <a:p>
                      <a:pPr algn="ctr"/>
                      <a:r>
                        <a:rPr lang="cs-CZ" sz="2800" b="0" strike="noStrike" dirty="0">
                          <a:solidFill>
                            <a:schemeClr val="tx1"/>
                          </a:solidFill>
                        </a:rPr>
                        <a:t>snižuje</a:t>
                      </a:r>
                      <a:r>
                        <a:rPr lang="cs-CZ" sz="2800" b="0" strike="noStrike" baseline="0" dirty="0">
                          <a:solidFill>
                            <a:schemeClr val="tx1"/>
                          </a:solidFill>
                        </a:rPr>
                        <a:t> / zvyšuje</a:t>
                      </a:r>
                      <a:endParaRPr lang="cs-CZ" sz="2800" b="0" strike="noStrike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strike="noStrike" dirty="0">
                          <a:solidFill>
                            <a:schemeClr val="tx1"/>
                          </a:solidFill>
                        </a:rPr>
                        <a:t>Pocitová teplota se </a:t>
                      </a:r>
                    </a:p>
                    <a:p>
                      <a:pPr algn="ctr"/>
                      <a:r>
                        <a:rPr lang="cs-CZ" sz="2800" b="0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snižuje</a:t>
                      </a:r>
                      <a:r>
                        <a:rPr lang="cs-CZ" sz="2800" b="0" strike="noStrike" baseline="0" dirty="0">
                          <a:solidFill>
                            <a:schemeClr val="tx1"/>
                          </a:solidFill>
                        </a:rPr>
                        <a:t> / zvyšuje</a:t>
                      </a:r>
                      <a:endParaRPr lang="cs-CZ" sz="2800" b="0" strike="noStrike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24215">
                <a:tc>
                  <a:txBody>
                    <a:bodyPr/>
                    <a:lstStyle/>
                    <a:p>
                      <a:pPr algn="r"/>
                      <a:r>
                        <a:rPr lang="cs-CZ" sz="2800" b="1" i="1" dirty="0"/>
                        <a:t>Vlhko</a:t>
                      </a:r>
                      <a:endParaRPr lang="cs-CZ" sz="2800" b="1" i="1" dirty="0">
                        <a:latin typeface="Georgia" panose="020405020504050203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strike="noStrike" dirty="0">
                          <a:solidFill>
                            <a:schemeClr val="tx1"/>
                          </a:solidFill>
                        </a:rPr>
                        <a:t>Pocitová teplota se </a:t>
                      </a:r>
                    </a:p>
                    <a:p>
                      <a:pPr algn="ctr"/>
                      <a:r>
                        <a:rPr lang="cs-CZ" sz="2800" b="0" strike="noStrike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snižuje</a:t>
                      </a:r>
                      <a:r>
                        <a:rPr lang="cs-CZ" sz="2800" b="0" strike="noStrike" baseline="0" dirty="0">
                          <a:solidFill>
                            <a:schemeClr val="tx1"/>
                          </a:solidFill>
                        </a:rPr>
                        <a:t> / zvyšuje</a:t>
                      </a:r>
                      <a:endParaRPr lang="cs-CZ" sz="2800" b="0" strike="noStrike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strike="noStrike" dirty="0">
                          <a:solidFill>
                            <a:schemeClr val="tx1"/>
                          </a:solidFill>
                        </a:rPr>
                        <a:t>Pocitová teplota se </a:t>
                      </a:r>
                    </a:p>
                    <a:p>
                      <a:pPr algn="ctr"/>
                      <a:r>
                        <a:rPr lang="cs-CZ" sz="2800" b="0" strike="noStrike" dirty="0">
                          <a:solidFill>
                            <a:schemeClr val="tx1"/>
                          </a:solidFill>
                        </a:rPr>
                        <a:t>snižuje</a:t>
                      </a:r>
                      <a:r>
                        <a:rPr lang="cs-CZ" sz="2800" b="0" strike="noStrike" baseline="0" dirty="0">
                          <a:solidFill>
                            <a:schemeClr val="tx1"/>
                          </a:solidFill>
                        </a:rPr>
                        <a:t> / zvyšuje</a:t>
                      </a:r>
                      <a:endParaRPr lang="cs-CZ" sz="2800" b="0" strike="noStrike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203388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325562"/>
          </a:xfrm>
        </p:spPr>
        <p:txBody>
          <a:bodyPr>
            <a:normAutofit fontScale="90000"/>
          </a:bodyPr>
          <a:lstStyle/>
          <a:p>
            <a:r>
              <a:rPr lang="cs-CZ" b="1" dirty="0">
                <a:latin typeface="Georgia" panose="02040502050405020303" pitchFamily="18" charset="0"/>
              </a:rPr>
              <a:t>Vliv větru a vlhkosti na pocitovou teplotu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41763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800" dirty="0"/>
          </a:p>
        </p:txBody>
      </p:sp>
      <p:graphicFrame>
        <p:nvGraphicFramePr>
          <p:cNvPr id="7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60197596"/>
              </p:ext>
            </p:extLst>
          </p:nvPr>
        </p:nvGraphicFramePr>
        <p:xfrm>
          <a:off x="179511" y="2276872"/>
          <a:ext cx="8712969" cy="38164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841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2839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929393"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>
                          <a:solidFill>
                            <a:schemeClr val="tx1"/>
                          </a:solidFill>
                        </a:rPr>
                        <a:t>Zima</a:t>
                      </a:r>
                      <a:endParaRPr lang="cs-CZ" sz="2800" b="1" i="1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i="1" dirty="0">
                          <a:solidFill>
                            <a:schemeClr val="tx1"/>
                          </a:solidFill>
                        </a:rPr>
                        <a:t>Teplo</a:t>
                      </a:r>
                      <a:endParaRPr lang="cs-CZ" sz="2800" b="1" i="1" dirty="0">
                        <a:solidFill>
                          <a:schemeClr val="tx1"/>
                        </a:solidFill>
                        <a:latin typeface="Georgia" panose="02040502050405020303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62816">
                <a:tc>
                  <a:txBody>
                    <a:bodyPr/>
                    <a:lstStyle/>
                    <a:p>
                      <a:pPr algn="r"/>
                      <a:r>
                        <a:rPr lang="cs-CZ" sz="2800" b="1" i="1" dirty="0"/>
                        <a:t>Větrno</a:t>
                      </a:r>
                      <a:endParaRPr lang="cs-CZ" sz="2800" b="1" i="1" dirty="0">
                        <a:latin typeface="Georgia" panose="020405020504050203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/>
                        <a:t>Pocitová teplota se </a:t>
                      </a:r>
                    </a:p>
                    <a:p>
                      <a:pPr algn="ctr"/>
                      <a:r>
                        <a:rPr lang="cs-CZ" sz="2800" b="1" dirty="0">
                          <a:solidFill>
                            <a:srgbClr val="002060"/>
                          </a:solidFill>
                        </a:rPr>
                        <a:t>snižuje</a:t>
                      </a:r>
                      <a:r>
                        <a:rPr lang="cs-CZ" sz="2800" baseline="0" dirty="0"/>
                        <a:t> / </a:t>
                      </a:r>
                      <a:r>
                        <a:rPr lang="cs-CZ" sz="2800" strike="sngStrike" baseline="0" dirty="0"/>
                        <a:t>zvyšuje</a:t>
                      </a:r>
                      <a:endParaRPr lang="cs-CZ" sz="2800" strike="sngStrik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/>
                        <a:t>Pocitová teplota se </a:t>
                      </a:r>
                    </a:p>
                    <a:p>
                      <a:pPr algn="ctr"/>
                      <a:r>
                        <a:rPr lang="cs-CZ" sz="28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snižuje</a:t>
                      </a:r>
                      <a:r>
                        <a:rPr lang="cs-CZ" sz="2800" baseline="0" dirty="0"/>
                        <a:t> / </a:t>
                      </a:r>
                      <a:r>
                        <a:rPr lang="cs-CZ" sz="2800" strike="sngStrike" baseline="0" dirty="0"/>
                        <a:t>zvyšuje</a:t>
                      </a:r>
                      <a:endParaRPr lang="cs-CZ" sz="2800" strike="sngStrike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24215">
                <a:tc>
                  <a:txBody>
                    <a:bodyPr/>
                    <a:lstStyle/>
                    <a:p>
                      <a:pPr algn="r"/>
                      <a:r>
                        <a:rPr lang="cs-CZ" sz="2800" b="1" i="1" dirty="0"/>
                        <a:t>Vlhko</a:t>
                      </a:r>
                      <a:endParaRPr lang="cs-CZ" sz="2800" b="1" i="1" dirty="0">
                        <a:latin typeface="Georgia" panose="02040502050405020303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/>
                        <a:t>Pocitová teplota se </a:t>
                      </a:r>
                    </a:p>
                    <a:p>
                      <a:pPr algn="ctr"/>
                      <a:r>
                        <a:rPr lang="cs-CZ" sz="28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snižuje</a:t>
                      </a:r>
                      <a:r>
                        <a:rPr lang="cs-CZ" sz="2800" baseline="0" dirty="0"/>
                        <a:t> / </a:t>
                      </a:r>
                      <a:r>
                        <a:rPr lang="cs-CZ" sz="2800" strike="sngStrike" baseline="0" dirty="0"/>
                        <a:t>zvyšuje</a:t>
                      </a:r>
                      <a:endParaRPr lang="cs-CZ" sz="2800" strike="sngStrike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/>
                        <a:t>Pocitová teplota se </a:t>
                      </a:r>
                    </a:p>
                    <a:p>
                      <a:pPr algn="ctr"/>
                      <a:r>
                        <a:rPr lang="cs-CZ" sz="2800" strike="sngStrike" dirty="0"/>
                        <a:t>snižuje</a:t>
                      </a:r>
                      <a:r>
                        <a:rPr lang="cs-CZ" sz="2800" baseline="0" dirty="0"/>
                        <a:t> / </a:t>
                      </a:r>
                      <a:r>
                        <a:rPr lang="cs-CZ" sz="2800" b="1" baseline="0" dirty="0">
                          <a:solidFill>
                            <a:srgbClr val="FF0000"/>
                          </a:solidFill>
                        </a:rPr>
                        <a:t>zvyšuje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345977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latin typeface="Georgia" panose="02040502050405020303" pitchFamily="18" charset="0"/>
              </a:rPr>
              <a:t>Průběh teplot během dne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435280" cy="4248472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b="1" dirty="0"/>
              <a:t>Nejnižší teploty</a:t>
            </a:r>
            <a:r>
              <a:rPr lang="cs-CZ" dirty="0"/>
              <a:t> zpravidla panují při východu Slunce.</a:t>
            </a:r>
          </a:p>
          <a:p>
            <a:pPr>
              <a:spcAft>
                <a:spcPts val="600"/>
              </a:spcAft>
            </a:pPr>
            <a:r>
              <a:rPr lang="cs-CZ" b="1" dirty="0"/>
              <a:t>Nejvyšší teploty </a:t>
            </a:r>
            <a:r>
              <a:rPr lang="cs-CZ" dirty="0"/>
              <a:t>nastávají obvykle mezi 13-15 hodinou (zimního času)</a:t>
            </a:r>
          </a:p>
          <a:p>
            <a:pPr>
              <a:spcAft>
                <a:spcPts val="600"/>
              </a:spcAft>
            </a:pPr>
            <a:r>
              <a:rPr lang="cs-CZ" dirty="0"/>
              <a:t>Chod teplot je nejvýraznější během jasných dní!</a:t>
            </a:r>
          </a:p>
        </p:txBody>
      </p:sp>
    </p:spTree>
    <p:extLst>
      <p:ext uri="{BB962C8B-B14F-4D97-AF65-F5344CB8AC3E}">
        <p14:creationId xmlns:p14="http://schemas.microsoft.com/office/powerpoint/2010/main" xmlns="" val="13008924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Teploty-jas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916832"/>
            <a:ext cx="8822459" cy="3096344"/>
          </a:xfrm>
          <a:prstGeom prst="rect">
            <a:avLst/>
          </a:prstGeom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75941" y="480008"/>
            <a:ext cx="8229600" cy="1143000"/>
          </a:xfrm>
        </p:spPr>
        <p:txBody>
          <a:bodyPr>
            <a:noAutofit/>
          </a:bodyPr>
          <a:lstStyle/>
          <a:p>
            <a:r>
              <a:rPr lang="cs-CZ" sz="3200" b="1" dirty="0">
                <a:latin typeface="Georgia" panose="02040502050405020303" pitchFamily="18" charset="0"/>
              </a:rPr>
              <a:t>Odhadněte, jaká oblačnost panovala dne 17.6.2013 na stanici Hrušová: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23528" y="5327704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Jasno	           Oblačno	       Zataženo</a:t>
            </a:r>
          </a:p>
        </p:txBody>
      </p:sp>
      <p:sp>
        <p:nvSpPr>
          <p:cNvPr id="3" name="Ovál 2"/>
          <p:cNvSpPr/>
          <p:nvPr/>
        </p:nvSpPr>
        <p:spPr>
          <a:xfrm>
            <a:off x="308720" y="5327704"/>
            <a:ext cx="1512168" cy="70788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7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916832"/>
            <a:ext cx="8822459" cy="3096343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251520" y="5327704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Jasno	           Oblačno	       Zataženo</a:t>
            </a:r>
          </a:p>
        </p:txBody>
      </p:sp>
      <p:sp>
        <p:nvSpPr>
          <p:cNvPr id="3" name="Ovál 2"/>
          <p:cNvSpPr/>
          <p:nvPr/>
        </p:nvSpPr>
        <p:spPr>
          <a:xfrm>
            <a:off x="3419872" y="5327704"/>
            <a:ext cx="2088232" cy="70788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57200" y="459303"/>
            <a:ext cx="8229600" cy="1143000"/>
          </a:xfrm>
        </p:spPr>
        <p:txBody>
          <a:bodyPr>
            <a:noAutofit/>
          </a:bodyPr>
          <a:lstStyle/>
          <a:p>
            <a:r>
              <a:rPr lang="cs-CZ" sz="3200" b="1" dirty="0">
                <a:latin typeface="Georgia" panose="02040502050405020303" pitchFamily="18" charset="0"/>
              </a:rPr>
              <a:t>Odhadněte, jaká oblačnost panovala dne 14.6.2013 na stanici Hrušová:</a:t>
            </a:r>
          </a:p>
        </p:txBody>
      </p:sp>
    </p:spTree>
    <p:extLst>
      <p:ext uri="{BB962C8B-B14F-4D97-AF65-F5344CB8AC3E}">
        <p14:creationId xmlns:p14="http://schemas.microsoft.com/office/powerpoint/2010/main" xmlns="" val="3092498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916832"/>
            <a:ext cx="8822459" cy="3096343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179512" y="5371927"/>
            <a:ext cx="8689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Jasno	           Oblačno	       Zataženo</a:t>
            </a:r>
          </a:p>
        </p:txBody>
      </p:sp>
      <p:sp>
        <p:nvSpPr>
          <p:cNvPr id="3" name="Ovál 2"/>
          <p:cNvSpPr/>
          <p:nvPr/>
        </p:nvSpPr>
        <p:spPr>
          <a:xfrm>
            <a:off x="6372200" y="5371927"/>
            <a:ext cx="2497022" cy="70788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5941" y="415080"/>
            <a:ext cx="8229600" cy="1143000"/>
          </a:xfrm>
        </p:spPr>
        <p:txBody>
          <a:bodyPr>
            <a:noAutofit/>
          </a:bodyPr>
          <a:lstStyle/>
          <a:p>
            <a:r>
              <a:rPr lang="cs-CZ" sz="3200" b="1" dirty="0">
                <a:latin typeface="Georgia" panose="02040502050405020303" pitchFamily="18" charset="0"/>
              </a:rPr>
              <a:t>Odhadněte, jaká oblačnost panovala dne 25.6.2013 na stanici Hrušová:</a:t>
            </a:r>
          </a:p>
        </p:txBody>
      </p:sp>
    </p:spTree>
    <p:extLst>
      <p:ext uri="{BB962C8B-B14F-4D97-AF65-F5344CB8AC3E}">
        <p14:creationId xmlns:p14="http://schemas.microsoft.com/office/powerpoint/2010/main" xmlns="" val="353786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31230"/>
            <a:ext cx="8229600" cy="1325562"/>
          </a:xfrm>
        </p:spPr>
        <p:txBody>
          <a:bodyPr/>
          <a:lstStyle/>
          <a:p>
            <a:r>
              <a:rPr lang="cs-CZ" b="1" dirty="0"/>
              <a:t>Změna teploty s výškou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00808"/>
            <a:ext cx="8229600" cy="4425355"/>
          </a:xfrm>
        </p:spPr>
        <p:txBody>
          <a:bodyPr>
            <a:normAutofit/>
          </a:bodyPr>
          <a:lstStyle/>
          <a:p>
            <a:r>
              <a:rPr lang="cs-CZ" dirty="0"/>
              <a:t>Lze měřit aerologickou sondou.</a:t>
            </a:r>
          </a:p>
          <a:p>
            <a:pPr lvl="1"/>
            <a:r>
              <a:rPr lang="cs-CZ" dirty="0"/>
              <a:t>Praha-Libuš </a:t>
            </a:r>
          </a:p>
          <a:p>
            <a:pPr lvl="1"/>
            <a:r>
              <a:rPr lang="cs-CZ" dirty="0"/>
              <a:t>Prostějov</a:t>
            </a:r>
          </a:p>
          <a:p>
            <a:r>
              <a:rPr lang="cs-CZ" dirty="0"/>
              <a:t>Pokles </a:t>
            </a:r>
            <a:r>
              <a:rPr lang="cs-CZ" b="1" dirty="0"/>
              <a:t>obvykle 0,65 °C</a:t>
            </a:r>
            <a:br>
              <a:rPr lang="cs-CZ" b="1" dirty="0"/>
            </a:br>
            <a:r>
              <a:rPr lang="cs-CZ" dirty="0"/>
              <a:t>na každých 100 výškových metrů.</a:t>
            </a:r>
          </a:p>
          <a:p>
            <a:pPr lvl="1"/>
            <a:r>
              <a:rPr lang="cs-CZ" dirty="0"/>
              <a:t>někdy je pokles pozvolnější</a:t>
            </a:r>
          </a:p>
          <a:p>
            <a:pPr lvl="1"/>
            <a:r>
              <a:rPr lang="cs-CZ" dirty="0"/>
              <a:t>jindy může teplota klesat až o 1 °C / 100 metrů</a:t>
            </a:r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1887" y="1556792"/>
            <a:ext cx="2336482" cy="31295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9554884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1325562"/>
          </a:xfrm>
        </p:spPr>
        <p:txBody>
          <a:bodyPr>
            <a:normAutofit/>
          </a:bodyPr>
          <a:lstStyle/>
          <a:p>
            <a:r>
              <a:rPr lang="cs-CZ" b="1" dirty="0"/>
              <a:t>Pokles teploty s výškou</a:t>
            </a:r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84799346"/>
              </p:ext>
            </p:extLst>
          </p:nvPr>
        </p:nvGraphicFramePr>
        <p:xfrm>
          <a:off x="179512" y="2348880"/>
          <a:ext cx="8748464" cy="3617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597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4304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647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461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3475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574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Datum a čas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Lokalita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Nadmořská výška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Naměřená teplota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</a:rPr>
                        <a:t>Pokles teploty na 100 metrů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8677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15.2.2015 12:00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Sněžka</a:t>
                      </a:r>
                      <a:endParaRPr lang="cs-CZ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1602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-4°C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</a:rPr>
                        <a:t>0,89</a:t>
                      </a:r>
                      <a:endParaRPr lang="cs-CZ" sz="2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8677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15.2.2015 12:00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Pec pod Sněžkou</a:t>
                      </a:r>
                      <a:endParaRPr lang="cs-CZ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816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3°C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708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1200" dirty="0">
                        <a:effectLst/>
                        <a:latin typeface="+mj-lt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1200" dirty="0">
                        <a:effectLst/>
                        <a:latin typeface="+mj-lt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1200" dirty="0">
                        <a:effectLst/>
                        <a:latin typeface="+mj-lt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1200" dirty="0">
                        <a:effectLst/>
                        <a:latin typeface="+mj-lt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1200" b="1" dirty="0">
                        <a:effectLst/>
                        <a:latin typeface="+mj-lt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8677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15.2.2015 12:00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Jeseník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465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9°C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1,04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8677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15.2.2015 12:00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Šerák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1328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0°C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708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1100" dirty="0">
                        <a:effectLst/>
                        <a:latin typeface="+mj-lt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1100" dirty="0">
                        <a:effectLst/>
                        <a:latin typeface="+mj-lt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1100" dirty="0">
                        <a:effectLst/>
                        <a:latin typeface="+mj-lt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1100" dirty="0">
                        <a:effectLst/>
                        <a:latin typeface="+mj-lt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cs-CZ" sz="1200" dirty="0">
                        <a:effectLst/>
                        <a:latin typeface="+mj-lt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08677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15.2.2015 12:00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Frýdek Místek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312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7°C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400" b="1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0,69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08677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15.2.2015 12:00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Lysá hora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1322</a:t>
                      </a:r>
                      <a:endParaRPr lang="cs-CZ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0°C</a:t>
                      </a:r>
                      <a:endParaRPr lang="cs-CZ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936462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Teplotní inverze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323528" y="2708920"/>
            <a:ext cx="4040188" cy="639762"/>
          </a:xfrm>
        </p:spPr>
        <p:txBody>
          <a:bodyPr/>
          <a:lstStyle/>
          <a:p>
            <a:pPr algn="ctr"/>
            <a:r>
              <a:rPr lang="cs-CZ" dirty="0"/>
              <a:t>Běžný stav</a:t>
            </a: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644008" y="2780928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Teplotní inverze 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471" y="3522687"/>
            <a:ext cx="3962516" cy="264261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8371" y="3487413"/>
            <a:ext cx="4068288" cy="2713566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251520" y="1556792"/>
            <a:ext cx="86409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Stav kdy teplota s výškou neklesá, ale roste.</a:t>
            </a:r>
          </a:p>
          <a:p>
            <a:pPr algn="ctr"/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9440749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atin typeface="Georgia" panose="02040502050405020303" pitchFamily="18" charset="0"/>
              </a:rPr>
              <a:t>Dopady teplotní inverze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25588989"/>
              </p:ext>
            </p:extLst>
          </p:nvPr>
        </p:nvGraphicFramePr>
        <p:xfrm>
          <a:off x="457200" y="1641336"/>
          <a:ext cx="8229600" cy="2651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/>
                        <a:t>Nižší polohy (nížiny)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/>
                        <a:t>Vyšší polohy (hory)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0" dirty="0"/>
                        <a:t>Nízké teploty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/>
                        <a:t>Vyšší teploty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0" dirty="0"/>
                        <a:t>Zataženo, mlha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/>
                        <a:t>Jasno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0" dirty="0"/>
                        <a:t>Špatná</a:t>
                      </a:r>
                      <a:r>
                        <a:rPr lang="cs-CZ" sz="2400" b="0" baseline="0" dirty="0"/>
                        <a:t> dohlednost</a:t>
                      </a:r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/>
                        <a:t>Daleké rozhledy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b="0" dirty="0"/>
                        <a:t>Zhoršené rozptylové</a:t>
                      </a:r>
                      <a:r>
                        <a:rPr lang="cs-CZ" sz="2400" b="0" baseline="0" dirty="0"/>
                        <a:t> podmínky</a:t>
                      </a:r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0" dirty="0"/>
                        <a:t>Poměrně</a:t>
                      </a:r>
                      <a:r>
                        <a:rPr lang="cs-CZ" sz="2400" b="0" baseline="0" dirty="0"/>
                        <a:t> dobrá kvalita ovzduší</a:t>
                      </a:r>
                      <a:endParaRPr lang="cs-CZ" sz="2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365104"/>
            <a:ext cx="3345126" cy="1880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xmlns="" id="{95A6FF95-29FE-41DF-82EE-0D971279B6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891" t="1878" r="16909" b="-1878"/>
          <a:stretch/>
        </p:blipFill>
        <p:spPr>
          <a:xfrm>
            <a:off x="4644008" y="4365104"/>
            <a:ext cx="4036894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07748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Rekapitulace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445624" cy="4464496"/>
          </a:xfrm>
        </p:spPr>
        <p:txBody>
          <a:bodyPr>
            <a:no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sz="3000" dirty="0"/>
              <a:t>Teplota s výškou obvykle klesá </a:t>
            </a:r>
            <a:r>
              <a:rPr lang="cs-CZ" sz="3000" u="sng" dirty="0"/>
              <a:t>přibližně</a:t>
            </a:r>
            <a:r>
              <a:rPr lang="cs-CZ" sz="3000" dirty="0"/>
              <a:t> o jeden stupeň na 200 </a:t>
            </a:r>
            <a:r>
              <a:rPr lang="cs-CZ" sz="3000" dirty="0" err="1"/>
              <a:t>výšk</a:t>
            </a:r>
            <a:r>
              <a:rPr lang="cs-CZ" sz="3000" dirty="0"/>
              <a:t>. metrů. 	A / N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3000" dirty="0"/>
              <a:t>Během zataženého dne bývají zpravidla malé teplotní rozdíly mezi ránem a odpolednem								A / N 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3000" dirty="0"/>
              <a:t>Nejnižší denní teploty panují obvykle při východu Slunce				A / N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sz="3000" dirty="0"/>
              <a:t>Nejvyšší denní teploty nastávají vždy v pravé poledne					A / N</a:t>
            </a:r>
          </a:p>
        </p:txBody>
      </p:sp>
      <p:sp>
        <p:nvSpPr>
          <p:cNvPr id="4" name="Ovál 3"/>
          <p:cNvSpPr/>
          <p:nvPr/>
        </p:nvSpPr>
        <p:spPr>
          <a:xfrm>
            <a:off x="6660232" y="2132856"/>
            <a:ext cx="43204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6660232" y="3573016"/>
            <a:ext cx="43204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6660232" y="4581128"/>
            <a:ext cx="43204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308304" y="5517232"/>
            <a:ext cx="43204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147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Rekapitulace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lvl="0" indent="-514350">
              <a:buFont typeface="+mj-lt"/>
              <a:buAutoNum type="arabicPeriod" startAt="5"/>
            </a:pPr>
            <a:r>
              <a:rPr lang="cs-CZ" dirty="0"/>
              <a:t>Teplota se běžně měří ve výšce 2m nad zemí v meteorologické budce			A / N</a:t>
            </a:r>
          </a:p>
          <a:p>
            <a:pPr marL="514350" lvl="0" indent="-514350">
              <a:buFont typeface="+mj-lt"/>
              <a:buAutoNum type="arabicPeriod" startAt="5"/>
            </a:pPr>
            <a:r>
              <a:rPr lang="cs-CZ" dirty="0"/>
              <a:t>Teplotu na slunci můžeme jednoduše změřit							A / N</a:t>
            </a:r>
          </a:p>
          <a:p>
            <a:pPr marL="514350" lvl="0" indent="-514350">
              <a:buFont typeface="+mj-lt"/>
              <a:buAutoNum type="arabicPeriod" startAt="5"/>
            </a:pPr>
            <a:r>
              <a:rPr lang="cs-CZ" dirty="0"/>
              <a:t>Aerologická sonda měří průběh teploty s výškou					A / N</a:t>
            </a:r>
          </a:p>
          <a:p>
            <a:pPr marL="514350" lvl="0" indent="-514350">
              <a:buFont typeface="+mj-lt"/>
              <a:buAutoNum type="arabicPeriod" startAt="5"/>
            </a:pPr>
            <a:r>
              <a:rPr lang="cs-CZ" dirty="0"/>
              <a:t>Pojem teplotní inverze znamená, že v určité části troposféry teplota s výškou roste								A / N</a:t>
            </a:r>
          </a:p>
          <a:p>
            <a:pPr marL="514350" indent="-514350">
              <a:buFont typeface="+mj-lt"/>
              <a:buAutoNum type="arabicPeriod" startAt="5"/>
            </a:pP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6876256" y="2132856"/>
            <a:ext cx="43204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7524328" y="3068960"/>
            <a:ext cx="43204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6876256" y="4005064"/>
            <a:ext cx="43204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6876256" y="5301208"/>
            <a:ext cx="43204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338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Rekapitulace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Bude za jasného horkého letního dne vhodnější vyrazit na půldenní výlet brzo ráno, nebo počkat na odpoledne? Kdy budou panovat příznivější teploty?</a:t>
            </a:r>
            <a:r>
              <a:rPr lang="cs-CZ" i="1" dirty="0"/>
              <a:t> </a:t>
            </a:r>
          </a:p>
          <a:p>
            <a:pPr marL="0" indent="0">
              <a:buNone/>
            </a:pPr>
            <a:r>
              <a:rPr lang="cs-CZ" b="1" i="1" dirty="0"/>
              <a:t>			</a:t>
            </a:r>
            <a:r>
              <a:rPr lang="cs-CZ" b="1" dirty="0"/>
              <a:t>ráno 	 odpoledne</a:t>
            </a:r>
            <a:endParaRPr lang="cs-CZ" dirty="0"/>
          </a:p>
          <a:p>
            <a:r>
              <a:rPr lang="cs-CZ" dirty="0"/>
              <a:t>Předpověď udává zataženo po celý den. Ráno zjistíme, že je poměrně chladno. Dá se očekávat, že během dne teplota výrazně vzroste?		</a:t>
            </a:r>
            <a:r>
              <a:rPr lang="cs-CZ" b="1" dirty="0"/>
              <a:t>ano 		ne</a:t>
            </a:r>
            <a:endParaRPr lang="cs-CZ" dirty="0"/>
          </a:p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2912444" y="3573016"/>
            <a:ext cx="1659556" cy="51753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860032" y="5445224"/>
            <a:ext cx="1083492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170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Náměty na diskusi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Potrápilo vás někdy počasí? </a:t>
            </a:r>
          </a:p>
          <a:p>
            <a:r>
              <a:rPr lang="cs-CZ" dirty="0"/>
              <a:t>Máte nějaký doslova hororový zážitek s počasím?</a:t>
            </a:r>
          </a:p>
          <a:p>
            <a:r>
              <a:rPr lang="cs-CZ" dirty="0"/>
              <a:t>Kde získáváte informace o počasí? </a:t>
            </a:r>
          </a:p>
          <a:p>
            <a:pPr lvl="1"/>
            <a:r>
              <a:rPr lang="cs-CZ" dirty="0"/>
              <a:t>Doporučili byste nějaký předpovědní zdroj?</a:t>
            </a:r>
          </a:p>
          <a:p>
            <a:pPr lvl="1"/>
            <a:r>
              <a:rPr lang="cs-CZ" dirty="0"/>
              <a:t>Jak jsou předpovědi spolehlivé?</a:t>
            </a:r>
          </a:p>
          <a:p>
            <a:pPr lvl="1"/>
            <a:r>
              <a:rPr lang="cs-CZ" dirty="0"/>
              <a:t>Jak dalece je podle vás počasí předpověditelné?</a:t>
            </a:r>
          </a:p>
        </p:txBody>
      </p:sp>
    </p:spTree>
    <p:extLst>
      <p:ext uri="{BB962C8B-B14F-4D97-AF65-F5344CB8AC3E}">
        <p14:creationId xmlns:p14="http://schemas.microsoft.com/office/powerpoint/2010/main" xmlns="" val="26240024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Zdroje</a:t>
            </a:r>
            <a:r>
              <a:rPr lang="cs-CZ" dirty="0"/>
              <a:t>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752528"/>
          </a:xfrm>
        </p:spPr>
        <p:txBody>
          <a:bodyPr>
            <a:normAutofit fontScale="55000" lnSpcReduction="20000"/>
          </a:bodyPr>
          <a:lstStyle/>
          <a:p>
            <a:r>
              <a:rPr lang="cs-CZ" sz="4200" dirty="0">
                <a:hlinkClick r:id="rId2"/>
              </a:rPr>
              <a:t>http://www.reddit.com/r/EarthPorn/comments/29k14x/mt_kilimanjaro_2048_x_1365_by_ian_lenehan/</a:t>
            </a:r>
            <a:endParaRPr lang="cs-CZ" sz="4200" dirty="0"/>
          </a:p>
          <a:p>
            <a:r>
              <a:rPr lang="cs-CZ" sz="4200" dirty="0">
                <a:hlinkClick r:id="rId3"/>
              </a:rPr>
              <a:t>https://pixabay.com/cs/mlha-inverze-horizont-krajina-1165868/</a:t>
            </a:r>
            <a:endParaRPr lang="cs-CZ" sz="4200" dirty="0"/>
          </a:p>
          <a:p>
            <a:r>
              <a:rPr lang="cs-CZ" sz="4200" dirty="0">
                <a:hlinkClick r:id="rId4"/>
              </a:rPr>
              <a:t>http://www.in-pocasi.cz/clanky/teorie/inverze-kdyz-teplota-s-vyskou-roste/</a:t>
            </a:r>
            <a:endParaRPr lang="cs-CZ" sz="4200" dirty="0"/>
          </a:p>
          <a:p>
            <a:r>
              <a:rPr lang="cs-CZ" sz="4200" dirty="0">
                <a:hlinkClick r:id="rId5"/>
              </a:rPr>
              <a:t>https://pixabay.com/cs/ly%C5%BEa%C5%99i-sn%C3%ADh-snow-patch-z%C3%A1bava-369696/</a:t>
            </a:r>
            <a:endParaRPr lang="cs-CZ" sz="4200" dirty="0"/>
          </a:p>
          <a:p>
            <a:r>
              <a:rPr lang="cs-CZ" sz="4200" dirty="0">
                <a:hlinkClick r:id="rId6"/>
              </a:rPr>
              <a:t>https://pixabay.com/cs/hora-stezka-singletrack-horizont-2068396/</a:t>
            </a:r>
            <a:endParaRPr lang="cs-CZ" sz="4200" dirty="0"/>
          </a:p>
          <a:p>
            <a:r>
              <a:rPr lang="cs-CZ" sz="4200" dirty="0">
                <a:hlinkClick r:id="rId7"/>
              </a:rPr>
              <a:t>https://pixabay.com/cs/po%C5%BE%C3%A1r-plameny-hork%C3%A9-ho%C5%99%C3%ADc%C3%AD-teplo-1160857/</a:t>
            </a:r>
            <a:endParaRPr lang="cs-CZ" sz="4200" dirty="0"/>
          </a:p>
          <a:p>
            <a:endParaRPr lang="cs-CZ" sz="49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Zdroje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040560"/>
          </a:xfrm>
        </p:spPr>
        <p:txBody>
          <a:bodyPr>
            <a:normAutofit fontScale="47500" lnSpcReduction="20000"/>
          </a:bodyPr>
          <a:lstStyle/>
          <a:p>
            <a:r>
              <a:rPr lang="cs-CZ" sz="4200" dirty="0">
                <a:hlinkClick r:id="rId2"/>
              </a:rPr>
              <a:t>http://www.in-pocasi.cz/radarove-snimky/</a:t>
            </a:r>
            <a:endParaRPr lang="cs-CZ" sz="4200" dirty="0"/>
          </a:p>
          <a:p>
            <a:r>
              <a:rPr lang="cs-CZ" sz="4200" dirty="0">
                <a:hlinkClick r:id="rId3"/>
              </a:rPr>
              <a:t>https://pixabay.com/cs/alaska-highway-summit-lake-sn%C3%ADh-2429708/</a:t>
            </a:r>
          </a:p>
          <a:p>
            <a:r>
              <a:rPr lang="cs-CZ" sz="4200" dirty="0">
                <a:hlinkClick r:id="rId3"/>
              </a:rPr>
              <a:t>https://pixabay.com/cs/zm%C4%9Bna-klimatu-sucho-klimatu-such%C3%BD-2241061/</a:t>
            </a:r>
          </a:p>
          <a:p>
            <a:r>
              <a:rPr lang="cs-CZ" sz="4200" dirty="0">
                <a:hlinkClick r:id="rId3"/>
              </a:rPr>
              <a:t>https://pixabay.com/cs/sn%C3%ADh-ulice-automobily-1813460/</a:t>
            </a:r>
          </a:p>
          <a:p>
            <a:r>
              <a:rPr lang="cs-CZ" sz="4200" dirty="0">
                <a:hlinkClick r:id="rId3"/>
              </a:rPr>
              <a:t>www.yr.no</a:t>
            </a:r>
            <a:endParaRPr lang="cs-CZ" sz="4200" dirty="0"/>
          </a:p>
          <a:p>
            <a:r>
              <a:rPr lang="cs-CZ" sz="4200" dirty="0">
                <a:hlinkClick r:id="rId4"/>
              </a:rPr>
              <a:t>http://cz.clipartlogo.com/premium/detail/stick-figure-icons-symbol_107827715.html</a:t>
            </a:r>
            <a:endParaRPr lang="cs-CZ" sz="4200" dirty="0"/>
          </a:p>
          <a:p>
            <a:r>
              <a:rPr lang="cs-CZ" sz="4200" dirty="0">
                <a:hlinkClick r:id="rId5"/>
              </a:rPr>
              <a:t>http://www.canadianspacompany.com/cs/how-ozone-helps-your-spa-water/</a:t>
            </a:r>
            <a:endParaRPr lang="cs-CZ" sz="4200" dirty="0"/>
          </a:p>
          <a:p>
            <a:r>
              <a:rPr lang="cs-CZ" sz="4200" dirty="0">
                <a:hlinkClick r:id="rId6"/>
              </a:rPr>
              <a:t>http://www.prokrasnetelo.cz/clanky/bezpecne-opalovani-na-slunci/</a:t>
            </a:r>
            <a:endParaRPr lang="cs-CZ" sz="4200" dirty="0"/>
          </a:p>
          <a:p>
            <a:r>
              <a:rPr lang="cs-CZ" sz="4200" dirty="0">
                <a:hlinkClick r:id="rId7"/>
              </a:rPr>
              <a:t>http://ucebnice3.enviregion.cz/ovzdusi/atmosfera/atmosfera-zeme</a:t>
            </a:r>
            <a:endParaRPr lang="cs-CZ" sz="4200" dirty="0"/>
          </a:p>
          <a:p>
            <a:r>
              <a:rPr lang="cs-CZ" sz="4200" dirty="0">
                <a:hlinkClick r:id="rId8"/>
              </a:rPr>
              <a:t>http://fyzmatik.pise.cz/945-proc-ma-fahrenheitova-stupnice-tak-divne-hodnoty.html</a:t>
            </a:r>
            <a:endParaRPr lang="cs-CZ" sz="4200" dirty="0"/>
          </a:p>
          <a:p>
            <a:r>
              <a:rPr lang="cs-CZ" sz="4200" dirty="0">
                <a:hlinkClick r:id="rId9"/>
              </a:rPr>
              <a:t>http://www.jaklepebydlet.cz/sauna-doma-a-proc-ne/</a:t>
            </a:r>
            <a:endParaRPr lang="cs-CZ" sz="4200" dirty="0"/>
          </a:p>
          <a:p>
            <a:endParaRPr lang="cs-CZ" sz="4200" dirty="0"/>
          </a:p>
          <a:p>
            <a:endParaRPr lang="cs-CZ" sz="4200" dirty="0"/>
          </a:p>
          <a:p>
            <a:endParaRPr lang="cs-CZ" sz="4200" dirty="0"/>
          </a:p>
          <a:p>
            <a:endParaRPr lang="cs-CZ" sz="4200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253808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08512"/>
          </a:xfrm>
        </p:spPr>
        <p:txBody>
          <a:bodyPr>
            <a:normAutofit fontScale="55000" lnSpcReduction="20000"/>
          </a:bodyPr>
          <a:lstStyle/>
          <a:p>
            <a:r>
              <a:rPr lang="cs-CZ" dirty="0">
                <a:hlinkClick r:id="rId2"/>
              </a:rPr>
              <a:t>https://pixabay.com/cs/pol%C3%A1rn%C3%AD-mo%C5%99e-oce%C3%A1n-voda-antarktida-139393/</a:t>
            </a:r>
            <a:endParaRPr lang="cs-CZ" dirty="0"/>
          </a:p>
          <a:p>
            <a:r>
              <a:rPr lang="cs-CZ" dirty="0">
                <a:hlinkClick r:id="rId3"/>
              </a:rPr>
              <a:t>http://www.ved.sk/obrazky/</a:t>
            </a:r>
            <a:endParaRPr lang="cs-CZ" dirty="0"/>
          </a:p>
          <a:p>
            <a:r>
              <a:rPr lang="cs-CZ" dirty="0">
                <a:hlinkClick r:id="rId4"/>
              </a:rPr>
              <a:t>http://www.in-pocasi.cz/android/</a:t>
            </a:r>
            <a:endParaRPr lang="cs-CZ" dirty="0"/>
          </a:p>
          <a:p>
            <a:r>
              <a:rPr lang="cs-CZ" dirty="0">
                <a:hlinkClick r:id="rId5"/>
              </a:rPr>
              <a:t>http://www.manmagazin.sk/tento-57-poschodovy-mrakodrap-vyrastol-v-cine-len-za-19-dni/</a:t>
            </a:r>
            <a:endParaRPr lang="cs-CZ" dirty="0"/>
          </a:p>
          <a:p>
            <a:r>
              <a:rPr lang="cs-CZ" dirty="0">
                <a:hlinkClick r:id="rId6"/>
              </a:rPr>
              <a:t>http://obrazky.4ever.sk/priroda/vesmir/mesiac-170319</a:t>
            </a:r>
            <a:endParaRPr lang="cs-CZ" dirty="0"/>
          </a:p>
          <a:p>
            <a:r>
              <a:rPr lang="cs-CZ" dirty="0">
                <a:hlinkClick r:id="rId7"/>
              </a:rPr>
              <a:t>http://planety.astro.cz/zeme/1943-atmosfera-zeme</a:t>
            </a:r>
            <a:endParaRPr lang="cs-CZ" dirty="0"/>
          </a:p>
          <a:p>
            <a:r>
              <a:rPr lang="cs-CZ" dirty="0">
                <a:hlinkClick r:id="rId8"/>
              </a:rPr>
              <a:t>http://mushow.cz/clanky/news/v/meteo-kdy-uz-konecne-napadne</a:t>
            </a:r>
            <a:endParaRPr lang="cs-CZ" dirty="0"/>
          </a:p>
          <a:p>
            <a:r>
              <a:rPr lang="cs-CZ" dirty="0">
                <a:hlinkClick r:id="rId9"/>
              </a:rPr>
              <a:t>http://www.freeride.cz/vyhledavani/?query=po%C4%8Das%C3%AD</a:t>
            </a:r>
            <a:endParaRPr lang="cs-CZ" dirty="0"/>
          </a:p>
          <a:p>
            <a:r>
              <a:rPr lang="cs-CZ" dirty="0">
                <a:hlinkClick r:id="rId10"/>
              </a:rPr>
              <a:t>http://www.zahradahobby.cz/teplomery-teplomery-venkovni-katskup302.01.php</a:t>
            </a:r>
            <a:endParaRPr lang="cs-CZ" dirty="0"/>
          </a:p>
          <a:p>
            <a:r>
              <a:rPr lang="cs-CZ" dirty="0">
                <a:hlinkClick r:id="rId11"/>
              </a:rPr>
              <a:t>http://www.helkon.cz/obrazek-vyrobku-wa-1055-teplomer-analogovy-vnitrni-i-venkovni_4916_0_bile-zbozi_teplomery-osobni.html</a:t>
            </a:r>
            <a:endParaRPr lang="cs-CZ" dirty="0"/>
          </a:p>
          <a:p>
            <a:r>
              <a:rPr lang="cs-CZ" dirty="0">
                <a:hlinkClick r:id="rId12"/>
              </a:rPr>
              <a:t>https://pixabay.com/cs/ob%C3%A1lka-zlo%C4%8Din-n%C5%AF%C5%BE-%C5%BEena-m%C3%ADsto-%C4%8Dinu-1252524/</a:t>
            </a:r>
            <a:endParaRPr lang="cs-CZ" dirty="0"/>
          </a:p>
          <a:p>
            <a:r>
              <a:rPr lang="cs-CZ" dirty="0">
                <a:hlinkClick r:id="rId13"/>
              </a:rPr>
              <a:t>http://www.maxisciences.com/tahiti/wallpaper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61609304"/>
      </p:ext>
    </p:extLst>
  </p:cSld>
  <p:clrMapOvr>
    <a:masterClrMapping/>
  </p:clrMapOvr>
</p:sld>
</file>

<file path=ppt/theme/theme1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ředloh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ředloha" id="{A6EE154D-9238-4944-AABC-8018263815D8}" vid="{27E7A87E-6058-48ED-B567-2365C9B753DA}"/>
    </a:ext>
  </a:extLst>
</a:theme>
</file>

<file path=ppt/theme/theme3.xml><?xml version="1.0" encoding="utf-8"?>
<a:theme xmlns:a="http://schemas.openxmlformats.org/drawingml/2006/main" name="1_Vlastní návrh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5678</TotalTime>
  <Words>1849</Words>
  <Application>Microsoft Office PowerPoint</Application>
  <PresentationFormat>Předvádění na obrazovce (4:3)</PresentationFormat>
  <Paragraphs>378</Paragraphs>
  <Slides>44</Slides>
  <Notes>28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44</vt:i4>
      </vt:variant>
    </vt:vector>
  </HeadingPairs>
  <TitlesOfParts>
    <vt:vector size="47" baseType="lpstr">
      <vt:lpstr>Vlastní návrh</vt:lpstr>
      <vt:lpstr>Předloha</vt:lpstr>
      <vt:lpstr>1_Vlastní návrh</vt:lpstr>
      <vt:lpstr>Meteorologie  a klimatologie</vt:lpstr>
      <vt:lpstr>Kdy využijeme znalostí o počasí či podnebí?</vt:lpstr>
      <vt:lpstr>při plánování dovolené</vt:lpstr>
      <vt:lpstr>když se chystáme na cesty</vt:lpstr>
      <vt:lpstr>Snímek 5</vt:lpstr>
      <vt:lpstr>Snímek 6</vt:lpstr>
      <vt:lpstr>Snímek 7</vt:lpstr>
      <vt:lpstr>Informace o počasí jsou všude kolem nás…</vt:lpstr>
      <vt:lpstr>Nevíte v debatě kudy kam?</vt:lpstr>
      <vt:lpstr>počasí × podnebí</vt:lpstr>
      <vt:lpstr>Úkol č. 1 – vhodně přiřaďte</vt:lpstr>
      <vt:lpstr>Úkol č. 1 – vyhodnocení</vt:lpstr>
      <vt:lpstr>Úkol č. 1 - pokračování</vt:lpstr>
      <vt:lpstr>Atmosféra</vt:lpstr>
      <vt:lpstr>Troposféra</vt:lpstr>
      <vt:lpstr>Je možné pozorovat pokles teploty s výškou? Případně kdy, kde, jak?</vt:lpstr>
      <vt:lpstr>Snímek 17</vt:lpstr>
      <vt:lpstr>Ozonosféra</vt:lpstr>
      <vt:lpstr>Teplota a její měření</vt:lpstr>
      <vt:lpstr>Jaké znáte stupnice určené pro měření teploty?</vt:lpstr>
      <vt:lpstr>Stupnice používané pro měření teploty</vt:lpstr>
      <vt:lpstr>Stupnice používané pro měření teploty</vt:lpstr>
      <vt:lpstr>Pocitová teplota</vt:lpstr>
      <vt:lpstr>Úkol č. 2 – vhodně vyberte</vt:lpstr>
      <vt:lpstr>Úkol č. 2– správné řešení</vt:lpstr>
      <vt:lpstr>Úkol č. 2 – vhodně vyberte</vt:lpstr>
      <vt:lpstr>Úkol č. 2– správné řešení</vt:lpstr>
      <vt:lpstr>Vliv větru a vlhkosti na pocitovou teplotu</vt:lpstr>
      <vt:lpstr>Vliv větru a vlhkosti na pocitovou teplotu</vt:lpstr>
      <vt:lpstr>Průběh teplot během dne</vt:lpstr>
      <vt:lpstr>Odhadněte, jaká oblačnost panovala dne 17.6.2013 na stanici Hrušová:</vt:lpstr>
      <vt:lpstr>Odhadněte, jaká oblačnost panovala dne 14.6.2013 na stanici Hrušová:</vt:lpstr>
      <vt:lpstr>Odhadněte, jaká oblačnost panovala dne 25.6.2013 na stanici Hrušová:</vt:lpstr>
      <vt:lpstr>Změna teploty s výškou</vt:lpstr>
      <vt:lpstr>Pokles teploty s výškou</vt:lpstr>
      <vt:lpstr>Teplotní inverze</vt:lpstr>
      <vt:lpstr>Dopady teplotní inverze</vt:lpstr>
      <vt:lpstr>Rekapitulace</vt:lpstr>
      <vt:lpstr>Rekapitulace</vt:lpstr>
      <vt:lpstr>Rekapitulace</vt:lpstr>
      <vt:lpstr>Náměty na diskusi</vt:lpstr>
      <vt:lpstr>Zdroje:</vt:lpstr>
      <vt:lpstr>Zdroje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Meteorologie</dc:title>
  <dc:creator>Admin</dc:creator>
  <cp:lastModifiedBy>Dum</cp:lastModifiedBy>
  <cp:revision>331</cp:revision>
  <dcterms:created xsi:type="dcterms:W3CDTF">2014-09-11T07:53:24Z</dcterms:created>
  <dcterms:modified xsi:type="dcterms:W3CDTF">2017-07-14T14:59:50Z</dcterms:modified>
</cp:coreProperties>
</file>