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wmv" ContentType="video/unknown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2"/>
  </p:sldMasterIdLst>
  <p:notesMasterIdLst>
    <p:notesMasterId r:id="rId26"/>
  </p:notesMasterIdLst>
  <p:sldIdLst>
    <p:sldId id="256" r:id="rId3"/>
    <p:sldId id="257" r:id="rId4"/>
    <p:sldId id="259" r:id="rId5"/>
    <p:sldId id="260" r:id="rId6"/>
    <p:sldId id="258" r:id="rId7"/>
    <p:sldId id="274" r:id="rId8"/>
    <p:sldId id="279" r:id="rId9"/>
    <p:sldId id="261" r:id="rId10"/>
    <p:sldId id="262" r:id="rId11"/>
    <p:sldId id="276" r:id="rId12"/>
    <p:sldId id="271" r:id="rId13"/>
    <p:sldId id="272" r:id="rId14"/>
    <p:sldId id="266" r:id="rId15"/>
    <p:sldId id="269" r:id="rId16"/>
    <p:sldId id="268" r:id="rId17"/>
    <p:sldId id="273" r:id="rId18"/>
    <p:sldId id="263" r:id="rId19"/>
    <p:sldId id="278" r:id="rId20"/>
    <p:sldId id="265" r:id="rId21"/>
    <p:sldId id="275" r:id="rId22"/>
    <p:sldId id="267" r:id="rId23"/>
    <p:sldId id="270" r:id="rId24"/>
    <p:sldId id="277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1386" y="-72"/>
      </p:cViewPr>
      <p:guideLst>
        <p:guide orient="horz" pos="2160"/>
        <p:guide pos="2880"/>
        <p:guide pos="144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3FA1C-5AE6-4D5C-9772-70F415B313C9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220092-4BE7-4891-8AE4-FB7C65A9A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9176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arth Glass against white,loop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2286000"/>
            <a:ext cx="6858000" cy="45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8686800" cy="1470025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3429000"/>
            <a:ext cx="4876800" cy="22098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C1FB-E9F8-4A75-8BA5-62F3CF9551BF}" type="datetime1">
              <a:rPr lang="en-US" smtClean="0"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26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8FD9-FA1E-454C-A227-387D44E42B73}" type="datetime1">
              <a:rPr lang="en-US" smtClean="0"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3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709987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2098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F2ED5-6A4F-4FA1-9020-72A0B44D832A}" type="datetime1">
              <a:rPr lang="en-US" smtClean="0"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89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264" y="1722437"/>
            <a:ext cx="37490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6360" y="1722437"/>
            <a:ext cx="37490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AA64D-34F7-4629-AAD0-A677A663B285}" type="datetime1">
              <a:rPr lang="en-US" smtClean="0"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59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2" y="1722792"/>
            <a:ext cx="37353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2" y="2362554"/>
            <a:ext cx="3735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1" y="1722792"/>
            <a:ext cx="37338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1" y="2362554"/>
            <a:ext cx="3733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1C570-EEDB-4E5E-851E-45949FE6B0B5}" type="datetime1">
              <a:rPr lang="en-US" smtClean="0"/>
              <a:t>4/19/2012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57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A117-EFF7-421E-9719-FA497A21A5BB}" type="datetime1">
              <a:rPr lang="en-US" smtClean="0"/>
              <a:t>4/19/2012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4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B40-99C4-429D-95FA-BAF506F07D3D}" type="datetime1">
              <a:rPr lang="en-US" smtClean="0"/>
              <a:t>4/19/2012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36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arth Glass against white,loop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 cstate="print"/>
          <a:srcRect t="4839" b="8065"/>
          <a:stretch/>
        </p:blipFill>
        <p:spPr>
          <a:xfrm>
            <a:off x="0" y="5486400"/>
            <a:ext cx="236220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94"/>
          <a:stretch/>
        </p:blipFill>
        <p:spPr>
          <a:xfrm>
            <a:off x="0" y="5163671"/>
            <a:ext cx="9144000" cy="16943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9600" y="152400"/>
            <a:ext cx="4495800" cy="6096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0" y="1314450"/>
            <a:ext cx="3008313" cy="493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3427-EB2C-4C50-AFA3-65223DCC4144}" type="datetime1">
              <a:rPr lang="en-US" smtClean="0"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39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1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D8F1-3990-4EF6-A0E7-F37743BD3664}" type="datetime1">
              <a:rPr lang="en-US" smtClean="0"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1C38-821F-4C2C-A0D7-327A12C9DF2C}" type="datetime1">
              <a:rPr lang="en-US" smtClean="0"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9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arth Glass against white,loop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 cstate="print"/>
          <a:srcRect t="4839" b="8065"/>
          <a:stretch/>
        </p:blipFill>
        <p:spPr>
          <a:xfrm>
            <a:off x="0" y="5486400"/>
            <a:ext cx="2362200" cy="1371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94"/>
          <a:stretch/>
        </p:blipFill>
        <p:spPr>
          <a:xfrm>
            <a:off x="0" y="5163671"/>
            <a:ext cx="9144000" cy="169432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97716"/>
            <a:ext cx="2057400" cy="6150684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25000" endPos="455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97716"/>
            <a:ext cx="5486400" cy="615068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75982-4D66-4495-A7FA-B4FA2B650FBB}" type="datetime1">
              <a:rPr lang="en-US" smtClean="0"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37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media" Target="../media/media1.wm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ideo" Target="../media/media1.wm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arth Glass against white,loop.wmv">
            <a:hlinkClick r:id="" action="ppaction://media"/>
          </p:cNvPr>
          <p:cNvPicPr>
            <a:picLocks noChangeAspect="1"/>
          </p:cNvPicPr>
          <p:nvPr>
            <a:vide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 rotWithShape="1">
          <a:blip r:embed="rId15" cstate="print"/>
          <a:srcRect t="4839" b="8065"/>
          <a:stretch/>
        </p:blipFill>
        <p:spPr>
          <a:xfrm>
            <a:off x="0" y="5486400"/>
            <a:ext cx="2362200" cy="1371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54684"/>
            <a:ext cx="8686800" cy="10560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676400"/>
            <a:ext cx="76200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8A65C-12F4-42C8-8FD5-941AB41F194A}" type="datetime1">
              <a:rPr lang="en-US" smtClean="0"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18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150D1-F9F4-4BA1-9404-779A35382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062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ografie.unas.cz/svet/asie.php" TargetMode="External"/><Relationship Id="rId2" Type="http://schemas.openxmlformats.org/officeDocument/2006/relationships/hyperlink" Target="http://cs.wikipedia.org/wiki/Kontinen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86800" cy="1470025"/>
          </a:xfrm>
        </p:spPr>
        <p:txBody>
          <a:bodyPr>
            <a:noAutofit/>
          </a:bodyPr>
          <a:lstStyle/>
          <a:p>
            <a:r>
              <a:rPr lang="cs-CZ" sz="11500" dirty="0" smtClean="0"/>
              <a:t>KONTINENTY</a:t>
            </a:r>
            <a:endParaRPr lang="en-US" sz="115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19872" y="3933056"/>
            <a:ext cx="5724128" cy="2209800"/>
          </a:xfrm>
        </p:spPr>
        <p:txBody>
          <a:bodyPr>
            <a:normAutofit/>
            <a:scene3d>
              <a:camera prst="isometricOffAxis2Left"/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cs-CZ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Amerika – Austrálie – Evropa Asie </a:t>
            </a:r>
            <a:r>
              <a:rPr lang="cs-CZ" sz="36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–</a:t>
            </a:r>
            <a:r>
              <a:rPr lang="cs-CZ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Afrika - Antarktida </a:t>
            </a:r>
            <a:endParaRPr lang="en-US" sz="36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4" name="Zástupný symbol pro zápatí 11"/>
          <p:cNvSpPr txBox="1">
            <a:spLocks/>
          </p:cNvSpPr>
          <p:nvPr/>
        </p:nvSpPr>
        <p:spPr>
          <a:xfrm>
            <a:off x="23008" y="6446093"/>
            <a:ext cx="536408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 Petr</a:t>
            </a:r>
            <a:endParaRPr lang="cs-CZ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Předmět Zeměpis 8.ročník ZŠP. </a:t>
            </a:r>
            <a:r>
              <a:rPr lang="cs-CZ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Vytvořeno 2011/2012. </a:t>
            </a:r>
            <a:endParaRPr lang="en-US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577084"/>
            <a:ext cx="3635896" cy="128091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782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KONTINENT?</a:t>
            </a:r>
            <a:endParaRPr lang="en-US" dirty="0"/>
          </a:p>
        </p:txBody>
      </p:sp>
      <p:sp>
        <p:nvSpPr>
          <p:cNvPr id="4" name="Obdélník 3"/>
          <p:cNvSpPr/>
          <p:nvPr/>
        </p:nvSpPr>
        <p:spPr>
          <a:xfrm>
            <a:off x="251520" y="4193980"/>
            <a:ext cx="38093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50"/>
                </a:solidFill>
              </a:rPr>
              <a:t>Také se používá výraz  </a:t>
            </a:r>
          </a:p>
          <a:p>
            <a:pPr algn="ctr"/>
            <a:r>
              <a:rPr lang="cs-CZ" sz="2800" b="1" dirty="0" smtClean="0">
                <a:solidFill>
                  <a:srgbClr val="00B050"/>
                </a:solidFill>
              </a:rPr>
              <a:t>SVĚTADÍL.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2052" name="Picture 4" descr="C:\Users\admin\AppData\Local\Microsoft\Windows\Temporary Internet Files\Content.IE5\ORKSCH8S\MP900390077[1]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752" y="2636913"/>
            <a:ext cx="4378968" cy="3123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3" name="Obdélník 12"/>
          <p:cNvSpPr/>
          <p:nvPr/>
        </p:nvSpPr>
        <p:spPr>
          <a:xfrm>
            <a:off x="107504" y="1698947"/>
            <a:ext cx="9036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Kontinent (</a:t>
            </a:r>
            <a:r>
              <a:rPr lang="cs-CZ" sz="28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latinského </a:t>
            </a:r>
            <a:r>
              <a:rPr lang="cs-CZ" sz="2800" b="1" i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contineō</a:t>
            </a:r>
            <a:r>
              <a:rPr lang="cs-CZ" sz="28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-</a:t>
            </a:r>
            <a:r>
              <a:rPr lang="cs-CZ" sz="28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ēre</a:t>
            </a:r>
            <a:r>
              <a:rPr lang="cs-CZ" sz="28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což znamená </a:t>
            </a:r>
            <a:endParaRPr lang="cs-CZ" sz="2800" b="1" i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držím </a:t>
            </a:r>
            <a:r>
              <a:rPr lang="cs-CZ" sz="28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pohromadě</a:t>
            </a:r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je velkou </a:t>
            </a:r>
            <a:endParaRPr lang="cs-CZ" sz="3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souvislou </a:t>
            </a:r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pevninskou </a:t>
            </a:r>
            <a:endParaRPr lang="cs-CZ" sz="3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masou</a:t>
            </a:r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3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KONTINENTŮ</a:t>
            </a:r>
            <a:endParaRPr lang="en-US" dirty="0"/>
          </a:p>
        </p:txBody>
      </p:sp>
      <p:pic>
        <p:nvPicPr>
          <p:cNvPr id="1026" name="Picture 2" descr="Soubor:Pangea animation 0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033468"/>
            <a:ext cx="3600396" cy="28803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1520" y="3565687"/>
            <a:ext cx="51125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Díky </a:t>
            </a:r>
            <a:r>
              <a:rPr lang="cs-CZ" sz="2800" b="1" dirty="0">
                <a:solidFill>
                  <a:srgbClr val="00B050"/>
                </a:solidFill>
              </a:rPr>
              <a:t>pohybu litosférických desek se během </a:t>
            </a:r>
            <a:r>
              <a:rPr lang="cs-CZ" sz="2800" b="1" dirty="0" smtClean="0">
                <a:solidFill>
                  <a:srgbClr val="00B050"/>
                </a:solidFill>
              </a:rPr>
              <a:t>historie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Země</a:t>
            </a:r>
            <a:r>
              <a:rPr lang="cs-CZ" sz="2800" b="1" dirty="0">
                <a:solidFill>
                  <a:srgbClr val="00B050"/>
                </a:solidFill>
              </a:rPr>
              <a:t> přesouvaly, narážely do sebe, nebo se naopak rozpadaly.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5324" y="1916832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Kontinenty</a:t>
            </a:r>
            <a:r>
              <a:rPr lang="cs-CZ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neměly vždy tvar a polohu, jakou známe dnes</a:t>
            </a: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3</a:t>
            </a:fld>
            <a:endParaRPr lang="en-US"/>
          </a:p>
        </p:txBody>
      </p:sp>
      <p:sp>
        <p:nvSpPr>
          <p:cNvPr id="7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56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3494" y="1700808"/>
            <a:ext cx="4768405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cs-CZ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Nejstarším kontinentem, který už neexistuje, </a:t>
            </a: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byla </a:t>
            </a: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Pangea </a:t>
            </a:r>
            <a:r>
              <a:rPr lang="cs-CZ" sz="32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(řecky všechny země)</a:t>
            </a: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cs-CZ" sz="3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Existovala přibližně      před 200 milióny lety.</a:t>
            </a:r>
            <a:endParaRPr lang="cs-CZ" sz="3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Soubor:Pangaea continent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791" y="1412776"/>
            <a:ext cx="4174304" cy="46990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28600" y="54684"/>
            <a:ext cx="8686800" cy="1056042"/>
          </a:xfrm>
        </p:spPr>
        <p:txBody>
          <a:bodyPr/>
          <a:lstStyle/>
          <a:p>
            <a:r>
              <a:rPr lang="cs-CZ" dirty="0" smtClean="0"/>
              <a:t>NEJSTARŠÍ  KONTINENT</a:t>
            </a:r>
            <a:endParaRPr lang="en-US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4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09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SOUČASNOST KONTINENTŮ</a:t>
            </a:r>
            <a:endParaRPr lang="en-US" dirty="0"/>
          </a:p>
        </p:txBody>
      </p:sp>
      <p:pic>
        <p:nvPicPr>
          <p:cNvPr id="1029" name="Picture 5" descr="Soubor:Continents vide couleurs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08" y="1772815"/>
            <a:ext cx="8886620" cy="450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7624" y="227687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Severní Amerika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4077072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Jižní Amerika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4011" y="596587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Antarktida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74186" y="33539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Afrika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4011" y="241537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Evropa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77200" y="242233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Asie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916931" y="4579387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Austrálie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5</a:t>
            </a:fld>
            <a:endParaRPr lang="en-US"/>
          </a:p>
        </p:txBody>
      </p:sp>
      <p:sp>
        <p:nvSpPr>
          <p:cNvPr id="12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9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KONTINENTY</a:t>
            </a:r>
            <a:endParaRPr lang="en-US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1340768"/>
            <a:ext cx="3615064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Asie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Evropa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Afrika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Austrálie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Amerika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Antarktida</a:t>
            </a:r>
            <a:endParaRPr lang="cs-CZ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3" name="Picture 9" descr="C:\Users\admin\AppData\Local\Microsoft\Windows\Temporary Internet Files\Content.IE5\60YI23YD\MC900438060[2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656" y="1124744"/>
            <a:ext cx="525658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6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53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ROZLOHA KONTINENTŮ</a:t>
            </a:r>
            <a:endParaRPr lang="en-US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200319"/>
              </p:ext>
            </p:extLst>
          </p:nvPr>
        </p:nvGraphicFramePr>
        <p:xfrm>
          <a:off x="1259632" y="1988840"/>
          <a:ext cx="7416824" cy="3749040"/>
        </p:xfrm>
        <a:graphic>
          <a:graphicData uri="http://schemas.openxmlformats.org/drawingml/2006/table">
            <a:tbl>
              <a:tblPr firstRow="1">
                <a:tableStyleId>{775DCB02-9BB8-47FD-8907-85C794F793BA}</a:tableStyleId>
              </a:tblPr>
              <a:tblGrid>
                <a:gridCol w="3902582"/>
                <a:gridCol w="3514242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Kontinent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R="2000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Rozloha (km²)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R="200025"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Asie</a:t>
                      </a:r>
                      <a:endParaRPr lang="cs-CZ" sz="2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43 810 000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Amerika</a:t>
                      </a:r>
                      <a:endParaRPr lang="cs-CZ" sz="2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42 549 000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Afrika</a:t>
                      </a:r>
                      <a:endParaRPr lang="cs-CZ" sz="2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30 370 000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Antarktida</a:t>
                      </a:r>
                      <a:endParaRPr lang="cs-CZ" sz="2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13 720 000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Evropa</a:t>
                      </a:r>
                      <a:endParaRPr lang="cs-CZ" sz="2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10 180 000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Austrálie</a:t>
                      </a:r>
                      <a:r>
                        <a:rPr lang="cs-CZ" sz="2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a </a:t>
                      </a:r>
                      <a:r>
                        <a:rPr lang="cs-CZ" sz="28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Oceánie</a:t>
                      </a:r>
                      <a:endParaRPr lang="cs-CZ" sz="2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8 500 000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7</a:t>
            </a:fld>
            <a:endParaRPr lang="en-US"/>
          </a:p>
        </p:txBody>
      </p:sp>
      <p:sp>
        <p:nvSpPr>
          <p:cNvPr id="5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7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24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VÍTE, ŽE …</a:t>
            </a:r>
            <a:endParaRPr lang="en-US" dirty="0"/>
          </a:p>
        </p:txBody>
      </p:sp>
      <p:pic>
        <p:nvPicPr>
          <p:cNvPr id="1026" name="Picture 2" descr="Soubor:Olympic flag.sv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8" r="10164"/>
          <a:stretch/>
        </p:blipFill>
        <p:spPr bwMode="auto">
          <a:xfrm>
            <a:off x="4739810" y="1470440"/>
            <a:ext cx="4404189" cy="360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900" y="1634403"/>
            <a:ext cx="54047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cs-CZ" sz="2800" b="1" dirty="0">
                <a:solidFill>
                  <a:srgbClr val="00B050"/>
                </a:solidFill>
              </a:rPr>
              <a:t>Nejvyšším olympijským symbolem jsou olympijské kruhy, které jsou vzájemně propojeny. </a:t>
            </a:r>
            <a:endParaRPr lang="cs-CZ" sz="2800" b="1" dirty="0" smtClean="0">
              <a:solidFill>
                <a:srgbClr val="00B050"/>
              </a:solidFill>
            </a:endParaRPr>
          </a:p>
        </p:txBody>
      </p:sp>
      <p:pic>
        <p:nvPicPr>
          <p:cNvPr id="6" name="Picture 5" descr="Soubor:Continents vide couleurs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55" y="3203232"/>
            <a:ext cx="340530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235755" y="4294429"/>
            <a:ext cx="49082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cs-CZ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 </a:t>
            </a:r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kruhů představuje pět kontinentů spojených olympijskou </a:t>
            </a:r>
            <a:r>
              <a:rPr lang="cs-CZ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myšlenkou.</a:t>
            </a:r>
            <a:endParaRPr lang="cs-CZ" sz="32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69422" y="5272481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A kolik máme kontinentů?</a:t>
            </a:r>
            <a:endParaRPr lang="cs-CZ" sz="20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8</a:t>
            </a:fld>
            <a:endParaRPr lang="en-US"/>
          </a:p>
        </p:txBody>
      </p:sp>
      <p:sp>
        <p:nvSpPr>
          <p:cNvPr id="9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8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61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ASIE</a:t>
            </a:r>
            <a:endParaRPr lang="en-US" dirty="0"/>
          </a:p>
        </p:txBody>
      </p:sp>
      <p:pic>
        <p:nvPicPr>
          <p:cNvPr id="1026" name="Picture 2" descr="Soubor:LocationAs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2996952"/>
            <a:ext cx="5427897" cy="276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11756" y="1901791"/>
            <a:ext cx="84646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cs-CZ" sz="2800" b="1" dirty="0">
                <a:solidFill>
                  <a:srgbClr val="00B050"/>
                </a:solidFill>
              </a:rPr>
              <a:t>Asie </a:t>
            </a:r>
            <a:r>
              <a:rPr lang="cs-CZ" sz="2800" b="1" dirty="0" smtClean="0">
                <a:solidFill>
                  <a:srgbClr val="00B050"/>
                </a:solidFill>
              </a:rPr>
              <a:t>je </a:t>
            </a:r>
            <a:r>
              <a:rPr lang="cs-CZ" sz="2800" b="1" dirty="0">
                <a:solidFill>
                  <a:srgbClr val="00B050"/>
                </a:solidFill>
              </a:rPr>
              <a:t>svou </a:t>
            </a:r>
            <a:r>
              <a:rPr lang="cs-CZ" sz="2800" b="1" dirty="0" smtClean="0">
                <a:solidFill>
                  <a:srgbClr val="00B050"/>
                </a:solidFill>
              </a:rPr>
              <a:t>rozlohou cca 44,5 mil.</a:t>
            </a:r>
            <a:r>
              <a:rPr lang="cs-CZ" sz="2800" b="1" dirty="0">
                <a:solidFill>
                  <a:srgbClr val="00B050"/>
                </a:solidFill>
              </a:rPr>
              <a:t> km² největší a s téměř 4 miliardami obyvatel nejlidnatější </a:t>
            </a:r>
            <a:r>
              <a:rPr lang="cs-CZ" sz="2800" b="1" dirty="0" smtClean="0">
                <a:solidFill>
                  <a:srgbClr val="00B050"/>
                </a:solidFill>
              </a:rPr>
              <a:t>světadíl.</a:t>
            </a:r>
          </a:p>
        </p:txBody>
      </p:sp>
      <p:sp>
        <p:nvSpPr>
          <p:cNvPr id="5" name="Obdélník 4"/>
          <p:cNvSpPr/>
          <p:nvPr/>
        </p:nvSpPr>
        <p:spPr>
          <a:xfrm>
            <a:off x="0" y="3494639"/>
            <a:ext cx="363589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solidFill>
                  <a:srgbClr val="92D050"/>
                </a:solidFill>
              </a:rPr>
              <a:t>Asie je součástí</a:t>
            </a:r>
          </a:p>
          <a:p>
            <a:pPr algn="ctr"/>
            <a:r>
              <a:rPr lang="cs-CZ" sz="2800" b="1" dirty="0">
                <a:solidFill>
                  <a:srgbClr val="92D050"/>
                </a:solidFill>
              </a:rPr>
              <a:t>kontinentu zvaného </a:t>
            </a:r>
          </a:p>
          <a:p>
            <a:pPr algn="ctr"/>
            <a:r>
              <a:rPr lang="cs-CZ" sz="2800" b="1" dirty="0">
                <a:solidFill>
                  <a:srgbClr val="92D050"/>
                </a:solidFill>
              </a:rPr>
              <a:t>Eurasie.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9</a:t>
            </a:fld>
            <a:endParaRPr lang="en-US"/>
          </a:p>
        </p:txBody>
      </p:sp>
      <p:sp>
        <p:nvSpPr>
          <p:cNvPr id="7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9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04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ASIE - STÁTY</a:t>
            </a:r>
            <a:endParaRPr lang="en-US" dirty="0"/>
          </a:p>
        </p:txBody>
      </p:sp>
      <p:pic>
        <p:nvPicPr>
          <p:cNvPr id="1026" name="Picture 2" descr="http://www.geografie.unas.cz/svet/pic/as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33679"/>
            <a:ext cx="5400600" cy="46917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admin\AppData\Local\Microsoft\Windows\Temporary Internet Files\Content.IE5\ORKSCH8S\MC900407598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204864"/>
            <a:ext cx="2868037" cy="2821478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10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11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EVROPA</a:t>
            </a:r>
            <a:endParaRPr lang="en-US" dirty="0"/>
          </a:p>
        </p:txBody>
      </p:sp>
      <p:pic>
        <p:nvPicPr>
          <p:cNvPr id="7170" name="Picture 2" descr="Soubor:Location of Europe.sv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7" r="9688"/>
          <a:stretch/>
        </p:blipFill>
        <p:spPr bwMode="auto">
          <a:xfrm>
            <a:off x="3202435" y="2766161"/>
            <a:ext cx="5822690" cy="354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9510" y="1772816"/>
            <a:ext cx="87404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Evropa je druhý </a:t>
            </a:r>
            <a:r>
              <a:rPr lang="cs-CZ" sz="2800" b="1" dirty="0">
                <a:solidFill>
                  <a:srgbClr val="00B050"/>
                </a:solidFill>
              </a:rPr>
              <a:t>nejmenší světadíl mající rozlohu </a:t>
            </a:r>
            <a:r>
              <a:rPr lang="cs-CZ" sz="2800" b="1" dirty="0" smtClean="0">
                <a:solidFill>
                  <a:srgbClr val="00B050"/>
                </a:solidFill>
              </a:rPr>
              <a:t>cca    10,1 mil.</a:t>
            </a:r>
            <a:r>
              <a:rPr lang="cs-CZ" sz="2800" b="1" dirty="0">
                <a:solidFill>
                  <a:srgbClr val="00B050"/>
                </a:solidFill>
              </a:rPr>
              <a:t> </a:t>
            </a:r>
            <a:r>
              <a:rPr lang="cs-CZ" sz="2800" b="1" dirty="0" smtClean="0">
                <a:solidFill>
                  <a:srgbClr val="00B050"/>
                </a:solidFill>
              </a:rPr>
              <a:t>km², který </a:t>
            </a:r>
            <a:r>
              <a:rPr lang="cs-CZ" sz="2800" b="1" dirty="0">
                <a:solidFill>
                  <a:srgbClr val="00B050"/>
                </a:solidFill>
              </a:rPr>
              <a:t>je však </a:t>
            </a:r>
            <a:r>
              <a:rPr lang="cs-CZ" sz="2800" b="1" dirty="0" smtClean="0">
                <a:solidFill>
                  <a:srgbClr val="00B050"/>
                </a:solidFill>
              </a:rPr>
              <a:t>zároveň druhý </a:t>
            </a:r>
            <a:r>
              <a:rPr lang="cs-CZ" sz="2800" b="1" dirty="0">
                <a:solidFill>
                  <a:srgbClr val="00B050"/>
                </a:solidFill>
              </a:rPr>
              <a:t>nejhustěji </a:t>
            </a:r>
            <a:endParaRPr lang="cs-CZ" sz="2800" b="1" dirty="0" smtClean="0">
              <a:solidFill>
                <a:srgbClr val="00B050"/>
              </a:solidFill>
            </a:endParaRPr>
          </a:p>
          <a:p>
            <a:r>
              <a:rPr lang="cs-CZ" sz="2800" b="1" dirty="0" smtClean="0">
                <a:solidFill>
                  <a:srgbClr val="00B050"/>
                </a:solidFill>
              </a:rPr>
              <a:t>zalidněný - zhruba 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718</a:t>
            </a:r>
            <a:r>
              <a:rPr lang="cs-CZ" sz="2800" b="1" dirty="0">
                <a:solidFill>
                  <a:srgbClr val="00B050"/>
                </a:solidFill>
              </a:rPr>
              <a:t> </a:t>
            </a:r>
            <a:r>
              <a:rPr lang="cs-CZ" sz="2800" b="1" dirty="0" smtClean="0">
                <a:solidFill>
                  <a:srgbClr val="00B050"/>
                </a:solidFill>
              </a:rPr>
              <a:t>mil.  obyvatel.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83" y="3875905"/>
            <a:ext cx="3923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Evropa </a:t>
            </a:r>
            <a:r>
              <a:rPr lang="cs-CZ" sz="2800" b="1" dirty="0">
                <a:solidFill>
                  <a:srgbClr val="92D050"/>
                </a:solidFill>
              </a:rPr>
              <a:t>je součástí</a:t>
            </a:r>
          </a:p>
          <a:p>
            <a:pPr algn="ctr"/>
            <a:r>
              <a:rPr lang="cs-CZ" sz="2800" b="1" dirty="0">
                <a:solidFill>
                  <a:srgbClr val="92D050"/>
                </a:solidFill>
              </a:rPr>
              <a:t>kontinentu zvaného </a:t>
            </a:r>
          </a:p>
          <a:p>
            <a:pPr algn="ctr"/>
            <a:r>
              <a:rPr lang="cs-CZ" sz="2800" b="1" dirty="0">
                <a:solidFill>
                  <a:srgbClr val="92D050"/>
                </a:solidFill>
              </a:rPr>
              <a:t>Eurasie.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59632" y="5701436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rgbClr val="00B050"/>
                </a:solidFill>
              </a:rPr>
              <a:t>Název světadílu </a:t>
            </a:r>
            <a:r>
              <a:rPr lang="cs-CZ" sz="2000" b="1" dirty="0" smtClean="0">
                <a:solidFill>
                  <a:srgbClr val="00B050"/>
                </a:solidFill>
              </a:rPr>
              <a:t>EVROPA je </a:t>
            </a:r>
            <a:r>
              <a:rPr lang="cs-CZ" sz="2000" b="1" dirty="0">
                <a:solidFill>
                  <a:srgbClr val="00B050"/>
                </a:solidFill>
              </a:rPr>
              <a:t>odvozen od akkadského </a:t>
            </a:r>
            <a:r>
              <a:rPr lang="cs-CZ" sz="2000" b="1" dirty="0" smtClean="0">
                <a:solidFill>
                  <a:srgbClr val="00B050"/>
                </a:solidFill>
              </a:rPr>
              <a:t>slova (Mezopotámie)  „EREB“ </a:t>
            </a:r>
            <a:r>
              <a:rPr lang="cs-CZ" sz="2000" b="1" dirty="0">
                <a:solidFill>
                  <a:srgbClr val="00B050"/>
                </a:solidFill>
              </a:rPr>
              <a:t>= západ </a:t>
            </a:r>
            <a:r>
              <a:rPr lang="cs-CZ" sz="2000" b="1" dirty="0" smtClean="0">
                <a:solidFill>
                  <a:srgbClr val="00B050"/>
                </a:solidFill>
              </a:rPr>
              <a:t>Slunce.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11</a:t>
            </a:fld>
            <a:endParaRPr lang="en-US"/>
          </a:p>
        </p:txBody>
      </p:sp>
      <p:sp>
        <p:nvSpPr>
          <p:cNvPr id="8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44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EVROPA - STÁTY</a:t>
            </a:r>
            <a:endParaRPr lang="en-US" dirty="0"/>
          </a:p>
        </p:txBody>
      </p:sp>
      <p:pic>
        <p:nvPicPr>
          <p:cNvPr id="4099" name="Picture 3" descr="C:\Users\admin\AppData\Local\Microsoft\Windows\Temporary Internet Files\Content.IE5\WFK0JFHU\MC90040762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88840"/>
            <a:ext cx="2985418" cy="3162873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geografie.unas.cz/svet/pic/evrop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20" y="1788013"/>
            <a:ext cx="5187744" cy="45933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12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12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29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AFRIKA</a:t>
            </a:r>
            <a:endParaRPr lang="en-US" dirty="0"/>
          </a:p>
        </p:txBody>
      </p:sp>
      <p:pic>
        <p:nvPicPr>
          <p:cNvPr id="4098" name="Picture 2" descr="Soubor:LocationAfric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565" y="2729749"/>
            <a:ext cx="5479081" cy="278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96161" y="1700808"/>
            <a:ext cx="88274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00B050"/>
                </a:solidFill>
              </a:rPr>
              <a:t>Afrika je třetí největší kontinent po Asii a Americe </a:t>
            </a:r>
            <a:endParaRPr lang="cs-CZ" sz="2800" b="1" dirty="0" smtClean="0">
              <a:solidFill>
                <a:srgbClr val="00B050"/>
              </a:solidFill>
            </a:endParaRPr>
          </a:p>
          <a:p>
            <a:r>
              <a:rPr lang="cs-CZ" sz="2800" b="1" dirty="0" smtClean="0">
                <a:solidFill>
                  <a:srgbClr val="00B050"/>
                </a:solidFill>
              </a:rPr>
              <a:t>s </a:t>
            </a:r>
            <a:r>
              <a:rPr lang="cs-CZ" sz="2800" b="1" dirty="0">
                <a:solidFill>
                  <a:srgbClr val="00B050"/>
                </a:solidFill>
              </a:rPr>
              <a:t>celkovou rozlohou </a:t>
            </a:r>
            <a:r>
              <a:rPr lang="cs-CZ" sz="2800" b="1" dirty="0" smtClean="0">
                <a:solidFill>
                  <a:srgbClr val="00B050"/>
                </a:solidFill>
              </a:rPr>
              <a:t>přes 30,5 mil. km².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7858" y="2996952"/>
            <a:ext cx="34380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92D050"/>
                </a:solidFill>
              </a:rPr>
              <a:t>Afrika je přezdívaná jako černý kontinent vzhledem ke složení </a:t>
            </a:r>
            <a:r>
              <a:rPr lang="cs-CZ" sz="2400" b="1" dirty="0" smtClean="0">
                <a:solidFill>
                  <a:srgbClr val="92D050"/>
                </a:solidFill>
              </a:rPr>
              <a:t>obyvatelstva.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678426" y="5548064"/>
            <a:ext cx="73319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Dle </a:t>
            </a:r>
            <a:r>
              <a:rPr lang="cs-CZ" sz="2000" b="1" dirty="0">
                <a:solidFill>
                  <a:srgbClr val="00B050"/>
                </a:solidFill>
              </a:rPr>
              <a:t>moderních poznatků je Afrika pravděpodobně kolébkou, odkud vzešel člověk na svém tažení osidlování planety.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13</a:t>
            </a:fld>
            <a:endParaRPr lang="en-US"/>
          </a:p>
        </p:txBody>
      </p:sp>
      <p:sp>
        <p:nvSpPr>
          <p:cNvPr id="8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13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17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AFRIKA - STÁTY</a:t>
            </a:r>
            <a:endParaRPr lang="en-US" dirty="0"/>
          </a:p>
        </p:txBody>
      </p:sp>
      <p:pic>
        <p:nvPicPr>
          <p:cNvPr id="5123" name="Picture 3" descr="C:\Users\admin\AppData\Local\Microsoft\Windows\Temporary Internet Files\Content.IE5\60YI23YD\MC90040758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49" y="1916832"/>
            <a:ext cx="2908838" cy="324036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geografie.unas.cz/svet/pic/afri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755434"/>
            <a:ext cx="4752528" cy="4564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14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14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44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</a:t>
            </a:r>
            <a:r>
              <a:rPr lang="cs-CZ" dirty="0" smtClean="0"/>
              <a:t>. AUSTRÁLIE  A OCEÁNIE</a:t>
            </a:r>
            <a:endParaRPr lang="en-US" dirty="0"/>
          </a:p>
        </p:txBody>
      </p:sp>
      <p:pic>
        <p:nvPicPr>
          <p:cNvPr id="10242" name="Picture 2" descr="Soubor:LocationAustral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235" y="2780928"/>
            <a:ext cx="509540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1520" y="1844824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00B050"/>
                </a:solidFill>
              </a:rPr>
              <a:t>Austrálie je světadíl s nejmenší rozlohou </a:t>
            </a:r>
            <a:r>
              <a:rPr lang="cs-CZ" sz="2800" b="1" dirty="0" smtClean="0">
                <a:solidFill>
                  <a:srgbClr val="00B050"/>
                </a:solidFill>
              </a:rPr>
              <a:t>cca 8,4 mil. </a:t>
            </a:r>
            <a:r>
              <a:rPr lang="cs-CZ" sz="2800" b="1" dirty="0">
                <a:solidFill>
                  <a:srgbClr val="00B050"/>
                </a:solidFill>
              </a:rPr>
              <a:t>km²</a:t>
            </a:r>
            <a:r>
              <a:rPr lang="cs-CZ" sz="2800" b="1" dirty="0" smtClean="0">
                <a:solidFill>
                  <a:srgbClr val="00B050"/>
                </a:solidFill>
              </a:rPr>
              <a:t> a</a:t>
            </a:r>
            <a:r>
              <a:rPr lang="cs-CZ" sz="2800" b="1" dirty="0">
                <a:solidFill>
                  <a:srgbClr val="00B050"/>
                </a:solidFill>
              </a:rPr>
              <a:t> nejmenší průměrnou nadmořskou výškou.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215650" y="3212976"/>
            <a:ext cx="385229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Australský </a:t>
            </a:r>
            <a:r>
              <a:rPr lang="cs-CZ" sz="2800" b="1" dirty="0">
                <a:solidFill>
                  <a:srgbClr val="92D050"/>
                </a:solidFill>
              </a:rPr>
              <a:t>kontinent </a:t>
            </a:r>
            <a:r>
              <a:rPr lang="cs-CZ" sz="2800" b="1" dirty="0" smtClean="0">
                <a:solidFill>
                  <a:srgbClr val="92D050"/>
                </a:solidFill>
              </a:rPr>
              <a:t> </a:t>
            </a:r>
            <a:r>
              <a:rPr lang="cs-CZ" sz="2800" b="1" dirty="0">
                <a:solidFill>
                  <a:srgbClr val="92D050"/>
                </a:solidFill>
              </a:rPr>
              <a:t>skládá z Austrálie, Nové Guineje a přilehlých ostrovů.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15</a:t>
            </a:fld>
            <a:endParaRPr lang="en-US"/>
          </a:p>
        </p:txBody>
      </p:sp>
      <p:sp>
        <p:nvSpPr>
          <p:cNvPr id="7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15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95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AUSTRÁLIE A OCEÁNIE - STÁTY</a:t>
            </a:r>
            <a:endParaRPr lang="en-US" dirty="0"/>
          </a:p>
        </p:txBody>
      </p:sp>
      <p:pic>
        <p:nvPicPr>
          <p:cNvPr id="6146" name="Picture 2" descr="C:\Users\admin\AppData\Local\Microsoft\Windows\Temporary Internet Files\Content.IE5\O9X7D77A\MC90040760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75" y="2132856"/>
            <a:ext cx="3220635" cy="316835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www.geografie.unas.cz/svet/pic/austra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60263"/>
            <a:ext cx="4968552" cy="46683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16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16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91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AMERIKA</a:t>
            </a:r>
            <a:endParaRPr lang="en-US" dirty="0"/>
          </a:p>
        </p:txBody>
      </p:sp>
      <p:pic>
        <p:nvPicPr>
          <p:cNvPr id="3074" name="Picture 2" descr="Soubor:LocationAmeric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852936"/>
            <a:ext cx="5171728" cy="263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1520" y="1746169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00B050"/>
                </a:solidFill>
              </a:rPr>
              <a:t>Amerika je druhý největší z šesti zemských </a:t>
            </a:r>
            <a:r>
              <a:rPr lang="cs-CZ" sz="2800" b="1" dirty="0" smtClean="0">
                <a:solidFill>
                  <a:srgbClr val="00B050"/>
                </a:solidFill>
              </a:rPr>
              <a:t>kontinentů s rozlohou cca 43,5 mil </a:t>
            </a:r>
            <a:r>
              <a:rPr lang="cs-CZ" sz="2800" b="1" dirty="0">
                <a:solidFill>
                  <a:srgbClr val="00B050"/>
                </a:solidFill>
              </a:rPr>
              <a:t>km²</a:t>
            </a:r>
            <a:r>
              <a:rPr lang="cs-CZ" sz="2800" b="1" dirty="0" smtClean="0">
                <a:solidFill>
                  <a:srgbClr val="00B050"/>
                </a:solidFill>
              </a:rPr>
              <a:t>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247108" y="2700276"/>
            <a:ext cx="37032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Tradičním </a:t>
            </a:r>
            <a:r>
              <a:rPr lang="cs-CZ" sz="2400" b="1" dirty="0">
                <a:solidFill>
                  <a:srgbClr val="92D050"/>
                </a:solidFill>
              </a:rPr>
              <a:t>datem objevení Ameriky Evropany je rok 1492, kdy k břehům tohoto světadílu pod španělskými vlajkami přirazila </a:t>
            </a:r>
            <a:r>
              <a:rPr lang="cs-CZ" sz="2400" b="1" dirty="0" smtClean="0">
                <a:solidFill>
                  <a:srgbClr val="92D050"/>
                </a:solidFill>
              </a:rPr>
              <a:t>flotila vedená</a:t>
            </a:r>
          </a:p>
          <a:p>
            <a:r>
              <a:rPr lang="cs-CZ" sz="2400" b="1" dirty="0">
                <a:solidFill>
                  <a:srgbClr val="92D050"/>
                </a:solidFill>
              </a:rPr>
              <a:t> Kryštofem Kolumbem.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17</a:t>
            </a:fld>
            <a:endParaRPr lang="en-US"/>
          </a:p>
        </p:txBody>
      </p:sp>
      <p:sp>
        <p:nvSpPr>
          <p:cNvPr id="7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17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22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AMERIKA</a:t>
            </a:r>
            <a:endParaRPr lang="en-US" dirty="0"/>
          </a:p>
        </p:txBody>
      </p:sp>
      <p:pic>
        <p:nvPicPr>
          <p:cNvPr id="3074" name="Picture 2" descr="Soubor:LocationAmeric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137877"/>
            <a:ext cx="594464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1520" y="1772816"/>
            <a:ext cx="8892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geografického </a:t>
            </a:r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hlediska </a:t>
            </a:r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rozlišujeme na: </a:t>
            </a:r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sz="32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1520" y="2399969"/>
            <a:ext cx="355146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1200"/>
              </a:spcAft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 Ameriku</a:t>
            </a:r>
          </a:p>
          <a:p>
            <a:pPr marL="457200" indent="-457200">
              <a:spcAft>
                <a:spcPts val="1200"/>
              </a:spcAft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Ameriku </a:t>
            </a:r>
          </a:p>
          <a:p>
            <a:pPr marL="457200" indent="-457200">
              <a:spcAft>
                <a:spcPts val="1200"/>
              </a:spcAft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Jižní Ameriku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635896" y="2780928"/>
            <a:ext cx="720080" cy="936104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635896" y="3501008"/>
            <a:ext cx="720080" cy="836476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111120" y="4021832"/>
            <a:ext cx="1676904" cy="936104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18</a:t>
            </a:fld>
            <a:endParaRPr lang="en-US"/>
          </a:p>
        </p:txBody>
      </p:sp>
      <p:sp>
        <p:nvSpPr>
          <p:cNvPr id="10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18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1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4684"/>
            <a:ext cx="8686800" cy="14301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5. SEVERNÍ A STŘEDNÍ AMERIKA</a:t>
            </a:r>
            <a:br>
              <a:rPr lang="cs-CZ" dirty="0" smtClean="0"/>
            </a:br>
            <a:r>
              <a:rPr lang="cs-CZ" dirty="0"/>
              <a:t>	</a:t>
            </a:r>
            <a:r>
              <a:rPr lang="cs-CZ" dirty="0" smtClean="0"/>
              <a:t>				- STÁTY</a:t>
            </a:r>
            <a:endParaRPr lang="en-US" dirty="0"/>
          </a:p>
        </p:txBody>
      </p:sp>
      <p:pic>
        <p:nvPicPr>
          <p:cNvPr id="8195" name="Picture 3" descr="C:\Users\admin\AppData\Local\Microsoft\Windows\Temporary Internet Files\Content.IE5\WFK0JFHU\MC90040828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47807"/>
            <a:ext cx="2988688" cy="345638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www.geografie.unas.cz/svet/pic/sameri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72816"/>
            <a:ext cx="4572000" cy="4762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19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7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JIŽNÍ AMERIKA - STÁTY</a:t>
            </a:r>
            <a:endParaRPr lang="en-US" dirty="0"/>
          </a:p>
        </p:txBody>
      </p:sp>
      <p:pic>
        <p:nvPicPr>
          <p:cNvPr id="8194" name="Picture 2" descr="C:\Users\admin\AppData\Local\Microsoft\Windows\Temporary Internet Files\Content.IE5\ORKSCH8S\MC90040836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26" y="1916832"/>
            <a:ext cx="2770050" cy="338437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geografie.unas.cz/svet/pic/jameri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4128061" cy="4687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20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20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56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ANTARKTIDA</a:t>
            </a:r>
            <a:endParaRPr lang="en-US" dirty="0"/>
          </a:p>
        </p:txBody>
      </p:sp>
      <p:pic>
        <p:nvPicPr>
          <p:cNvPr id="6146" name="Picture 2" descr="Soubor:LocationAntarctic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823978"/>
            <a:ext cx="5242541" cy="266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81494" y="1772816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00B050"/>
                </a:solidFill>
              </a:rPr>
              <a:t>Antarktida (</a:t>
            </a:r>
            <a:r>
              <a:rPr lang="cs-CZ" sz="2400" b="1" i="1" dirty="0">
                <a:solidFill>
                  <a:srgbClr val="00B050"/>
                </a:solidFill>
              </a:rPr>
              <a:t>název pochází z řečtiny a znamená </a:t>
            </a:r>
            <a:r>
              <a:rPr lang="cs-CZ" sz="2400" b="1" i="1" dirty="0" smtClean="0">
                <a:solidFill>
                  <a:srgbClr val="00B050"/>
                </a:solidFill>
              </a:rPr>
              <a:t> „naproti </a:t>
            </a:r>
            <a:r>
              <a:rPr lang="cs-CZ" sz="2400" b="1" i="1" dirty="0">
                <a:solidFill>
                  <a:srgbClr val="00B050"/>
                </a:solidFill>
              </a:rPr>
              <a:t> </a:t>
            </a:r>
            <a:endParaRPr lang="cs-CZ" sz="2400" b="1" i="1" dirty="0" smtClean="0">
              <a:solidFill>
                <a:srgbClr val="00B050"/>
              </a:solidFill>
            </a:endParaRPr>
          </a:p>
          <a:p>
            <a:r>
              <a:rPr lang="cs-CZ" sz="2400" b="1" i="1" dirty="0" smtClean="0">
                <a:solidFill>
                  <a:srgbClr val="00B050"/>
                </a:solidFill>
              </a:rPr>
              <a:t>Arktidě</a:t>
            </a:r>
            <a:r>
              <a:rPr lang="cs-CZ" sz="2800" b="1" dirty="0" smtClean="0">
                <a:solidFill>
                  <a:srgbClr val="00B050"/>
                </a:solidFill>
              </a:rPr>
              <a:t>“) je </a:t>
            </a:r>
            <a:r>
              <a:rPr lang="cs-CZ" sz="2800" b="1" dirty="0">
                <a:solidFill>
                  <a:srgbClr val="00B050"/>
                </a:solidFill>
              </a:rPr>
              <a:t>pátý největší světadíl celkovou rozlohou přes </a:t>
            </a:r>
            <a:r>
              <a:rPr lang="cs-CZ" sz="2800" b="1" dirty="0" smtClean="0">
                <a:solidFill>
                  <a:srgbClr val="00B050"/>
                </a:solidFill>
              </a:rPr>
              <a:t>13,7 </a:t>
            </a:r>
            <a:r>
              <a:rPr lang="cs-CZ" sz="2800" b="1" dirty="0">
                <a:solidFill>
                  <a:srgbClr val="00B050"/>
                </a:solidFill>
              </a:rPr>
              <a:t>mil. km².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75778" y="3178071"/>
            <a:ext cx="40324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Zároveň </a:t>
            </a:r>
            <a:r>
              <a:rPr lang="cs-CZ" sz="2800" b="1" dirty="0">
                <a:solidFill>
                  <a:srgbClr val="92D050"/>
                </a:solidFill>
              </a:rPr>
              <a:t>je tak pojmenována jižní </a:t>
            </a:r>
            <a:endParaRPr lang="cs-CZ" sz="2800" b="1" dirty="0" smtClean="0">
              <a:solidFill>
                <a:srgbClr val="92D050"/>
              </a:solidFill>
            </a:endParaRPr>
          </a:p>
          <a:p>
            <a:r>
              <a:rPr lang="cs-CZ" sz="2800" b="1" dirty="0" smtClean="0">
                <a:solidFill>
                  <a:srgbClr val="92D050"/>
                </a:solidFill>
              </a:rPr>
              <a:t>polární oblast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rozprostírající </a:t>
            </a:r>
            <a:r>
              <a:rPr lang="cs-CZ" sz="2800" b="1" dirty="0">
                <a:solidFill>
                  <a:srgbClr val="92D050"/>
                </a:solidFill>
              </a:rPr>
              <a:t>se </a:t>
            </a:r>
            <a:r>
              <a:rPr lang="cs-CZ" sz="2800" b="1" dirty="0" smtClean="0">
                <a:solidFill>
                  <a:srgbClr val="92D050"/>
                </a:solidFill>
              </a:rPr>
              <a:t>kolem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jižního </a:t>
            </a:r>
            <a:r>
              <a:rPr lang="cs-CZ" sz="2800" b="1" dirty="0">
                <a:solidFill>
                  <a:srgbClr val="92D050"/>
                </a:solidFill>
              </a:rPr>
              <a:t>pólu Země</a:t>
            </a:r>
            <a:r>
              <a:rPr lang="cs-CZ" sz="2800" b="1" dirty="0" smtClean="0">
                <a:solidFill>
                  <a:srgbClr val="92D050"/>
                </a:solidFill>
              </a:rPr>
              <a:t>.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21</a:t>
            </a:fld>
            <a:endParaRPr lang="en-US"/>
          </a:p>
        </p:txBody>
      </p:sp>
      <p:sp>
        <p:nvSpPr>
          <p:cNvPr id="7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21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22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ANTARKTIDA</a:t>
            </a:r>
            <a:endParaRPr lang="en-US" dirty="0"/>
          </a:p>
        </p:txBody>
      </p:sp>
      <p:pic>
        <p:nvPicPr>
          <p:cNvPr id="7170" name="Picture 2" descr="C:\Users\admin\AppData\Local\Microsoft\Windows\Temporary Internet Files\Content.IE5\60YI23YD\MC9004075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17101"/>
            <a:ext cx="3794116" cy="314123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9512" y="2026050"/>
            <a:ext cx="5400600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cs-CZ" sz="2800" b="1" dirty="0">
                <a:solidFill>
                  <a:srgbClr val="00B050"/>
                </a:solidFill>
              </a:rPr>
              <a:t>Krajina i podnebí jsou v Antarktidě natolik drsné, že se tu žádní lidé nikdy neusadili natrvalo. </a:t>
            </a:r>
            <a:endParaRPr lang="cs-CZ" sz="2800" b="1" dirty="0" smtClean="0">
              <a:solidFill>
                <a:srgbClr val="00B050"/>
              </a:solidFill>
            </a:endParaRPr>
          </a:p>
          <a:p>
            <a:pPr>
              <a:spcAft>
                <a:spcPts val="1800"/>
              </a:spcAft>
            </a:pPr>
            <a:r>
              <a:rPr lang="cs-CZ" sz="2800" b="1" dirty="0" smtClean="0">
                <a:solidFill>
                  <a:srgbClr val="00B050"/>
                </a:solidFill>
              </a:rPr>
              <a:t>Jedinými </a:t>
            </a:r>
            <a:r>
              <a:rPr lang="cs-CZ" sz="2800" b="1" dirty="0">
                <a:solidFill>
                  <a:srgbClr val="00B050"/>
                </a:solidFill>
              </a:rPr>
              <a:t>obyvateli tohoto kontinentu jsou vědci, kteří tu pracují na výzkumných projektech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22</a:t>
            </a:fld>
            <a:endParaRPr lang="en-US"/>
          </a:p>
        </p:txBody>
      </p:sp>
      <p:sp>
        <p:nvSpPr>
          <p:cNvPr id="6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22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87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636912"/>
            <a:ext cx="4382033" cy="18928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cs-CZ" dirty="0">
                <a:solidFill>
                  <a:srgbClr val="00B050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rgbClr val="00B050"/>
                </a:solidFill>
                <a:hlinkClick r:id="rId2"/>
              </a:rPr>
              <a:t>cs.wikipedia.org/wiki/Kontinent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endParaRPr lang="cs-CZ" dirty="0" smtClean="0">
              <a:solidFill>
                <a:srgbClr val="00B050"/>
              </a:solidFill>
              <a:hlinkClick r:id="rId3"/>
            </a:endParaRPr>
          </a:p>
          <a:p>
            <a:pPr>
              <a:spcAft>
                <a:spcPts val="1800"/>
              </a:spcAft>
            </a:pPr>
            <a:r>
              <a:rPr lang="cs-CZ" dirty="0" smtClean="0">
                <a:solidFill>
                  <a:srgbClr val="00B050"/>
                </a:solidFill>
                <a:hlinkClick r:id="rId3"/>
              </a:rPr>
              <a:t>http</a:t>
            </a:r>
            <a:r>
              <a:rPr lang="cs-CZ" dirty="0">
                <a:solidFill>
                  <a:srgbClr val="00B050"/>
                </a:solidFill>
                <a:hlinkClick r:id="rId3"/>
              </a:rPr>
              <a:t>://</a:t>
            </a:r>
            <a:r>
              <a:rPr lang="cs-CZ" dirty="0" smtClean="0">
                <a:solidFill>
                  <a:srgbClr val="00B050"/>
                </a:solidFill>
                <a:hlinkClick r:id="rId3"/>
              </a:rPr>
              <a:t>www.geografie.unas.cz/svet/asie.php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spcAft>
                <a:spcPts val="1800"/>
              </a:spcAft>
            </a:pPr>
            <a:r>
              <a:rPr lang="cs-CZ" dirty="0">
                <a:solidFill>
                  <a:srgbClr val="00B050"/>
                </a:solidFill>
              </a:rPr>
              <a:t>Kliparty a obrázky – sada MS Office 2010</a:t>
            </a:r>
            <a:endParaRPr lang="en-US" dirty="0">
              <a:solidFill>
                <a:srgbClr val="00B050"/>
              </a:solidFill>
            </a:endParaRPr>
          </a:p>
          <a:p>
            <a:pPr>
              <a:spcAft>
                <a:spcPts val="1800"/>
              </a:spcAft>
            </a:pP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6" name="Picture 2" descr="C:\Users\eclipse\Downloads\recycled_earth_500_wht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758" y="3008797"/>
            <a:ext cx="3241075" cy="38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150D1-F9F4-4BA1-9404-779A35382010}" type="slidenum">
              <a:rPr lang="en-US" smtClean="0"/>
              <a:t>23</a:t>
            </a:fld>
            <a:endParaRPr lang="en-US"/>
          </a:p>
        </p:txBody>
      </p:sp>
      <p:sp>
        <p:nvSpPr>
          <p:cNvPr id="7" name="Zástupný symbol pro zápatí 11"/>
          <p:cNvSpPr txBox="1">
            <a:spLocks/>
          </p:cNvSpPr>
          <p:nvPr/>
        </p:nvSpPr>
        <p:spPr>
          <a:xfrm>
            <a:off x="1475656" y="6459137"/>
            <a:ext cx="3697308" cy="365125"/>
          </a:xfrm>
          <a:prstGeom prst="rect">
            <a:avLst/>
          </a:prstGeom>
        </p:spPr>
        <p:txBody>
          <a:bodyPr vert="horz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 OPVK – III/2 – A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6/22</a:t>
            </a:r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– Rak</a:t>
            </a:r>
            <a:fld id="{7B34849A-6928-4DE2-B7D7-B39A79F138E8}" type="slidenum">
              <a:rPr lang="pt-BR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23</a:t>
            </a:fld>
            <a:r>
              <a:rPr lang="pt-BR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Petr</a:t>
            </a:r>
            <a:endParaRPr lang="cs-CZ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25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1881357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8764FC4-B7CA-4029-92FF-166BDEE0009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TS101881357</Template>
  <TotalTime>937</TotalTime>
  <Words>613</Words>
  <Application>Microsoft Office PowerPoint</Application>
  <PresentationFormat>Předvádění na obrazovce (4:3)</PresentationFormat>
  <Paragraphs>147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TS101881357</vt:lpstr>
      <vt:lpstr>KONTINENTY</vt:lpstr>
      <vt:lpstr>CO JE TO KONTINENT?</vt:lpstr>
      <vt:lpstr>VÝVOJ KONTINENTŮ</vt:lpstr>
      <vt:lpstr>NEJSTARŠÍ  KONTINENT</vt:lpstr>
      <vt:lpstr>SOUČASNOST KONTINENTŮ</vt:lpstr>
      <vt:lpstr>KONTINENTY</vt:lpstr>
      <vt:lpstr>ROZLOHA KONTINENTŮ</vt:lpstr>
      <vt:lpstr>VÍTE, ŽE …</vt:lpstr>
      <vt:lpstr>1. ASIE</vt:lpstr>
      <vt:lpstr>1. ASIE - STÁTY</vt:lpstr>
      <vt:lpstr>2. EVROPA</vt:lpstr>
      <vt:lpstr>2. EVROPA - STÁTY</vt:lpstr>
      <vt:lpstr>3. AFRIKA</vt:lpstr>
      <vt:lpstr>3. AFRIKA - STÁTY</vt:lpstr>
      <vt:lpstr>4. AUSTRÁLIE  A OCEÁNIE</vt:lpstr>
      <vt:lpstr>4. AUSTRÁLIE A OCEÁNIE - STÁTY</vt:lpstr>
      <vt:lpstr>5. AMERIKA</vt:lpstr>
      <vt:lpstr>5. AMERIKA</vt:lpstr>
      <vt:lpstr>5. SEVERNÍ A STŘEDNÍ AMERIKA      - STÁTY</vt:lpstr>
      <vt:lpstr>5. JIŽNÍ AMERIKA - STÁTY</vt:lpstr>
      <vt:lpstr>6. ANTARKTIDA</vt:lpstr>
      <vt:lpstr>6. ANTARKTIDA</vt:lpstr>
      <vt:lpstr>ZDROJE INFORMACÍ</vt:lpstr>
    </vt:vector>
  </TitlesOfParts>
  <Company>ŽŠS, ZŠP a PŠ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KONTINENTY</dc:title>
  <dc:creator>admin</dc:creator>
  <cp:lastModifiedBy>Martin Králík</cp:lastModifiedBy>
  <cp:revision>66</cp:revision>
  <dcterms:created xsi:type="dcterms:W3CDTF">2012-03-12T20:14:34Z</dcterms:created>
  <dcterms:modified xsi:type="dcterms:W3CDTF">2012-04-19T19:58:07Z</dcterms:modified>
  <cp:category>2010 global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TC101881357</vt:lpwstr>
  </property>
</Properties>
</file>