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fntdata" ContentType="application/x-fontdata"/>
  <Default Extension="docx" ContentType="application/vnd.openxmlformats-officedocument.wordprocessingml.document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>
  <p:sldMasterIdLst>
    <p:sldMasterId id="2147483648" r:id="rId2"/>
  </p:sldMasterIdLst>
  <p:notesMasterIdLst>
    <p:notesMasterId r:id="rId26"/>
  </p:notesMasterIdLst>
  <p:handoutMasterIdLst>
    <p:handoutMasterId r:id="rId27"/>
  </p:handoutMasterIdLst>
  <p:sldIdLst>
    <p:sldId id="256" r:id="rId3"/>
    <p:sldId id="282" r:id="rId4"/>
    <p:sldId id="258" r:id="rId5"/>
    <p:sldId id="284" r:id="rId6"/>
    <p:sldId id="287" r:id="rId7"/>
    <p:sldId id="286" r:id="rId8"/>
    <p:sldId id="257" r:id="rId9"/>
    <p:sldId id="283" r:id="rId10"/>
    <p:sldId id="289" r:id="rId11"/>
    <p:sldId id="260" r:id="rId12"/>
    <p:sldId id="290" r:id="rId13"/>
    <p:sldId id="291" r:id="rId14"/>
    <p:sldId id="292" r:id="rId15"/>
    <p:sldId id="293" r:id="rId16"/>
    <p:sldId id="294" r:id="rId17"/>
    <p:sldId id="295" r:id="rId18"/>
    <p:sldId id="297" r:id="rId19"/>
    <p:sldId id="296" r:id="rId20"/>
    <p:sldId id="298" r:id="rId21"/>
    <p:sldId id="300" r:id="rId22"/>
    <p:sldId id="299" r:id="rId23"/>
    <p:sldId id="279" r:id="rId24"/>
    <p:sldId id="281" r:id="rId25"/>
  </p:sldIdLst>
  <p:sldSz cx="9144000" cy="6858000" type="screen4x3"/>
  <p:notesSz cx="6858000" cy="9144000"/>
  <p:embeddedFontLst>
    <p:embeddedFont>
      <p:font typeface="Perpetua" pitchFamily="18" charset="0"/>
      <p:regular r:id="rId28"/>
      <p:bold r:id="rId29"/>
      <p:italic r:id="rId30"/>
      <p:boldItalic r:id="rId31"/>
    </p:embeddedFont>
    <p:embeddedFont>
      <p:font typeface="Calibri" pitchFamily="34" charset="0"/>
      <p:regular r:id="rId32"/>
      <p:bold r:id="rId33"/>
      <p:italic r:id="rId34"/>
      <p:boldItalic r:id="rId35"/>
    </p:embeddedFont>
    <p:embeddedFont>
      <p:font typeface="Segoe UI" pitchFamily="34" charset="0"/>
      <p:regular r:id="rId36"/>
      <p:bold r:id="rId37"/>
      <p:italic r:id="rId38"/>
      <p:boldItalic r:id="rId39"/>
    </p:embeddedFont>
    <p:embeddedFont>
      <p:font typeface="Franklin Gothic Medium" pitchFamily="34" charset="0"/>
      <p:regular r:id="rId40"/>
      <p:italic r:id="rId41"/>
    </p:embeddedFont>
    <p:embeddedFont>
      <p:font typeface="Franklin Gothic Book" pitchFamily="34" charset="0"/>
      <p:regular r:id="rId42"/>
      <p:italic r:id="rId4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995" autoAdjust="0"/>
    <p:restoredTop sz="94650" autoAdjust="0"/>
  </p:normalViewPr>
  <p:slideViewPr>
    <p:cSldViewPr>
      <p:cViewPr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62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-357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9" Type="http://schemas.openxmlformats.org/officeDocument/2006/relationships/font" Target="fonts/font12.fntdata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font" Target="fonts/font7.fntdata"/><Relationship Id="rId42" Type="http://schemas.openxmlformats.org/officeDocument/2006/relationships/font" Target="fonts/font15.fntdata"/><Relationship Id="rId47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font" Target="fonts/font6.fntdata"/><Relationship Id="rId38" Type="http://schemas.openxmlformats.org/officeDocument/2006/relationships/font" Target="fonts/font11.fntdata"/><Relationship Id="rId46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font" Target="fonts/font2.fntdata"/><Relationship Id="rId41" Type="http://schemas.openxmlformats.org/officeDocument/2006/relationships/font" Target="fonts/font14.fntdata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font" Target="fonts/font5.fntdata"/><Relationship Id="rId37" Type="http://schemas.openxmlformats.org/officeDocument/2006/relationships/font" Target="fonts/font10.fntdata"/><Relationship Id="rId40" Type="http://schemas.openxmlformats.org/officeDocument/2006/relationships/font" Target="fonts/font13.fntdata"/><Relationship Id="rId45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font" Target="fonts/font4.fntdata"/><Relationship Id="rId4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handoutMaster" Target="handoutMasters/handout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43" Type="http://schemas.openxmlformats.org/officeDocument/2006/relationships/font" Target="fonts/font16.fntdata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88B8DF-24AD-4F40-BBFC-89725AEAF415}" type="datetimeFigureOut">
              <a:rPr lang="en-US" smtClean="0"/>
              <a:pPr/>
              <a:t>4/19/2012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2352DE-026B-4B56-8316-D39959E3BD6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89565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D9D4B4-0EC2-42AE-ABEC-26842DCC58CF}" type="datetimeFigureOut">
              <a:rPr lang="en-US" smtClean="0"/>
              <a:pPr/>
              <a:t>4/19/2012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1105E4-9E70-4B8C-B294-1B0219D999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71378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871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871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87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871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871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871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hghh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871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3161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5978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871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1105E4-9E70-4B8C-B294-1B0219D9996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87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62800" y="5148601"/>
            <a:ext cx="7772400" cy="860425"/>
          </a:xfrm>
        </p:spPr>
        <p:txBody>
          <a:bodyPr anchor="b" anchorCtr="0"/>
          <a:lstStyle>
            <a:lvl1pPr algn="l">
              <a:buFontTx/>
              <a:buNone/>
              <a:defRPr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81400" y="5867400"/>
            <a:ext cx="7753800" cy="1752600"/>
          </a:xfrm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98635"/>
            <a:ext cx="8305800" cy="4525965"/>
          </a:xfrm>
        </p:spPr>
        <p:txBody>
          <a:bodyPr/>
          <a:lstStyle>
            <a:lvl1pPr marL="173038" indent="-173038">
              <a:lnSpc>
                <a:spcPts val="2600"/>
              </a:lnSpc>
              <a:buFont typeface="Arial" pitchFamily="34" charset="0"/>
              <a:buChar char="•"/>
              <a:defRPr sz="2400" b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684213" indent="-227013">
              <a:lnSpc>
                <a:spcPts val="2600"/>
              </a:lnSpc>
              <a:buFont typeface="Arial" pitchFamily="34" charset="0"/>
              <a:buChar char="•"/>
              <a:defRPr sz="2000">
                <a:solidFill>
                  <a:schemeClr val="tx1">
                    <a:lumMod val="95000"/>
                    <a:lumOff val="5000"/>
                  </a:schemeClr>
                </a:solidFill>
              </a:defRPr>
            </a:lvl2pPr>
            <a:lvl3pPr marL="1087438" indent="-173038">
              <a:lnSpc>
                <a:spcPts val="2600"/>
              </a:lnSpc>
              <a:buFont typeface="Arial" pitchFamily="34" charset="0"/>
              <a:buChar char="•"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3pPr>
            <a:lvl4pPr marL="1541463" indent="-169863">
              <a:lnSpc>
                <a:spcPts val="2600"/>
              </a:lnSpc>
              <a:buFont typeface="Arial" pitchFamily="34" charset="0"/>
              <a:buChar char="•"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4pPr>
            <a:lvl5pPr marL="2001838" indent="-173038">
              <a:lnSpc>
                <a:spcPts val="2600"/>
              </a:lnSpc>
              <a:buFont typeface="Arial" pitchFamily="34" charset="0"/>
              <a:buChar char="•"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838200" y="593400"/>
            <a:ext cx="8251200" cy="457200"/>
          </a:xfrm>
        </p:spPr>
        <p:txBody>
          <a:bodyPr>
            <a:normAutofit/>
          </a:bodyPr>
          <a:lstStyle>
            <a:lvl1pPr>
              <a:buFont typeface="Arial" pitchFamily="34" charset="0"/>
              <a:buChar char="•"/>
              <a:defRPr sz="2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57800" y="6272837"/>
            <a:ext cx="2895600" cy="365125"/>
          </a:xfrm>
          <a:prstGeom prst="rect">
            <a:avLst/>
          </a:prstGeom>
        </p:spPr>
        <p:txBody>
          <a:bodyPr/>
          <a:lstStyle>
            <a:lvl1pPr algn="r">
              <a:defRPr sz="900">
                <a:solidFill>
                  <a:schemeClr val="tx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" y="6638075"/>
            <a:ext cx="2133600" cy="365125"/>
          </a:xfrm>
          <a:prstGeom prst="rect">
            <a:avLst/>
          </a:prstGeom>
        </p:spPr>
        <p:txBody>
          <a:bodyPr/>
          <a:lstStyle>
            <a:lvl1pPr algn="l">
              <a:defRPr sz="1200" b="1">
                <a:solidFill>
                  <a:schemeClr val="tx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609600" y="76200"/>
            <a:ext cx="8229600" cy="639763"/>
          </a:xfrm>
        </p:spPr>
        <p:txBody>
          <a:bodyPr/>
          <a:lstStyle>
            <a:lvl1pPr>
              <a:buFont typeface="Arial" pitchFamily="34" charset="0"/>
              <a:buChar char="•"/>
              <a:defRPr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/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838200" y="28254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09600" y="762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816600" y="5934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6"/>
          </p:nvPr>
        </p:nvSpPr>
        <p:spPr>
          <a:xfrm>
            <a:off x="838200" y="14070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8"/>
          <p:cNvSpPr>
            <a:spLocks noGrp="1"/>
          </p:cNvSpPr>
          <p:nvPr>
            <p:ph type="body" sz="quarter" idx="17"/>
          </p:nvPr>
        </p:nvSpPr>
        <p:spPr>
          <a:xfrm>
            <a:off x="838200" y="21162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Text Placeholder 8"/>
          <p:cNvSpPr>
            <a:spLocks noGrp="1"/>
          </p:cNvSpPr>
          <p:nvPr>
            <p:ph type="body" sz="quarter" idx="18"/>
          </p:nvPr>
        </p:nvSpPr>
        <p:spPr>
          <a:xfrm>
            <a:off x="838200" y="34644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8"/>
          <p:cNvSpPr>
            <a:spLocks noGrp="1"/>
          </p:cNvSpPr>
          <p:nvPr>
            <p:ph type="body" sz="quarter" idx="19"/>
          </p:nvPr>
        </p:nvSpPr>
        <p:spPr>
          <a:xfrm>
            <a:off x="838200" y="41736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Text Placeholder 8"/>
          <p:cNvSpPr>
            <a:spLocks noGrp="1"/>
          </p:cNvSpPr>
          <p:nvPr>
            <p:ph type="body" sz="quarter" idx="20"/>
          </p:nvPr>
        </p:nvSpPr>
        <p:spPr>
          <a:xfrm>
            <a:off x="838200" y="49530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87178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1601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524000"/>
            <a:ext cx="4038600" cy="4525964"/>
          </a:xfrm>
        </p:spPr>
        <p:txBody>
          <a:bodyPr/>
          <a:lstStyle>
            <a:lvl1pPr>
              <a:buClr>
                <a:schemeClr val="tx1">
                  <a:lumMod val="75000"/>
                  <a:lumOff val="25000"/>
                </a:schemeClr>
              </a:buClr>
              <a:defRPr sz="2400"/>
            </a:lvl1pPr>
            <a:lvl2pPr>
              <a:buClr>
                <a:schemeClr val="tx1">
                  <a:lumMod val="75000"/>
                  <a:lumOff val="25000"/>
                </a:schemeClr>
              </a:buClr>
              <a:defRPr sz="2000"/>
            </a:lvl2pPr>
            <a:lvl3pPr>
              <a:buClr>
                <a:schemeClr val="tx1">
                  <a:lumMod val="75000"/>
                  <a:lumOff val="25000"/>
                </a:schemeClr>
              </a:buClr>
              <a:defRPr sz="2000"/>
            </a:lvl3pPr>
            <a:lvl4pPr>
              <a:buClr>
                <a:schemeClr val="tx1">
                  <a:lumMod val="75000"/>
                  <a:lumOff val="25000"/>
                </a:schemeClr>
              </a:buClr>
              <a:defRPr sz="1800"/>
            </a:lvl4pPr>
            <a:lvl5pPr>
              <a:buClr>
                <a:schemeClr val="tx1">
                  <a:lumMod val="75000"/>
                  <a:lumOff val="25000"/>
                </a:schemeClr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5400" y="1524000"/>
            <a:ext cx="4038600" cy="4525964"/>
          </a:xfrm>
        </p:spPr>
        <p:txBody>
          <a:bodyPr/>
          <a:lstStyle>
            <a:lvl1pPr>
              <a:buClr>
                <a:schemeClr val="tx1">
                  <a:lumMod val="75000"/>
                  <a:lumOff val="25000"/>
                </a:schemeClr>
              </a:buClr>
              <a:defRPr sz="2400"/>
            </a:lvl1pPr>
            <a:lvl2pPr>
              <a:buClr>
                <a:schemeClr val="tx1">
                  <a:lumMod val="75000"/>
                  <a:lumOff val="25000"/>
                </a:schemeClr>
              </a:buClr>
              <a:defRPr sz="2000"/>
            </a:lvl2pPr>
            <a:lvl3pPr>
              <a:buClr>
                <a:schemeClr val="tx1">
                  <a:lumMod val="75000"/>
                  <a:lumOff val="25000"/>
                </a:schemeClr>
              </a:buClr>
              <a:defRPr sz="2000"/>
            </a:lvl3pPr>
            <a:lvl4pPr>
              <a:buClr>
                <a:schemeClr val="tx1">
                  <a:lumMod val="75000"/>
                  <a:lumOff val="25000"/>
                </a:schemeClr>
              </a:buClr>
              <a:defRPr sz="1800"/>
            </a:lvl4pPr>
            <a:lvl5pPr>
              <a:buClr>
                <a:schemeClr val="tx1">
                  <a:lumMod val="75000"/>
                  <a:lumOff val="25000"/>
                </a:schemeClr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4"/>
          </p:nvPr>
        </p:nvSpPr>
        <p:spPr>
          <a:xfrm>
            <a:off x="304800" y="6638075"/>
            <a:ext cx="2133600" cy="365125"/>
          </a:xfrm>
        </p:spPr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5"/>
          </p:nvPr>
        </p:nvSpPr>
        <p:spPr>
          <a:xfrm>
            <a:off x="5181600" y="6272837"/>
            <a:ext cx="2895600" cy="365125"/>
          </a:xfrm>
        </p:spPr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609600" y="762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816600" y="5934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6477000" y="6653837"/>
            <a:ext cx="2895600" cy="365125"/>
          </a:xfrm>
        </p:spPr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828801"/>
            <a:ext cx="2362200" cy="1524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3048000" y="1828801"/>
            <a:ext cx="5715000" cy="152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sz="half" idx="14"/>
          </p:nvPr>
        </p:nvSpPr>
        <p:spPr>
          <a:xfrm>
            <a:off x="533400" y="3886200"/>
            <a:ext cx="2362200" cy="1524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Content Placeholder 3"/>
          <p:cNvSpPr>
            <a:spLocks noGrp="1"/>
          </p:cNvSpPr>
          <p:nvPr>
            <p:ph sz="half" idx="15"/>
          </p:nvPr>
        </p:nvSpPr>
        <p:spPr>
          <a:xfrm>
            <a:off x="3048000" y="3886200"/>
            <a:ext cx="5715000" cy="152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09600" y="762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816600" y="5934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914400" y="3124200"/>
            <a:ext cx="2743200" cy="2544763"/>
          </a:xfrm>
        </p:spPr>
        <p:txBody>
          <a:bodyPr lIns="274320" tIns="0" rIns="182880">
            <a:normAutofit/>
          </a:bodyPr>
          <a:lstStyle>
            <a:lvl1pPr>
              <a:lnSpc>
                <a:spcPts val="2000"/>
              </a:lnSpc>
              <a:defRPr sz="1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3695700" y="3124200"/>
            <a:ext cx="2743200" cy="2544763"/>
          </a:xfrm>
        </p:spPr>
        <p:txBody>
          <a:bodyPr lIns="274320" tIns="0" rIns="182880">
            <a:normAutofit/>
          </a:bodyPr>
          <a:lstStyle>
            <a:lvl1pPr>
              <a:lnSpc>
                <a:spcPts val="2000"/>
              </a:lnSpc>
              <a:defRPr sz="1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3"/>
          <p:cNvSpPr>
            <a:spLocks noGrp="1"/>
          </p:cNvSpPr>
          <p:nvPr>
            <p:ph sz="half" idx="14"/>
          </p:nvPr>
        </p:nvSpPr>
        <p:spPr>
          <a:xfrm>
            <a:off x="6477000" y="3124200"/>
            <a:ext cx="2743200" cy="2544763"/>
          </a:xfrm>
        </p:spPr>
        <p:txBody>
          <a:bodyPr lIns="274320" tIns="0" rIns="182880">
            <a:normAutofit/>
          </a:bodyPr>
          <a:lstStyle>
            <a:lvl1pPr>
              <a:lnSpc>
                <a:spcPts val="2000"/>
              </a:lnSpc>
              <a:defRPr sz="1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Content Placeholder 2"/>
          <p:cNvSpPr>
            <a:spLocks noGrp="1"/>
          </p:cNvSpPr>
          <p:nvPr>
            <p:ph sz="half" idx="15"/>
          </p:nvPr>
        </p:nvSpPr>
        <p:spPr>
          <a:xfrm>
            <a:off x="914400" y="1447800"/>
            <a:ext cx="2743200" cy="1706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3"/>
          <p:cNvSpPr>
            <a:spLocks noGrp="1"/>
          </p:cNvSpPr>
          <p:nvPr>
            <p:ph sz="half" idx="16"/>
          </p:nvPr>
        </p:nvSpPr>
        <p:spPr>
          <a:xfrm>
            <a:off x="3695700" y="1447800"/>
            <a:ext cx="2743200" cy="1706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7"/>
          </p:nvPr>
        </p:nvSpPr>
        <p:spPr>
          <a:xfrm>
            <a:off x="6477000" y="1447800"/>
            <a:ext cx="2743200" cy="1706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itle 18"/>
          <p:cNvSpPr>
            <a:spLocks noGrp="1"/>
          </p:cNvSpPr>
          <p:nvPr>
            <p:ph type="title"/>
          </p:nvPr>
        </p:nvSpPr>
        <p:spPr>
          <a:xfrm>
            <a:off x="609600" y="762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816600" y="5934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0451" y="1951037"/>
            <a:ext cx="4040188" cy="304801"/>
          </a:xfrm>
          <a:solidFill>
            <a:schemeClr val="accent5">
              <a:lumMod val="20000"/>
              <a:lumOff val="80000"/>
              <a:alpha val="39000"/>
            </a:schemeClr>
          </a:solidFill>
        </p:spPr>
        <p:txBody>
          <a:bodyPr tIns="27432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0451" y="2255837"/>
            <a:ext cx="4040188" cy="4068763"/>
          </a:xfrm>
        </p:spPr>
        <p:txBody>
          <a:bodyPr/>
          <a:lstStyle>
            <a:lvl1pPr>
              <a:lnSpc>
                <a:spcPct val="100000"/>
              </a:lnSpc>
              <a:buClr>
                <a:schemeClr val="accent1">
                  <a:lumMod val="20000"/>
                  <a:lumOff val="80000"/>
                </a:schemeClr>
              </a:buClr>
              <a:defRPr sz="2000"/>
            </a:lvl1pPr>
            <a:lvl2pPr>
              <a:lnSpc>
                <a:spcPct val="100000"/>
              </a:lnSpc>
              <a:buClr>
                <a:schemeClr val="accent1">
                  <a:lumMod val="20000"/>
                  <a:lumOff val="80000"/>
                </a:schemeClr>
              </a:buClr>
              <a:defRPr sz="2000"/>
            </a:lvl2pPr>
            <a:lvl3pPr>
              <a:lnSpc>
                <a:spcPct val="100000"/>
              </a:lnSpc>
              <a:buClr>
                <a:schemeClr val="accent1">
                  <a:lumMod val="20000"/>
                  <a:lumOff val="80000"/>
                </a:schemeClr>
              </a:buClr>
              <a:defRPr sz="1800"/>
            </a:lvl3pPr>
            <a:lvl4pPr>
              <a:lnSpc>
                <a:spcPct val="100000"/>
              </a:lnSpc>
              <a:buClr>
                <a:schemeClr val="accent1">
                  <a:lumMod val="20000"/>
                  <a:lumOff val="80000"/>
                </a:schemeClr>
              </a:buClr>
              <a:defRPr sz="1600"/>
            </a:lvl4pPr>
            <a:lvl5pPr>
              <a:lnSpc>
                <a:spcPct val="100000"/>
              </a:lnSpc>
              <a:buClr>
                <a:schemeClr val="accent1">
                  <a:lumMod val="20000"/>
                  <a:lumOff val="80000"/>
                </a:schemeClr>
              </a:buCl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0639" y="2255837"/>
            <a:ext cx="4041775" cy="4068763"/>
          </a:xfrm>
        </p:spPr>
        <p:txBody>
          <a:bodyPr/>
          <a:lstStyle>
            <a:lvl1pPr>
              <a:buClr>
                <a:schemeClr val="accent1">
                  <a:lumMod val="20000"/>
                  <a:lumOff val="80000"/>
                </a:schemeClr>
              </a:buClr>
              <a:defRPr sz="2000"/>
            </a:lvl1pPr>
            <a:lvl2pPr>
              <a:buClr>
                <a:schemeClr val="accent1">
                  <a:lumMod val="20000"/>
                  <a:lumOff val="80000"/>
                </a:schemeClr>
              </a:buClr>
              <a:defRPr sz="2000"/>
            </a:lvl2pPr>
            <a:lvl3pPr>
              <a:buClr>
                <a:schemeClr val="accent1">
                  <a:lumMod val="20000"/>
                  <a:lumOff val="80000"/>
                </a:schemeClr>
              </a:buClr>
              <a:defRPr sz="1800"/>
            </a:lvl3pPr>
            <a:lvl4pPr>
              <a:buClr>
                <a:schemeClr val="accent1">
                  <a:lumMod val="20000"/>
                  <a:lumOff val="80000"/>
                </a:schemeClr>
              </a:buClr>
              <a:defRPr sz="1600"/>
            </a:lvl4pPr>
            <a:lvl5pPr>
              <a:buClr>
                <a:schemeClr val="accent1">
                  <a:lumMod val="20000"/>
                  <a:lumOff val="80000"/>
                </a:schemeClr>
              </a:buCl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idx="12"/>
          </p:nvPr>
        </p:nvSpPr>
        <p:spPr>
          <a:xfrm>
            <a:off x="5103812" y="1951038"/>
            <a:ext cx="4040188" cy="304801"/>
          </a:xfrm>
          <a:solidFill>
            <a:schemeClr val="accent5">
              <a:lumMod val="20000"/>
              <a:lumOff val="80000"/>
              <a:alpha val="39000"/>
            </a:schemeClr>
          </a:solidFill>
        </p:spPr>
        <p:txBody>
          <a:bodyPr tIns="27432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609600" y="762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816600" y="5934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588000" y="762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816600" y="5934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6050" y="990600"/>
            <a:ext cx="5111750" cy="46783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90602" y="1295401"/>
            <a:ext cx="2855913" cy="4373563"/>
          </a:xfrm>
        </p:spPr>
        <p:txBody>
          <a:bodyPr/>
          <a:lstStyle>
            <a:lvl1pPr marL="0" indent="0">
              <a:lnSpc>
                <a:spcPts val="1600"/>
              </a:lnSpc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609600" y="762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816600" y="5934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s 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7" y="1066800"/>
            <a:ext cx="5111750" cy="4678363"/>
          </a:xfrm>
        </p:spPr>
        <p:txBody>
          <a:bodyPr/>
          <a:lstStyle>
            <a:lvl1pPr>
              <a:defRPr sz="32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>
              <a:defRPr sz="2800">
                <a:solidFill>
                  <a:schemeClr val="tx1">
                    <a:lumMod val="95000"/>
                    <a:lumOff val="5000"/>
                  </a:schemeClr>
                </a:solidFill>
              </a:defRPr>
            </a:lvl2pPr>
            <a:lvl3pPr>
              <a:defRPr sz="2400">
                <a:solidFill>
                  <a:schemeClr val="tx1">
                    <a:lumMod val="95000"/>
                    <a:lumOff val="5000"/>
                  </a:schemeClr>
                </a:solidFill>
              </a:defRPr>
            </a:lvl3pPr>
            <a:lvl4pPr>
              <a:defRPr sz="2000">
                <a:solidFill>
                  <a:schemeClr val="tx1">
                    <a:lumMod val="95000"/>
                    <a:lumOff val="5000"/>
                  </a:schemeClr>
                </a:solidFill>
              </a:defRPr>
            </a:lvl4pPr>
            <a:lvl5pPr>
              <a:defRPr sz="2000">
                <a:solidFill>
                  <a:schemeClr val="tx1">
                    <a:lumMod val="95000"/>
                    <a:lumOff val="5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8087" y="1143000"/>
            <a:ext cx="2855913" cy="4373563"/>
          </a:xfrm>
        </p:spPr>
        <p:txBody>
          <a:bodyPr/>
          <a:lstStyle>
            <a:lvl1pPr marL="0" indent="0">
              <a:lnSpc>
                <a:spcPts val="1600"/>
              </a:lnSpc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609600" y="76200"/>
            <a:ext cx="6858000" cy="639763"/>
          </a:xfrm>
        </p:spPr>
        <p:txBody>
          <a:bodyPr/>
          <a:lstStyle>
            <a:lvl1pPr>
              <a:defRPr sz="2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936087" y="593400"/>
            <a:ext cx="6876000" cy="457200"/>
          </a:xfrm>
        </p:spPr>
        <p:txBody>
          <a:bodyPr>
            <a:normAutofit/>
          </a:bodyPr>
          <a:lstStyle>
            <a:lvl1pPr>
              <a:buFontTx/>
              <a:buNone/>
              <a:defRPr sz="20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724400"/>
            <a:ext cx="3962400" cy="338139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304800"/>
            <a:ext cx="6934200" cy="4267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5029201"/>
            <a:ext cx="3962400" cy="804863"/>
          </a:xfrm>
        </p:spPr>
        <p:txBody>
          <a:bodyPr>
            <a:normAutofit/>
          </a:bodyPr>
          <a:lstStyle>
            <a:lvl1pPr marL="0" indent="0">
              <a:lnSpc>
                <a:spcPts val="1400"/>
              </a:lnSpc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Pr>
        <a:blipFill dpi="0" rotWithShape="1"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0400" y="731839"/>
            <a:ext cx="1219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-381000" y="731837"/>
            <a:ext cx="7162800" cy="62785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304472"/>
            <a:ext cx="8229600" cy="6397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8600" y="960436"/>
            <a:ext cx="8229600" cy="50593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48400" y="6653837"/>
            <a:ext cx="2895600" cy="365125"/>
          </a:xfrm>
          <a:prstGeom prst="rect">
            <a:avLst/>
          </a:prstGeom>
        </p:spPr>
        <p:txBody>
          <a:bodyPr/>
          <a:lstStyle>
            <a:lvl1pPr algn="r">
              <a:defRPr sz="900">
                <a:solidFill>
                  <a:schemeClr val="tx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" y="6638075"/>
            <a:ext cx="2133600" cy="365125"/>
          </a:xfrm>
          <a:prstGeom prst="rect">
            <a:avLst/>
          </a:prstGeom>
        </p:spPr>
        <p:txBody>
          <a:bodyPr/>
          <a:lstStyle>
            <a:lvl1pPr algn="l">
              <a:defRPr sz="1200" b="1">
                <a:solidFill>
                  <a:schemeClr val="tx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257800" y="2895600"/>
            <a:ext cx="1219200" cy="106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Perpetua" pitchFamily="18" charset="0"/>
              <a:ea typeface="+mj-ea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410200" y="2667000"/>
            <a:ext cx="1447800" cy="1371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Perpetua" pitchFamily="18" charset="0"/>
              <a:ea typeface="+mj-ea"/>
              <a:cs typeface="+mj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61" r:id="rId6"/>
    <p:sldLayoutId id="2147483662" r:id="rId7"/>
    <p:sldLayoutId id="2147483653" r:id="rId8"/>
    <p:sldLayoutId id="2147483654" r:id="rId9"/>
    <p:sldLayoutId id="2147483655" r:id="rId10"/>
    <p:sldLayoutId id="2147483656" r:id="rId11"/>
    <p:sldLayoutId id="2147483664" r:id="rId12"/>
    <p:sldLayoutId id="2147483657" r:id="rId13"/>
    <p:sldLayoutId id="2147483658" r:id="rId14"/>
    <p:sldLayoutId id="2147483659" r:id="rId15"/>
  </p:sldLayoutIdLst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hf hdr="0" dt="0"/>
  <p:txStyles>
    <p:titleStyle>
      <a:lvl1pPr algn="l" defTabSz="914400" rtl="0" eaLnBrk="1" latinLnBrk="0" hangingPunct="1">
        <a:spcBef>
          <a:spcPct val="0"/>
        </a:spcBef>
        <a:buClr>
          <a:schemeClr val="tx1">
            <a:lumMod val="75000"/>
            <a:lumOff val="25000"/>
          </a:schemeClr>
        </a:buClr>
        <a:buFont typeface="Arial" pitchFamily="34" charset="0"/>
        <a:buChar char="•"/>
        <a:defRPr sz="3200" b="1" kern="12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Segoe UI" pitchFamily="34" charset="0"/>
        </a:defRPr>
      </a:lvl1pPr>
    </p:titleStyle>
    <p:bodyStyle>
      <a:lvl1pPr marL="173038" indent="-173038" algn="l" defTabSz="914400" rtl="0" eaLnBrk="1" latinLnBrk="0" hangingPunct="1">
        <a:lnSpc>
          <a:spcPct val="100000"/>
        </a:lnSpc>
        <a:spcBef>
          <a:spcPct val="20000"/>
        </a:spcBef>
        <a:buClr>
          <a:schemeClr val="tx1">
            <a:lumMod val="75000"/>
            <a:lumOff val="25000"/>
          </a:schemeClr>
        </a:buClr>
        <a:buSzPct val="70000"/>
        <a:buFont typeface="Arial" pitchFamily="34" charset="0"/>
        <a:buChar char="•"/>
        <a:defRPr sz="2800" kern="1200">
          <a:solidFill>
            <a:schemeClr val="tx1">
              <a:lumMod val="95000"/>
              <a:lumOff val="5000"/>
            </a:schemeClr>
          </a:solidFill>
          <a:latin typeface="+mn-lt"/>
          <a:ea typeface="+mn-ea"/>
          <a:cs typeface="Segoe UI" pitchFamily="34" charset="0"/>
        </a:defRPr>
      </a:lvl1pPr>
      <a:lvl2pPr marL="627063" indent="-169863" algn="l" defTabSz="914400" rtl="0" eaLnBrk="1" latinLnBrk="0" hangingPunct="1">
        <a:lnSpc>
          <a:spcPct val="100000"/>
        </a:lnSpc>
        <a:spcBef>
          <a:spcPct val="20000"/>
        </a:spcBef>
        <a:buClr>
          <a:schemeClr val="tx1">
            <a:lumMod val="75000"/>
            <a:lumOff val="25000"/>
          </a:schemeClr>
        </a:buClr>
        <a:buSzPct val="70000"/>
        <a:buFont typeface="Arial" pitchFamily="34" charset="0"/>
        <a:buChar char="•"/>
        <a:defRPr sz="2400" kern="1200">
          <a:solidFill>
            <a:schemeClr val="tx1">
              <a:lumMod val="95000"/>
              <a:lumOff val="5000"/>
            </a:schemeClr>
          </a:solidFill>
          <a:latin typeface="+mn-lt"/>
          <a:ea typeface="+mn-ea"/>
          <a:cs typeface="Segoe UI" pitchFamily="34" charset="0"/>
        </a:defRPr>
      </a:lvl2pPr>
      <a:lvl3pPr marL="1030288" indent="-115888" algn="l" defTabSz="914400" rtl="0" eaLnBrk="1" latinLnBrk="0" hangingPunct="1">
        <a:lnSpc>
          <a:spcPct val="100000"/>
        </a:lnSpc>
        <a:spcBef>
          <a:spcPct val="20000"/>
        </a:spcBef>
        <a:buClr>
          <a:schemeClr val="tx1">
            <a:lumMod val="75000"/>
            <a:lumOff val="25000"/>
          </a:schemeClr>
        </a:buClr>
        <a:buSzPct val="70000"/>
        <a:buFont typeface="Arial" pitchFamily="34" charset="0"/>
        <a:buChar char="•"/>
        <a:defRPr sz="2400" kern="1200">
          <a:solidFill>
            <a:schemeClr val="tx1">
              <a:lumMod val="95000"/>
              <a:lumOff val="5000"/>
            </a:schemeClr>
          </a:solidFill>
          <a:latin typeface="+mn-lt"/>
          <a:ea typeface="+mn-ea"/>
          <a:cs typeface="Segoe UI" pitchFamily="34" charset="0"/>
        </a:defRPr>
      </a:lvl3pPr>
      <a:lvl4pPr marL="1482725" indent="-111125" algn="l" defTabSz="914400" rtl="0" eaLnBrk="1" latinLnBrk="0" hangingPunct="1">
        <a:lnSpc>
          <a:spcPct val="100000"/>
        </a:lnSpc>
        <a:spcBef>
          <a:spcPct val="20000"/>
        </a:spcBef>
        <a:buClr>
          <a:schemeClr val="tx1">
            <a:lumMod val="75000"/>
            <a:lumOff val="25000"/>
          </a:schemeClr>
        </a:buClr>
        <a:buSzPct val="70000"/>
        <a:buFont typeface="Arial" pitchFamily="34" charset="0"/>
        <a:buChar char="•"/>
        <a:defRPr sz="2000" kern="1200">
          <a:solidFill>
            <a:schemeClr val="tx1">
              <a:lumMod val="95000"/>
              <a:lumOff val="5000"/>
            </a:schemeClr>
          </a:solidFill>
          <a:latin typeface="+mn-lt"/>
          <a:ea typeface="+mn-ea"/>
          <a:cs typeface="Segoe UI" pitchFamily="34" charset="0"/>
        </a:defRPr>
      </a:lvl4pPr>
      <a:lvl5pPr marL="1944688" indent="-115888" algn="l" defTabSz="914400" rtl="0" eaLnBrk="1" latinLnBrk="0" hangingPunct="1">
        <a:lnSpc>
          <a:spcPct val="100000"/>
        </a:lnSpc>
        <a:spcBef>
          <a:spcPct val="20000"/>
        </a:spcBef>
        <a:buClr>
          <a:schemeClr val="tx1">
            <a:lumMod val="75000"/>
            <a:lumOff val="25000"/>
          </a:schemeClr>
        </a:buClr>
        <a:buSzPct val="70000"/>
        <a:buFont typeface="Arial" pitchFamily="34" charset="0"/>
        <a:buChar char="•"/>
        <a:defRPr sz="2000" kern="1200">
          <a:solidFill>
            <a:schemeClr val="tx1">
              <a:lumMod val="95000"/>
              <a:lumOff val="5000"/>
            </a:schemeClr>
          </a:solidFill>
          <a:latin typeface="+mn-lt"/>
          <a:ea typeface="+mn-ea"/>
          <a:cs typeface="Segoe UI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0.png"/><Relationship Id="rId4" Type="http://schemas.openxmlformats.org/officeDocument/2006/relationships/image" Target="../media/image19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1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Sv%C4%9Btov%C3%BD_oce%C3%A1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47864" y="1916832"/>
            <a:ext cx="7772400" cy="860425"/>
          </a:xfrm>
        </p:spPr>
        <p:txBody>
          <a:bodyPr>
            <a:scene3d>
              <a:camera prst="isometricOffAxis1Right"/>
              <a:lightRig rig="threePt" dir="t"/>
            </a:scene3d>
          </a:bodyPr>
          <a:lstStyle/>
          <a:p>
            <a:r>
              <a:rPr lang="cs-CZ" sz="115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 OCEÁNY</a:t>
            </a:r>
            <a:endParaRPr lang="en-US" sz="1150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3" name="Zástupný symbol pro zápatí 11"/>
          <p:cNvSpPr txBox="1">
            <a:spLocks/>
          </p:cNvSpPr>
          <p:nvPr/>
        </p:nvSpPr>
        <p:spPr>
          <a:xfrm>
            <a:off x="683568" y="6490214"/>
            <a:ext cx="4435039" cy="365125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pt-BR" sz="1200" dirty="0" smtClean="0">
                <a:solidFill>
                  <a:srgbClr val="002060"/>
                </a:solidFill>
              </a:rPr>
              <a:t>EU OPVK – III/2 – A</a:t>
            </a:r>
            <a:r>
              <a:rPr lang="cs-CZ" sz="1200" dirty="0" smtClean="0">
                <a:solidFill>
                  <a:srgbClr val="002060"/>
                </a:solidFill>
              </a:rPr>
              <a:t>3</a:t>
            </a:r>
            <a:r>
              <a:rPr lang="pt-BR" sz="1200" dirty="0" smtClean="0">
                <a:solidFill>
                  <a:srgbClr val="002060"/>
                </a:solidFill>
              </a:rPr>
              <a:t> – </a:t>
            </a:r>
            <a:r>
              <a:rPr lang="cs-CZ" sz="1200" dirty="0" smtClean="0">
                <a:solidFill>
                  <a:srgbClr val="002060"/>
                </a:solidFill>
              </a:rPr>
              <a:t>7/22</a:t>
            </a:r>
            <a:r>
              <a:rPr lang="pt-BR" sz="1200" dirty="0" smtClean="0">
                <a:solidFill>
                  <a:srgbClr val="002060"/>
                </a:solidFill>
              </a:rPr>
              <a:t> – Rak Petr</a:t>
            </a:r>
            <a:endParaRPr lang="cs-CZ" sz="1200" dirty="0" smtClean="0">
              <a:solidFill>
                <a:srgbClr val="002060"/>
              </a:solidFill>
            </a:endParaRP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Předmět Zeměpis, 8.ročník ZŠP. </a:t>
            </a:r>
            <a:r>
              <a:rPr lang="cs-CZ" sz="1200" dirty="0">
                <a:solidFill>
                  <a:srgbClr val="002060"/>
                </a:solidFill>
              </a:rPr>
              <a:t>Vytvořeno 2011/2012. </a:t>
            </a:r>
            <a:endParaRPr lang="en-US" sz="1200" dirty="0">
              <a:solidFill>
                <a:srgbClr val="00206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08787"/>
            <a:ext cx="3262064" cy="114921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40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Modrá planeta</a:t>
            </a:r>
            <a:endParaRPr lang="en-US" sz="40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1" name="Text Placeholder 40"/>
          <p:cNvSpPr>
            <a:spLocks noGrp="1"/>
          </p:cNvSpPr>
          <p:nvPr>
            <p:ph type="body" sz="quarter" idx="16"/>
          </p:nvPr>
        </p:nvSpPr>
        <p:spPr>
          <a:xfrm>
            <a:off x="2771800" y="980728"/>
            <a:ext cx="6264696" cy="1440160"/>
          </a:xfrm>
        </p:spPr>
        <p:txBody>
          <a:bodyPr>
            <a:noAutofit/>
          </a:bodyPr>
          <a:lstStyle/>
          <a:p>
            <a:pPr lvl="0"/>
            <a:r>
              <a:rPr lang="cs-CZ" sz="2000" b="1" dirty="0">
                <a:solidFill>
                  <a:srgbClr val="0070C0"/>
                </a:solidFill>
              </a:rPr>
              <a:t>Říká se jí tak, protože při pohledu z vesmíru má modrou barvu. </a:t>
            </a:r>
            <a:endParaRPr lang="cs-CZ" sz="2000" b="1" dirty="0" smtClean="0">
              <a:solidFill>
                <a:srgbClr val="0070C0"/>
              </a:solidFill>
            </a:endParaRPr>
          </a:p>
          <a:p>
            <a:pPr lvl="0"/>
            <a:r>
              <a:rPr lang="cs-CZ" sz="2000" b="1" dirty="0" smtClean="0">
                <a:solidFill>
                  <a:srgbClr val="0070C0"/>
                </a:solidFill>
              </a:rPr>
              <a:t>Je </a:t>
            </a:r>
            <a:r>
              <a:rPr lang="cs-CZ" sz="2000" b="1" dirty="0">
                <a:solidFill>
                  <a:srgbClr val="0070C0"/>
                </a:solidFill>
              </a:rPr>
              <a:t>to tak proto, že tři čtvrtiny jejího povrchu pokrývají moře a oceány.</a:t>
            </a:r>
            <a:endParaRPr lang="en-US" sz="2000" b="1" dirty="0">
              <a:solidFill>
                <a:srgbClr val="0070C0"/>
              </a:solidFill>
            </a:endParaRPr>
          </a:p>
        </p:txBody>
      </p:sp>
      <p:sp>
        <p:nvSpPr>
          <p:cNvPr id="44" name="Text Placeholder 43"/>
          <p:cNvSpPr>
            <a:spLocks noGrp="1"/>
          </p:cNvSpPr>
          <p:nvPr>
            <p:ph type="body" sz="quarter" idx="19"/>
          </p:nvPr>
        </p:nvSpPr>
        <p:spPr>
          <a:xfrm>
            <a:off x="3242792" y="4633079"/>
            <a:ext cx="5901208" cy="1223391"/>
          </a:xfrm>
        </p:spPr>
        <p:txBody>
          <a:bodyPr>
            <a:noAutofit/>
          </a:bodyPr>
          <a:lstStyle/>
          <a:p>
            <a:pPr lvl="0"/>
            <a:r>
              <a:rPr lang="cs-CZ" sz="2000" b="1" dirty="0">
                <a:solidFill>
                  <a:srgbClr val="002060"/>
                </a:solidFill>
              </a:rPr>
              <a:t>Voda oceánu a </a:t>
            </a:r>
            <a:r>
              <a:rPr lang="cs-CZ" sz="2000" b="1" dirty="0" smtClean="0">
                <a:solidFill>
                  <a:srgbClr val="002060"/>
                </a:solidFill>
              </a:rPr>
              <a:t>moří pokrývá </a:t>
            </a:r>
            <a:r>
              <a:rPr lang="cs-CZ" sz="2000" b="1" dirty="0">
                <a:solidFill>
                  <a:srgbClr val="002060"/>
                </a:solidFill>
              </a:rPr>
              <a:t>celkem </a:t>
            </a:r>
            <a:r>
              <a:rPr lang="cs-CZ" sz="2000" b="1" dirty="0" smtClean="0">
                <a:solidFill>
                  <a:srgbClr val="002060"/>
                </a:solidFill>
              </a:rPr>
              <a:t>361 </a:t>
            </a:r>
            <a:r>
              <a:rPr lang="cs-CZ" sz="2000" b="1" dirty="0">
                <a:solidFill>
                  <a:srgbClr val="002060"/>
                </a:solidFill>
              </a:rPr>
              <a:t>mil. km², </a:t>
            </a:r>
            <a:r>
              <a:rPr lang="cs-CZ" sz="2000" b="1" dirty="0" smtClean="0">
                <a:solidFill>
                  <a:srgbClr val="002060"/>
                </a:solidFill>
              </a:rPr>
              <a:t> což </a:t>
            </a:r>
            <a:r>
              <a:rPr lang="cs-CZ" sz="2000" b="1" dirty="0">
                <a:solidFill>
                  <a:srgbClr val="002060"/>
                </a:solidFill>
              </a:rPr>
              <a:t>představuje 71 % povrchu </a:t>
            </a:r>
            <a:r>
              <a:rPr lang="cs-CZ" sz="2000" b="1" dirty="0" smtClean="0">
                <a:solidFill>
                  <a:srgbClr val="002060"/>
                </a:solidFill>
              </a:rPr>
              <a:t>planety.</a:t>
            </a:r>
          </a:p>
          <a:p>
            <a:pPr lvl="0"/>
            <a:r>
              <a:rPr lang="cs-CZ" sz="2000" b="1" dirty="0" smtClean="0">
                <a:solidFill>
                  <a:srgbClr val="002060"/>
                </a:solidFill>
              </a:rPr>
              <a:t>Pevnina</a:t>
            </a:r>
            <a:r>
              <a:rPr lang="pt-BR" sz="2000" b="1" dirty="0" smtClean="0">
                <a:solidFill>
                  <a:srgbClr val="002060"/>
                </a:solidFill>
              </a:rPr>
              <a:t> </a:t>
            </a:r>
            <a:r>
              <a:rPr lang="pt-BR" sz="2000" b="1" dirty="0">
                <a:solidFill>
                  <a:srgbClr val="002060"/>
                </a:solidFill>
              </a:rPr>
              <a:t>pokrývá 149 mil. km²</a:t>
            </a:r>
            <a:endParaRPr lang="en-US" sz="2000" b="1" dirty="0">
              <a:solidFill>
                <a:srgbClr val="002060"/>
              </a:solidFill>
            </a:endParaRPr>
          </a:p>
        </p:txBody>
      </p:sp>
      <p:sp>
        <p:nvSpPr>
          <p:cNvPr id="24" name="Flowchart: Delay 23"/>
          <p:cNvSpPr/>
          <p:nvPr/>
        </p:nvSpPr>
        <p:spPr>
          <a:xfrm>
            <a:off x="914400" y="1268760"/>
            <a:ext cx="1524000" cy="701040"/>
          </a:xfrm>
          <a:prstGeom prst="flowChartDelay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planeta</a:t>
            </a:r>
            <a:endPara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Flowchart: Delay 26"/>
          <p:cNvSpPr/>
          <p:nvPr/>
        </p:nvSpPr>
        <p:spPr>
          <a:xfrm>
            <a:off x="1676400" y="4797152"/>
            <a:ext cx="1524000" cy="735655"/>
          </a:xfrm>
          <a:prstGeom prst="flowChartDelay">
            <a:avLst/>
          </a:prstGeom>
          <a:solidFill>
            <a:schemeClr val="tx1">
              <a:lumMod val="95000"/>
              <a:lumOff val="5000"/>
              <a:alpha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 a pevnina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O9X7D77A\MP9004309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676" y="2112564"/>
            <a:ext cx="3188457" cy="246856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945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build="p"/>
      <p:bldP spid="2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12208" y="1013617"/>
            <a:ext cx="8224288" cy="126325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Oceány působí jako </a:t>
            </a:r>
            <a:r>
              <a:rPr lang="cs-CZ" b="1" dirty="0">
                <a:solidFill>
                  <a:srgbClr val="0070C0"/>
                </a:solidFill>
              </a:rPr>
              <a:t>velmi významný regulátor teploty a zabraňuje výkyvům teplot na povrchu planety.</a:t>
            </a:r>
            <a:endParaRPr lang="en-US" b="1" dirty="0" smtClean="0">
              <a:solidFill>
                <a:srgbClr val="0070C0"/>
              </a:solidFill>
            </a:endParaRPr>
          </a:p>
        </p:txBody>
      </p:sp>
      <p:sp>
        <p:nvSpPr>
          <p:cNvPr id="12" name="Round Single Corner Rectangle 11"/>
          <p:cNvSpPr/>
          <p:nvPr/>
        </p:nvSpPr>
        <p:spPr>
          <a:xfrm>
            <a:off x="6012160" y="4267200"/>
            <a:ext cx="2362200" cy="1447800"/>
          </a:xfrm>
          <a:prstGeom prst="round1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1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Round Single Corner Rectangle 9"/>
          <p:cNvSpPr/>
          <p:nvPr/>
        </p:nvSpPr>
        <p:spPr>
          <a:xfrm>
            <a:off x="6012160" y="1828800"/>
            <a:ext cx="2362200" cy="1447800"/>
          </a:xfrm>
          <a:prstGeom prst="round1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100" dirty="0">
              <a:solidFill>
                <a:schemeClr val="tx1"/>
              </a:solidFill>
            </a:endParaRPr>
          </a:p>
        </p:txBody>
      </p:sp>
      <p:sp>
        <p:nvSpPr>
          <p:cNvPr id="9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36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JSOU OCEÁNY UŽITEČNÉ?</a:t>
            </a:r>
            <a:endParaRPr lang="en-US" sz="36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Content Placeholder 6"/>
          <p:cNvSpPr txBox="1">
            <a:spLocks/>
          </p:cNvSpPr>
          <p:nvPr/>
        </p:nvSpPr>
        <p:spPr>
          <a:xfrm>
            <a:off x="854362" y="2204864"/>
            <a:ext cx="5328592" cy="32403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73038" indent="-173038" algn="l" defTabSz="914400" rtl="0" eaLnBrk="1" latinLnBrk="0" hangingPunct="1">
              <a:lnSpc>
                <a:spcPts val="2600"/>
              </a:lnSpc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SzPct val="70000"/>
              <a:buFont typeface="Arial" pitchFamily="34" charset="0"/>
              <a:buChar char="•"/>
              <a:defRPr sz="2400" b="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Segoe UI" pitchFamily="34" charset="0"/>
              </a:defRPr>
            </a:lvl1pPr>
            <a:lvl2pPr marL="684213" indent="-227013" algn="l" defTabSz="914400" rtl="0" eaLnBrk="1" latinLnBrk="0" hangingPunct="1">
              <a:lnSpc>
                <a:spcPts val="2600"/>
              </a:lnSpc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SzPct val="70000"/>
              <a:buFont typeface="Arial" pitchFamily="34" charset="0"/>
              <a:buChar char="•"/>
              <a:defRPr sz="20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Segoe UI" pitchFamily="34" charset="0"/>
              </a:defRPr>
            </a:lvl2pPr>
            <a:lvl3pPr marL="1087438" indent="-173038" algn="l" defTabSz="914400" rtl="0" eaLnBrk="1" latinLnBrk="0" hangingPunct="1">
              <a:lnSpc>
                <a:spcPts val="2600"/>
              </a:lnSpc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SzPct val="70000"/>
              <a:buFont typeface="Arial" pitchFamily="34" charset="0"/>
              <a:buChar char="•"/>
              <a:defRPr sz="18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Segoe UI" pitchFamily="34" charset="0"/>
              </a:defRPr>
            </a:lvl3pPr>
            <a:lvl4pPr marL="1541463" indent="-169863" algn="l" defTabSz="914400" rtl="0" eaLnBrk="1" latinLnBrk="0" hangingPunct="1">
              <a:lnSpc>
                <a:spcPts val="2600"/>
              </a:lnSpc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SzPct val="70000"/>
              <a:buFont typeface="Arial" pitchFamily="34" charset="0"/>
              <a:buChar char="•"/>
              <a:defRPr sz="16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Segoe UI" pitchFamily="34" charset="0"/>
              </a:defRPr>
            </a:lvl4pPr>
            <a:lvl5pPr marL="2001838" indent="-173038" algn="l" defTabSz="914400" rtl="0" eaLnBrk="1" latinLnBrk="0" hangingPunct="1">
              <a:lnSpc>
                <a:spcPts val="2600"/>
              </a:lnSpc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SzPct val="70000"/>
              <a:buFont typeface="Arial" pitchFamily="34" charset="0"/>
              <a:buChar char="•"/>
              <a:defRPr sz="14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Segoe UI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1800"/>
              </a:spcAft>
              <a:buNone/>
            </a:pPr>
            <a:r>
              <a:rPr lang="cs-CZ" dirty="0">
                <a:solidFill>
                  <a:srgbClr val="002060"/>
                </a:solidFill>
              </a:rPr>
              <a:t>Řasy a bakterie, které jsou v oceánech, produkují jednu třetinu kyslíku na zemi. 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spcAft>
                <a:spcPts val="1800"/>
              </a:spcAft>
              <a:buNone/>
            </a:pPr>
            <a:r>
              <a:rPr lang="cs-CZ" dirty="0" smtClean="0">
                <a:solidFill>
                  <a:srgbClr val="002060"/>
                </a:solidFill>
              </a:rPr>
              <a:t>Oceán </a:t>
            </a:r>
            <a:r>
              <a:rPr lang="cs-CZ" dirty="0">
                <a:solidFill>
                  <a:srgbClr val="002060"/>
                </a:solidFill>
              </a:rPr>
              <a:t>také v létě pohlcuje teplo a v zimě ohřívá vzduch, bez něj by nebylo možný život na Zemi. 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spcAft>
                <a:spcPts val="1800"/>
              </a:spcAft>
              <a:buNone/>
            </a:pPr>
            <a:r>
              <a:rPr lang="cs-CZ" dirty="0" smtClean="0">
                <a:solidFill>
                  <a:srgbClr val="002060"/>
                </a:solidFill>
              </a:rPr>
              <a:t>Člověk </a:t>
            </a:r>
            <a:r>
              <a:rPr lang="cs-CZ" dirty="0">
                <a:solidFill>
                  <a:srgbClr val="002060"/>
                </a:solidFill>
              </a:rPr>
              <a:t>také v moři nalézá potraviny i jiné věci, třeba ropu.</a:t>
            </a:r>
            <a:endParaRPr lang="en-US" dirty="0" smtClean="0">
              <a:solidFill>
                <a:srgbClr val="002060"/>
              </a:solidFill>
            </a:endParaRPr>
          </a:p>
        </p:txBody>
      </p:sp>
      <p:pic>
        <p:nvPicPr>
          <p:cNvPr id="3075" name="Picture 3" descr="C:\Users\admin\AppData\Local\Microsoft\Windows\Temporary Internet Files\Content.IE5\O9X7D77A\MP9001825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856" y="4390881"/>
            <a:ext cx="1824807" cy="120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60YI23YD\MP9004140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499" y="1935013"/>
            <a:ext cx="1853784" cy="1235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311652" y="6672776"/>
            <a:ext cx="2895600" cy="365125"/>
          </a:xfrm>
        </p:spPr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3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0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40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SVĚTOVÝ OCEÁN</a:t>
            </a:r>
            <a:endParaRPr lang="en-US" sz="40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1" name="Text Placeholder 40"/>
          <p:cNvSpPr>
            <a:spLocks noGrp="1"/>
          </p:cNvSpPr>
          <p:nvPr>
            <p:ph type="body" sz="quarter" idx="16"/>
          </p:nvPr>
        </p:nvSpPr>
        <p:spPr>
          <a:xfrm>
            <a:off x="2464266" y="839641"/>
            <a:ext cx="6679734" cy="1133088"/>
          </a:xfrm>
        </p:spPr>
        <p:txBody>
          <a:bodyPr>
            <a:noAutofit/>
          </a:bodyPr>
          <a:lstStyle/>
          <a:p>
            <a:pPr lvl="0"/>
            <a:r>
              <a:rPr lang="cs-CZ" sz="2400" b="1" dirty="0">
                <a:solidFill>
                  <a:srgbClr val="0070C0"/>
                </a:solidFill>
              </a:rPr>
              <a:t>Světový oceán je souvislý vodní obal planety 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</a:p>
          <a:p>
            <a:pPr lvl="0"/>
            <a:r>
              <a:rPr lang="cs-CZ" sz="2400" b="1" dirty="0" smtClean="0">
                <a:solidFill>
                  <a:srgbClr val="0070C0"/>
                </a:solidFill>
              </a:rPr>
              <a:t>Země</a:t>
            </a:r>
            <a:r>
              <a:rPr lang="cs-CZ" sz="2400" b="1" dirty="0">
                <a:solidFill>
                  <a:srgbClr val="0070C0"/>
                </a:solidFill>
              </a:rPr>
              <a:t>, který je složen z </a:t>
            </a:r>
            <a:r>
              <a:rPr lang="cs-CZ" sz="32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oceánů a moří</a:t>
            </a:r>
            <a:r>
              <a:rPr lang="cs-CZ" sz="28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24" name="Flowchart: Delay 23"/>
          <p:cNvSpPr/>
          <p:nvPr/>
        </p:nvSpPr>
        <p:spPr>
          <a:xfrm>
            <a:off x="914400" y="1055665"/>
            <a:ext cx="1524000" cy="701040"/>
          </a:xfrm>
          <a:prstGeom prst="flowChartDelay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Světový oceán</a:t>
            </a:r>
            <a:endPara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2" name="Picture 8" descr="C:\Users\admin\AppData\Local\Microsoft\Windows\Temporary Internet Files\Content.IE5\ORKSCH8S\MP900433092[1].jpg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644008" y="1756704"/>
            <a:ext cx="4371427" cy="4329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 Placeholder 40"/>
          <p:cNvSpPr>
            <a:spLocks noGrp="1"/>
          </p:cNvSpPr>
          <p:nvPr>
            <p:ph type="body" sz="quarter" idx="16"/>
          </p:nvPr>
        </p:nvSpPr>
        <p:spPr>
          <a:xfrm>
            <a:off x="755576" y="2708920"/>
            <a:ext cx="4152132" cy="1728192"/>
          </a:xfrm>
        </p:spPr>
        <p:txBody>
          <a:bodyPr>
            <a:noAutofit/>
          </a:bodyPr>
          <a:lstStyle/>
          <a:p>
            <a:pPr lvl="0"/>
            <a:endParaRPr lang="cs-CZ" sz="2400" b="1" dirty="0">
              <a:solidFill>
                <a:srgbClr val="002060"/>
              </a:solidFill>
            </a:endParaRPr>
          </a:p>
          <a:p>
            <a:pPr lvl="0"/>
            <a:r>
              <a:rPr lang="cs-CZ" sz="2400" b="1" dirty="0" smtClean="0">
                <a:solidFill>
                  <a:srgbClr val="002060"/>
                </a:solidFill>
              </a:rPr>
              <a:t>Tvoří </a:t>
            </a:r>
            <a:r>
              <a:rPr lang="cs-CZ" sz="2400" b="1" dirty="0">
                <a:solidFill>
                  <a:srgbClr val="002060"/>
                </a:solidFill>
              </a:rPr>
              <a:t>souvislou vodní plochu se společnou </a:t>
            </a:r>
            <a:r>
              <a:rPr lang="cs-CZ" sz="2400" b="1" dirty="0" smtClean="0">
                <a:solidFill>
                  <a:srgbClr val="002060"/>
                </a:solidFill>
              </a:rPr>
              <a:t>hladinou.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860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40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SVĚTOVÝ OCEÁN, oceán a moře</a:t>
            </a:r>
            <a:endParaRPr lang="en-US" sz="40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1" name="Text Placeholder 40"/>
          <p:cNvSpPr>
            <a:spLocks noGrp="1"/>
          </p:cNvSpPr>
          <p:nvPr>
            <p:ph type="body" sz="quarter" idx="16"/>
          </p:nvPr>
        </p:nvSpPr>
        <p:spPr>
          <a:xfrm>
            <a:off x="2575532" y="3149076"/>
            <a:ext cx="5976663" cy="645143"/>
          </a:xfrm>
        </p:spPr>
        <p:txBody>
          <a:bodyPr>
            <a:noAutofit/>
          </a:bodyPr>
          <a:lstStyle/>
          <a:p>
            <a:pPr lvl="0"/>
            <a:r>
              <a:rPr lang="cs-CZ" sz="2000" b="1" dirty="0" smtClean="0">
                <a:solidFill>
                  <a:srgbClr val="0070C0"/>
                </a:solidFill>
              </a:rPr>
              <a:t>Moře je na </a:t>
            </a:r>
            <a:r>
              <a:rPr lang="cs-CZ" sz="2000" b="1" dirty="0">
                <a:solidFill>
                  <a:srgbClr val="0070C0"/>
                </a:solidFill>
              </a:rPr>
              <a:t>okrajích oceánů, částečně ohraničené </a:t>
            </a:r>
            <a:r>
              <a:rPr lang="cs-CZ" sz="2000" b="1" dirty="0" smtClean="0">
                <a:solidFill>
                  <a:srgbClr val="0070C0"/>
                </a:solidFill>
              </a:rPr>
              <a:t>pevninou. </a:t>
            </a:r>
          </a:p>
        </p:txBody>
      </p:sp>
      <p:pic>
        <p:nvPicPr>
          <p:cNvPr id="2050" name="Picture 2" descr="Soubor:LocationOceans.png"/>
          <p:cNvPicPr>
            <a:picLocks noChangeAspect="1" noChangeArrowheads="1"/>
          </p:cNvPicPr>
          <p:nvPr/>
        </p:nvPicPr>
        <p:blipFill>
          <a:blip r:embed="rId3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305" y="3841175"/>
            <a:ext cx="4176464" cy="2124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lowchart: Delay 23"/>
          <p:cNvSpPr/>
          <p:nvPr/>
        </p:nvSpPr>
        <p:spPr>
          <a:xfrm>
            <a:off x="914400" y="1055665"/>
            <a:ext cx="1524000" cy="701040"/>
          </a:xfrm>
          <a:prstGeom prst="flowChartDelay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Světový oceán</a:t>
            </a:r>
            <a:endPara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75532" y="1035727"/>
            <a:ext cx="638895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0070C0"/>
                </a:solidFill>
              </a:rPr>
              <a:t>Světový oceán je souvislý vodní obal planety  </a:t>
            </a:r>
            <a:r>
              <a:rPr lang="cs-CZ" sz="2000" b="1" dirty="0" smtClean="0">
                <a:solidFill>
                  <a:srgbClr val="0070C0"/>
                </a:solidFill>
              </a:rPr>
              <a:t>Země</a:t>
            </a:r>
            <a:r>
              <a:rPr lang="cs-CZ" sz="2000" b="1" dirty="0">
                <a:solidFill>
                  <a:srgbClr val="0070C0"/>
                </a:solidFill>
              </a:rPr>
              <a:t>, který je složen z </a:t>
            </a:r>
            <a:r>
              <a:rPr lang="cs-CZ" sz="2400" b="1" dirty="0">
                <a:solidFill>
                  <a:srgbClr val="0070C0"/>
                </a:solidFill>
              </a:rPr>
              <a:t>oceánů a moří</a:t>
            </a:r>
            <a:r>
              <a:rPr lang="cs-CZ" sz="20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Flowchart: Delay 23"/>
          <p:cNvSpPr/>
          <p:nvPr/>
        </p:nvSpPr>
        <p:spPr>
          <a:xfrm>
            <a:off x="914400" y="2060848"/>
            <a:ext cx="1524000" cy="701040"/>
          </a:xfrm>
          <a:prstGeom prst="flowChartDelay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</a:t>
            </a:r>
            <a:endPara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Flowchart: Delay 23"/>
          <p:cNvSpPr/>
          <p:nvPr/>
        </p:nvSpPr>
        <p:spPr>
          <a:xfrm>
            <a:off x="922725" y="3121128"/>
            <a:ext cx="1524000" cy="701040"/>
          </a:xfrm>
          <a:prstGeom prst="flowChartDelay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</a:t>
            </a:r>
            <a:endPara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10884" y="2053876"/>
            <a:ext cx="63889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0070C0"/>
                </a:solidFill>
              </a:rPr>
              <a:t>Oceán je část světového oceánu, která se rozprostírá mezi </a:t>
            </a:r>
            <a:r>
              <a:rPr lang="cs-CZ" sz="2000" b="1" dirty="0" smtClean="0">
                <a:solidFill>
                  <a:srgbClr val="0070C0"/>
                </a:solidFill>
              </a:rPr>
              <a:t>kontinenty.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64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25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5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75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build="p"/>
      <p:bldP spid="5" grpId="0" animBg="1"/>
      <p:bldP spid="2" grpId="0"/>
      <p:bldP spid="8" grpId="0" animBg="1"/>
      <p:bldP spid="9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40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SVĚTOVÝ OCEÁN, oceán a moře</a:t>
            </a:r>
            <a:endParaRPr lang="en-US" sz="40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0" name="Picture 2" descr="Soubor:LocationOceans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94" y="1268760"/>
            <a:ext cx="8460432" cy="430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90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 Placeholder 40"/>
          <p:cNvSpPr>
            <a:spLocks noGrp="1"/>
          </p:cNvSpPr>
          <p:nvPr>
            <p:ph type="body" sz="quarter" idx="16"/>
          </p:nvPr>
        </p:nvSpPr>
        <p:spPr>
          <a:xfrm>
            <a:off x="2347415" y="2123247"/>
            <a:ext cx="6629400" cy="838200"/>
          </a:xfrm>
        </p:spPr>
        <p:txBody>
          <a:bodyPr>
            <a:normAutofit/>
          </a:bodyPr>
          <a:lstStyle/>
          <a:p>
            <a:pPr lvl="0"/>
            <a:r>
              <a:rPr lang="cs-CZ" sz="2000" b="1" dirty="0" smtClean="0">
                <a:solidFill>
                  <a:srgbClr val="002060"/>
                </a:solidFill>
              </a:rPr>
              <a:t>Jaká je voda v oceánu (v moři) – slaná, nebo sladká?</a:t>
            </a:r>
            <a:endParaRPr lang="en-US" sz="2000" b="1" dirty="0">
              <a:solidFill>
                <a:srgbClr val="002060"/>
              </a:solidFill>
            </a:endParaRPr>
          </a:p>
        </p:txBody>
      </p:sp>
      <p:sp>
        <p:nvSpPr>
          <p:cNvPr id="42" name="Text Placeholder 41"/>
          <p:cNvSpPr>
            <a:spLocks noGrp="1"/>
          </p:cNvSpPr>
          <p:nvPr>
            <p:ph type="body" sz="quarter" idx="17"/>
          </p:nvPr>
        </p:nvSpPr>
        <p:spPr>
          <a:xfrm>
            <a:off x="2652215" y="2870007"/>
            <a:ext cx="6629400" cy="838200"/>
          </a:xfrm>
        </p:spPr>
        <p:txBody>
          <a:bodyPr>
            <a:normAutofit/>
          </a:bodyPr>
          <a:lstStyle/>
          <a:p>
            <a:pPr lvl="0"/>
            <a:r>
              <a:rPr lang="cs-CZ" sz="2000" b="1" dirty="0" smtClean="0">
                <a:solidFill>
                  <a:srgbClr val="002060"/>
                </a:solidFill>
              </a:rPr>
              <a:t>Čeho je na Zemi více – vody, nebo pevniny?</a:t>
            </a:r>
            <a:endParaRPr lang="en-US" sz="2000" b="1" dirty="0" smtClean="0">
              <a:solidFill>
                <a:srgbClr val="002060"/>
              </a:solidFill>
            </a:endParaRPr>
          </a:p>
          <a:p>
            <a:endParaRPr lang="en-US" sz="2000" b="1" dirty="0">
              <a:solidFill>
                <a:srgbClr val="002060"/>
              </a:solidFill>
            </a:endParaRPr>
          </a:p>
        </p:txBody>
      </p:sp>
      <p:sp>
        <p:nvSpPr>
          <p:cNvPr id="43" name="Text Placeholder 42"/>
          <p:cNvSpPr>
            <a:spLocks noGrp="1"/>
          </p:cNvSpPr>
          <p:nvPr>
            <p:ph type="body" sz="quarter" idx="18"/>
          </p:nvPr>
        </p:nvSpPr>
        <p:spPr>
          <a:xfrm>
            <a:off x="3414215" y="4293995"/>
            <a:ext cx="5391472" cy="838200"/>
          </a:xfrm>
        </p:spPr>
        <p:txBody>
          <a:bodyPr>
            <a:normAutofit/>
          </a:bodyPr>
          <a:lstStyle/>
          <a:p>
            <a:pPr lvl="0"/>
            <a:r>
              <a:rPr lang="cs-CZ" sz="2000" b="1" dirty="0">
                <a:solidFill>
                  <a:srgbClr val="002060"/>
                </a:solidFill>
              </a:rPr>
              <a:t>Dá se po </a:t>
            </a:r>
            <a:r>
              <a:rPr lang="cs-CZ" sz="2000" b="1" dirty="0" smtClean="0">
                <a:solidFill>
                  <a:srgbClr val="002060"/>
                </a:solidFill>
              </a:rPr>
              <a:t>oceánech obeplout </a:t>
            </a:r>
            <a:r>
              <a:rPr lang="cs-CZ" sz="2000" b="1" dirty="0">
                <a:solidFill>
                  <a:srgbClr val="002060"/>
                </a:solidFill>
              </a:rPr>
              <a:t>celá </a:t>
            </a:r>
            <a:r>
              <a:rPr lang="cs-CZ" sz="2000" b="1" dirty="0" smtClean="0">
                <a:solidFill>
                  <a:srgbClr val="002060"/>
                </a:solidFill>
              </a:rPr>
              <a:t>Zeměkoule? </a:t>
            </a:r>
            <a:endParaRPr lang="en-US" sz="2000" b="1" dirty="0">
              <a:solidFill>
                <a:srgbClr val="002060"/>
              </a:solidFill>
            </a:endParaRPr>
          </a:p>
          <a:p>
            <a:endParaRPr lang="en-US" sz="2000" b="1" dirty="0">
              <a:solidFill>
                <a:srgbClr val="002060"/>
              </a:solidFill>
            </a:endParaRPr>
          </a:p>
        </p:txBody>
      </p:sp>
      <p:sp>
        <p:nvSpPr>
          <p:cNvPr id="44" name="Text Placeholder 43"/>
          <p:cNvSpPr>
            <a:spLocks noGrp="1"/>
          </p:cNvSpPr>
          <p:nvPr>
            <p:ph type="body" sz="quarter" idx="19"/>
          </p:nvPr>
        </p:nvSpPr>
        <p:spPr>
          <a:xfrm>
            <a:off x="3795215" y="4967412"/>
            <a:ext cx="4362400" cy="838200"/>
          </a:xfrm>
        </p:spPr>
        <p:txBody>
          <a:bodyPr>
            <a:normAutofit/>
          </a:bodyPr>
          <a:lstStyle/>
          <a:p>
            <a:pPr lvl="0"/>
            <a:r>
              <a:rPr lang="cs-CZ" sz="2000" b="1" dirty="0" smtClean="0">
                <a:solidFill>
                  <a:srgbClr val="002060"/>
                </a:solidFill>
              </a:rPr>
              <a:t>Co je větší – moře, nebo oceán?</a:t>
            </a:r>
            <a:endParaRPr lang="en-US" sz="2000" b="1" dirty="0" smtClean="0">
              <a:solidFill>
                <a:srgbClr val="002060"/>
              </a:solidFill>
            </a:endParaRPr>
          </a:p>
          <a:p>
            <a:endParaRPr lang="en-US" sz="2000" b="1" dirty="0">
              <a:solidFill>
                <a:srgbClr val="002060"/>
              </a:solidFill>
            </a:endParaRPr>
          </a:p>
        </p:txBody>
      </p:sp>
      <p:sp>
        <p:nvSpPr>
          <p:cNvPr id="24" name="Flowchart: Delay 23"/>
          <p:cNvSpPr/>
          <p:nvPr/>
        </p:nvSpPr>
        <p:spPr>
          <a:xfrm>
            <a:off x="899615" y="2082035"/>
            <a:ext cx="1371600" cy="533400"/>
          </a:xfrm>
          <a:prstGeom prst="flowChartDelay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Flowchart: Delay 25"/>
          <p:cNvSpPr/>
          <p:nvPr/>
        </p:nvSpPr>
        <p:spPr>
          <a:xfrm>
            <a:off x="1280615" y="2798315"/>
            <a:ext cx="1371600" cy="533400"/>
          </a:xfrm>
          <a:prstGeom prst="flowChartDelay">
            <a:avLst/>
          </a:prstGeom>
          <a:solidFill>
            <a:schemeClr val="tx1">
              <a:lumMod val="65000"/>
              <a:lumOff val="35000"/>
              <a:alpha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Flowchart: Delay 26"/>
          <p:cNvSpPr/>
          <p:nvPr/>
        </p:nvSpPr>
        <p:spPr>
          <a:xfrm>
            <a:off x="2423615" y="4947155"/>
            <a:ext cx="1371600" cy="533400"/>
          </a:xfrm>
          <a:prstGeom prst="flowChartDelay">
            <a:avLst/>
          </a:prstGeom>
          <a:solidFill>
            <a:schemeClr val="tx1">
              <a:lumMod val="95000"/>
              <a:lumOff val="5000"/>
              <a:alpha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Flowchart: Delay 27"/>
          <p:cNvSpPr/>
          <p:nvPr/>
        </p:nvSpPr>
        <p:spPr>
          <a:xfrm>
            <a:off x="1661615" y="3514595"/>
            <a:ext cx="1371600" cy="533400"/>
          </a:xfrm>
          <a:prstGeom prst="flowChartDelay">
            <a:avLst/>
          </a:prstGeom>
          <a:solidFill>
            <a:schemeClr val="tx1">
              <a:lumMod val="75000"/>
              <a:lumOff val="25000"/>
              <a:alpha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Flowchart: Delay 28"/>
          <p:cNvSpPr/>
          <p:nvPr/>
        </p:nvSpPr>
        <p:spPr>
          <a:xfrm>
            <a:off x="2042615" y="4230875"/>
            <a:ext cx="1371600" cy="533400"/>
          </a:xfrm>
          <a:prstGeom prst="flowChartDelay">
            <a:avLst/>
          </a:prstGeom>
          <a:solidFill>
            <a:schemeClr val="tx1">
              <a:lumMod val="85000"/>
              <a:lumOff val="15000"/>
              <a:alpha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Text Placeholder 45"/>
          <p:cNvSpPr>
            <a:spLocks noGrp="1"/>
          </p:cNvSpPr>
          <p:nvPr>
            <p:ph type="body" sz="quarter" idx="15"/>
          </p:nvPr>
        </p:nvSpPr>
        <p:spPr>
          <a:xfrm>
            <a:off x="3102001" y="3628895"/>
            <a:ext cx="5412432" cy="838200"/>
          </a:xfrm>
        </p:spPr>
        <p:txBody>
          <a:bodyPr>
            <a:normAutofit/>
          </a:bodyPr>
          <a:lstStyle/>
          <a:p>
            <a:pPr lvl="0"/>
            <a:r>
              <a:rPr lang="cs-CZ" sz="2000" b="1" dirty="0" smtClean="0">
                <a:solidFill>
                  <a:srgbClr val="002060"/>
                </a:solidFill>
              </a:rPr>
              <a:t>Dá se po pevnině obejít celá Zeměkoule? </a:t>
            </a:r>
            <a:endParaRPr lang="en-US" sz="2000" b="1" dirty="0" smtClean="0">
              <a:solidFill>
                <a:srgbClr val="002060"/>
              </a:solidFill>
            </a:endParaRPr>
          </a:p>
          <a:p>
            <a:endParaRPr lang="en-US" sz="2000" b="1" dirty="0">
              <a:solidFill>
                <a:srgbClr val="002060"/>
              </a:solidFill>
            </a:endParaRPr>
          </a:p>
        </p:txBody>
      </p:sp>
      <p:sp>
        <p:nvSpPr>
          <p:cNvPr id="16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40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Modrá planeta</a:t>
            </a:r>
            <a:endParaRPr lang="en-US" sz="40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1" name="Picture 3" descr="C:\Users\admin\AppData\Local\Microsoft\Windows\Temporary Internet Files\Content.IE5\WFK0JFHU\MP900437335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-147987"/>
            <a:ext cx="2384487" cy="2382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30723" y="1043122"/>
            <a:ext cx="47926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Znáš odpovědi?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75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25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75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build="p"/>
      <p:bldP spid="42" grpId="0" build="p"/>
      <p:bldP spid="43" grpId="0" build="p"/>
      <p:bldP spid="44" grpId="0" build="p"/>
      <p:bldP spid="24" grpId="0" animBg="1"/>
      <p:bldP spid="26" grpId="0" animBg="1"/>
      <p:bldP spid="27" grpId="0" animBg="1"/>
      <p:bldP spid="28" grpId="0" animBg="1"/>
      <p:bldP spid="29" grpId="0" animBg="1"/>
      <p:bldP spid="4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 Placeholder 40"/>
          <p:cNvSpPr>
            <a:spLocks noGrp="1"/>
          </p:cNvSpPr>
          <p:nvPr>
            <p:ph type="body" sz="quarter" idx="16"/>
          </p:nvPr>
        </p:nvSpPr>
        <p:spPr>
          <a:xfrm>
            <a:off x="2362200" y="1811212"/>
            <a:ext cx="6629400" cy="838200"/>
          </a:xfrm>
        </p:spPr>
        <p:txBody>
          <a:bodyPr>
            <a:normAutofit/>
          </a:bodyPr>
          <a:lstStyle/>
          <a:p>
            <a:pPr lvl="0"/>
            <a:r>
              <a:rPr lang="cs-CZ" sz="2400" b="1" dirty="0" smtClean="0">
                <a:solidFill>
                  <a:srgbClr val="002060"/>
                </a:solidFill>
              </a:rPr>
              <a:t>Tichý oceán (Pacifik)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42" name="Text Placeholder 41"/>
          <p:cNvSpPr>
            <a:spLocks noGrp="1"/>
          </p:cNvSpPr>
          <p:nvPr>
            <p:ph type="body" sz="quarter" idx="17"/>
          </p:nvPr>
        </p:nvSpPr>
        <p:spPr>
          <a:xfrm>
            <a:off x="2667000" y="2557972"/>
            <a:ext cx="6629400" cy="838200"/>
          </a:xfrm>
        </p:spPr>
        <p:txBody>
          <a:bodyPr>
            <a:normAutofit/>
          </a:bodyPr>
          <a:lstStyle/>
          <a:p>
            <a:pPr lvl="0"/>
            <a:r>
              <a:rPr lang="cs-CZ" sz="2400" b="1" dirty="0" smtClean="0">
                <a:solidFill>
                  <a:srgbClr val="002060"/>
                </a:solidFill>
              </a:rPr>
              <a:t>Atlantský oceán</a:t>
            </a:r>
            <a:endParaRPr lang="en-US" sz="2400" b="1" dirty="0" smtClean="0">
              <a:solidFill>
                <a:srgbClr val="002060"/>
              </a:solidFill>
            </a:endParaRPr>
          </a:p>
          <a:p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43" name="Text Placeholder 42"/>
          <p:cNvSpPr>
            <a:spLocks noGrp="1"/>
          </p:cNvSpPr>
          <p:nvPr>
            <p:ph type="body" sz="quarter" idx="18"/>
          </p:nvPr>
        </p:nvSpPr>
        <p:spPr>
          <a:xfrm>
            <a:off x="3429000" y="3981960"/>
            <a:ext cx="6629400" cy="838200"/>
          </a:xfrm>
        </p:spPr>
        <p:txBody>
          <a:bodyPr>
            <a:normAutofit/>
          </a:bodyPr>
          <a:lstStyle/>
          <a:p>
            <a:pPr lvl="0"/>
            <a:r>
              <a:rPr lang="cs-CZ" sz="2400" b="1" dirty="0" smtClean="0">
                <a:solidFill>
                  <a:srgbClr val="002060"/>
                </a:solidFill>
              </a:rPr>
              <a:t>Jižní oceán</a:t>
            </a:r>
            <a:endParaRPr lang="en-US" sz="2400" b="1" dirty="0">
              <a:solidFill>
                <a:srgbClr val="002060"/>
              </a:solidFill>
            </a:endParaRPr>
          </a:p>
          <a:p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44" name="Text Placeholder 43"/>
          <p:cNvSpPr>
            <a:spLocks noGrp="1"/>
          </p:cNvSpPr>
          <p:nvPr>
            <p:ph type="body" sz="quarter" idx="19"/>
          </p:nvPr>
        </p:nvSpPr>
        <p:spPr>
          <a:xfrm>
            <a:off x="3810000" y="4655377"/>
            <a:ext cx="6629400" cy="838200"/>
          </a:xfrm>
        </p:spPr>
        <p:txBody>
          <a:bodyPr>
            <a:normAutofit/>
          </a:bodyPr>
          <a:lstStyle/>
          <a:p>
            <a:pPr lvl="0"/>
            <a:r>
              <a:rPr lang="cs-CZ" sz="2400" b="1" dirty="0" smtClean="0">
                <a:solidFill>
                  <a:srgbClr val="002060"/>
                </a:solidFill>
              </a:rPr>
              <a:t>Severní ledový oceán</a:t>
            </a:r>
            <a:endParaRPr lang="en-US" sz="2400" b="1" dirty="0" smtClean="0">
              <a:solidFill>
                <a:srgbClr val="002060"/>
              </a:solidFill>
            </a:endParaRPr>
          </a:p>
          <a:p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24" name="Flowchart: Delay 23"/>
          <p:cNvSpPr/>
          <p:nvPr/>
        </p:nvSpPr>
        <p:spPr>
          <a:xfrm>
            <a:off x="914400" y="1770000"/>
            <a:ext cx="1371600" cy="533400"/>
          </a:xfrm>
          <a:prstGeom prst="flowChartDelay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Flowchart: Delay 25"/>
          <p:cNvSpPr/>
          <p:nvPr/>
        </p:nvSpPr>
        <p:spPr>
          <a:xfrm>
            <a:off x="1295400" y="2486280"/>
            <a:ext cx="1371600" cy="533400"/>
          </a:xfrm>
          <a:prstGeom prst="flowChartDelay">
            <a:avLst/>
          </a:prstGeom>
          <a:solidFill>
            <a:schemeClr val="tx1">
              <a:lumMod val="65000"/>
              <a:lumOff val="35000"/>
              <a:alpha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Flowchart: Delay 26"/>
          <p:cNvSpPr/>
          <p:nvPr/>
        </p:nvSpPr>
        <p:spPr>
          <a:xfrm>
            <a:off x="2438400" y="4635120"/>
            <a:ext cx="1371600" cy="533400"/>
          </a:xfrm>
          <a:prstGeom prst="flowChartDelay">
            <a:avLst/>
          </a:prstGeom>
          <a:solidFill>
            <a:schemeClr val="tx1">
              <a:lumMod val="95000"/>
              <a:lumOff val="5000"/>
              <a:alpha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Flowchart: Delay 27"/>
          <p:cNvSpPr/>
          <p:nvPr/>
        </p:nvSpPr>
        <p:spPr>
          <a:xfrm>
            <a:off x="1676400" y="3202560"/>
            <a:ext cx="1371600" cy="533400"/>
          </a:xfrm>
          <a:prstGeom prst="flowChartDelay">
            <a:avLst/>
          </a:prstGeom>
          <a:solidFill>
            <a:schemeClr val="tx1">
              <a:lumMod val="75000"/>
              <a:lumOff val="25000"/>
              <a:alpha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Flowchart: Delay 28"/>
          <p:cNvSpPr/>
          <p:nvPr/>
        </p:nvSpPr>
        <p:spPr>
          <a:xfrm>
            <a:off x="2057400" y="3918840"/>
            <a:ext cx="1371600" cy="533400"/>
          </a:xfrm>
          <a:prstGeom prst="flowChartDelay">
            <a:avLst/>
          </a:prstGeom>
          <a:solidFill>
            <a:schemeClr val="tx1">
              <a:lumMod val="85000"/>
              <a:lumOff val="15000"/>
              <a:alpha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Text Placeholder 45"/>
          <p:cNvSpPr>
            <a:spLocks noGrp="1"/>
          </p:cNvSpPr>
          <p:nvPr>
            <p:ph type="body" sz="quarter" idx="15"/>
          </p:nvPr>
        </p:nvSpPr>
        <p:spPr>
          <a:xfrm>
            <a:off x="3048000" y="3280920"/>
            <a:ext cx="6629400" cy="838200"/>
          </a:xfrm>
        </p:spPr>
        <p:txBody>
          <a:bodyPr>
            <a:normAutofit/>
          </a:bodyPr>
          <a:lstStyle/>
          <a:p>
            <a:pPr lvl="0"/>
            <a:r>
              <a:rPr lang="cs-CZ" sz="2400" b="1" dirty="0" smtClean="0">
                <a:solidFill>
                  <a:srgbClr val="002060"/>
                </a:solidFill>
              </a:rPr>
              <a:t>Indický oceán</a:t>
            </a:r>
            <a:endParaRPr lang="en-US" sz="2400" b="1" dirty="0" smtClean="0">
              <a:solidFill>
                <a:srgbClr val="002060"/>
              </a:solidFill>
            </a:endParaRPr>
          </a:p>
          <a:p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6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40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PŘEHLED OCEÁNŮ</a:t>
            </a:r>
            <a:endParaRPr lang="en-US" sz="40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4100" name="Picture 4" descr="C:\Users\admin\AppData\Local\Microsoft\Windows\Temporary Internet Files\Content.IE5\O9X7D77A\MP9004311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148" y="1698170"/>
            <a:ext cx="3332308" cy="2220670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perspectiveHeroicExtremeLeftFacing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Content Placeholder 6"/>
          <p:cNvSpPr txBox="1">
            <a:spLocks/>
          </p:cNvSpPr>
          <p:nvPr/>
        </p:nvSpPr>
        <p:spPr>
          <a:xfrm>
            <a:off x="812208" y="1013617"/>
            <a:ext cx="8224288" cy="631627"/>
          </a:xfrm>
          <a:prstGeom prst="rect">
            <a:avLst/>
          </a:prstGeom>
        </p:spPr>
        <p:txBody>
          <a:bodyPr/>
          <a:lstStyle>
            <a:lvl1pPr marL="173038" indent="-173038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SzPct val="70000"/>
              <a:buFont typeface="Arial" pitchFamily="34" charset="0"/>
              <a:buChar char="•"/>
              <a:defRPr sz="28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Segoe UI" pitchFamily="34" charset="0"/>
              </a:defRPr>
            </a:lvl1pPr>
            <a:lvl2pPr marL="627063" indent="-169863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SzPct val="70000"/>
              <a:buFont typeface="Arial" pitchFamily="34" charset="0"/>
              <a:buChar char="•"/>
              <a:defRPr sz="24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Segoe UI" pitchFamily="34" charset="0"/>
              </a:defRPr>
            </a:lvl2pPr>
            <a:lvl3pPr marL="1030288" indent="-115888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SzPct val="70000"/>
              <a:buFont typeface="Arial" pitchFamily="34" charset="0"/>
              <a:buChar char="•"/>
              <a:defRPr sz="24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Segoe UI" pitchFamily="34" charset="0"/>
              </a:defRPr>
            </a:lvl3pPr>
            <a:lvl4pPr marL="1482725" indent="-111125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SzPct val="70000"/>
              <a:buFont typeface="Arial" pitchFamily="34" charset="0"/>
              <a:buChar char="•"/>
              <a:defRPr sz="20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Segoe UI" pitchFamily="34" charset="0"/>
              </a:defRPr>
            </a:lvl4pPr>
            <a:lvl5pPr marL="1944688" indent="-115888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SzPct val="70000"/>
              <a:buFont typeface="Arial" pitchFamily="34" charset="0"/>
              <a:buChar char="•"/>
              <a:defRPr sz="20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Segoe UI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smtClean="0">
                <a:solidFill>
                  <a:srgbClr val="0070C0"/>
                </a:solidFill>
              </a:rPr>
              <a:t>Světový oceán je rozdělen na pět oceánů:</a:t>
            </a:r>
            <a:endParaRPr lang="en-US" b="1" dirty="0" smtClean="0">
              <a:solidFill>
                <a:srgbClr val="0070C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608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5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75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75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25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75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75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75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75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build="p"/>
      <p:bldP spid="42" grpId="0" build="p"/>
      <p:bldP spid="43" grpId="0" build="p"/>
      <p:bldP spid="44" grpId="0" build="p"/>
      <p:bldP spid="24" grpId="0" animBg="1"/>
      <p:bldP spid="26" grpId="0" animBg="1"/>
      <p:bldP spid="27" grpId="0" animBg="1"/>
      <p:bldP spid="28" grpId="0" animBg="1"/>
      <p:bldP spid="29" grpId="0" animBg="1"/>
      <p:bldP spid="4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77744"/>
            <a:ext cx="1800200" cy="1800200"/>
          </a:xfrm>
          <a:prstGeom prst="rect">
            <a:avLst/>
          </a:prstGeom>
        </p:spPr>
      </p:pic>
      <p:sp>
        <p:nvSpPr>
          <p:cNvPr id="16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40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rozloha OCEÁNŮ</a:t>
            </a:r>
            <a:endParaRPr lang="en-US" sz="40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0207922"/>
              </p:ext>
            </p:extLst>
          </p:nvPr>
        </p:nvGraphicFramePr>
        <p:xfrm>
          <a:off x="1115616" y="1556792"/>
          <a:ext cx="7632848" cy="3705552"/>
        </p:xfrm>
        <a:graphic>
          <a:graphicData uri="http://schemas.openxmlformats.org/drawingml/2006/table">
            <a:tbl>
              <a:tblPr/>
              <a:tblGrid>
                <a:gridCol w="4536504"/>
                <a:gridCol w="3096344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>
                          <a:solidFill>
                            <a:srgbClr val="002060"/>
                          </a:solidFill>
                          <a:effectLst/>
                        </a:rPr>
                        <a:t>Oceán</a:t>
                      </a:r>
                    </a:p>
                  </a:txBody>
                  <a:tcPr marR="2000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Rozloha (mil. km²)</a:t>
                      </a:r>
                    </a:p>
                  </a:txBody>
                  <a:tcPr marR="2000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656064">
                <a:tc>
                  <a:txBody>
                    <a:bodyPr/>
                    <a:lstStyle/>
                    <a:p>
                      <a:pPr algn="l"/>
                      <a:r>
                        <a:rPr lang="cs-CZ" sz="2800" b="1" u="none" strike="noStrike" dirty="0">
                          <a:solidFill>
                            <a:srgbClr val="0B0080"/>
                          </a:solidFill>
                          <a:effectLst/>
                        </a:rPr>
                        <a:t>Tichý oceán</a:t>
                      </a:r>
                      <a:endParaRPr lang="cs-CZ" sz="2800" b="1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155,557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/>
                      <a:r>
                        <a:rPr lang="cs-CZ" sz="2800" b="1" u="none" strike="noStrike" dirty="0">
                          <a:solidFill>
                            <a:srgbClr val="0B0080"/>
                          </a:solidFill>
                          <a:effectLst/>
                        </a:rPr>
                        <a:t>Atlantský oceán</a:t>
                      </a:r>
                      <a:endParaRPr lang="cs-CZ" sz="2800" b="1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76,762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/>
                      <a:r>
                        <a:rPr lang="cs-CZ" sz="2800" b="1" u="none" strike="noStrike" dirty="0">
                          <a:solidFill>
                            <a:srgbClr val="0B0080"/>
                          </a:solidFill>
                          <a:effectLst/>
                        </a:rPr>
                        <a:t>Indický oceán</a:t>
                      </a:r>
                      <a:endParaRPr lang="cs-CZ" sz="2800" b="1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68,556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/>
                      <a:r>
                        <a:rPr lang="cs-CZ" sz="2800" b="1" u="none" strike="noStrike" dirty="0">
                          <a:solidFill>
                            <a:srgbClr val="0B0080"/>
                          </a:solidFill>
                          <a:effectLst/>
                        </a:rPr>
                        <a:t>Jižní oceán</a:t>
                      </a:r>
                      <a:endParaRPr lang="cs-CZ" sz="2800" b="1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20,327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/>
                      <a:r>
                        <a:rPr lang="cs-CZ" sz="2800" b="1" u="none" strike="noStrike" dirty="0">
                          <a:solidFill>
                            <a:srgbClr val="0B0080"/>
                          </a:solidFill>
                          <a:effectLst/>
                        </a:rPr>
                        <a:t>Severní ledový oceán</a:t>
                      </a:r>
                      <a:endParaRPr lang="cs-CZ" sz="2800" b="1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14,056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961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827584" y="1052736"/>
            <a:ext cx="8208912" cy="1287145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Název oceánu vychází 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 plavby portugalského mořeplavce 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Fernão 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de 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Magalhãese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který při své cestě na 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Filipíny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 v roce 1520 zažil v jeho vodách klidnou plavbu. 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 latině se moře nazývá </a:t>
            </a:r>
            <a:r>
              <a:rPr lang="cs-CZ" sz="2000" i="1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mare pacificum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000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„poklidné moře“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odtud název pacifický, česky 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Tichý 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oceán.</a:t>
            </a:r>
            <a:endParaRPr lang="en-US" cap="none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83568" y="2515547"/>
            <a:ext cx="5400600" cy="481405"/>
          </a:xfrm>
        </p:spPr>
        <p:txBody>
          <a:bodyPr>
            <a:noAutofit/>
          </a:bodyPr>
          <a:lstStyle/>
          <a:p>
            <a:r>
              <a:rPr lang="cs-CZ" sz="2400" b="1" dirty="0">
                <a:solidFill>
                  <a:srgbClr val="002060"/>
                </a:solidFill>
              </a:rPr>
              <a:t>Tichý oceán 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>
                <a:solidFill>
                  <a:srgbClr val="002060"/>
                </a:solidFill>
              </a:rPr>
              <a:t>je největší oceán na Zemi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0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/>
          <a:lstStyle/>
          <a:p>
            <a:pPr>
              <a:buNone/>
            </a:pPr>
            <a:r>
              <a:rPr lang="cs-CZ" sz="4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6350" stA="55000" endA="50" endPos="85000" dir="5400000" sy="-100000" algn="bl" rotWithShape="0"/>
                </a:effectLst>
              </a:rPr>
              <a:t>Tichý OCEÁN  (PACIFIK)</a:t>
            </a:r>
            <a:endParaRPr lang="en-US" sz="4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6350" stA="55000" endA="50" endPos="85000" dir="5400000" sy="-100000" algn="bl" rotWithShape="0"/>
              </a:effectLst>
            </a:endParaRPr>
          </a:p>
        </p:txBody>
      </p:sp>
      <p:pic>
        <p:nvPicPr>
          <p:cNvPr id="1026" name="Picture 2" descr="Soubor:Pacific Ocean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92896"/>
            <a:ext cx="3409478" cy="340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2"/>
          <p:cNvSpPr>
            <a:spLocks noGrp="1"/>
          </p:cNvSpPr>
          <p:nvPr>
            <p:ph sz="half" idx="2"/>
          </p:nvPr>
        </p:nvSpPr>
        <p:spPr>
          <a:xfrm>
            <a:off x="683568" y="3068960"/>
            <a:ext cx="4608512" cy="1656184"/>
          </a:xfrm>
        </p:spPr>
        <p:txBody>
          <a:bodyPr>
            <a:normAutofit/>
          </a:bodyPr>
          <a:lstStyle/>
          <a:p>
            <a:r>
              <a:rPr lang="pl-PL" b="1" dirty="0">
                <a:solidFill>
                  <a:srgbClr val="0070C0"/>
                </a:solidFill>
              </a:rPr>
              <a:t>Rozprostírá se od Arktidy na severu po Antarktidu na </a:t>
            </a:r>
            <a:r>
              <a:rPr lang="pl-PL" b="1" dirty="0" smtClean="0">
                <a:solidFill>
                  <a:srgbClr val="0070C0"/>
                </a:solidFill>
              </a:rPr>
              <a:t>jihu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a </a:t>
            </a:r>
            <a:r>
              <a:rPr lang="cs-CZ" b="1" dirty="0">
                <a:solidFill>
                  <a:srgbClr val="0070C0"/>
                </a:solidFill>
              </a:rPr>
              <a:t>ze stran je ohraničen Asií a Austrálií na západě a Severní a Jižní Amerikou na východě.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2" name="Content Placeholder 2"/>
          <p:cNvSpPr>
            <a:spLocks noGrp="1"/>
          </p:cNvSpPr>
          <p:nvPr>
            <p:ph sz="half" idx="2"/>
          </p:nvPr>
        </p:nvSpPr>
        <p:spPr>
          <a:xfrm>
            <a:off x="755576" y="4581128"/>
            <a:ext cx="5112568" cy="10801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 </a:t>
            </a:r>
            <a:r>
              <a:rPr lang="cs-CZ" b="1" dirty="0" smtClean="0">
                <a:solidFill>
                  <a:srgbClr val="002060"/>
                </a:solidFill>
              </a:rPr>
              <a:t>V Pacifiku se nachází nejhlubší místo na Zemi - MARIÁNSKÝ PŘÍKOP , hloubka 11 km. 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10</a:t>
            </a:fld>
            <a:endParaRPr lang="en-US" dirty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779912" y="3861048"/>
            <a:ext cx="2232248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/>
          <a:lstStyle/>
          <a:p>
            <a:pPr>
              <a:buNone/>
            </a:pPr>
            <a:r>
              <a:rPr lang="cs-CZ" sz="4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6350" stA="55000" endA="50" endPos="85000" dir="5400000" sy="-100000" algn="bl" rotWithShape="0"/>
                </a:effectLst>
              </a:rPr>
              <a:t>Tichý OCEÁN  (PACIFIK)</a:t>
            </a:r>
            <a:endParaRPr lang="en-US" sz="4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6350" stA="55000" endA="50" endPos="85000" dir="5400000" sy="-100000" algn="bl" rotWithShape="0"/>
              </a:effectLst>
            </a:endParaRPr>
          </a:p>
        </p:txBody>
      </p:sp>
      <p:pic>
        <p:nvPicPr>
          <p:cNvPr id="1026" name="Picture 2" descr="Soubor:Pacific Ocean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980728"/>
            <a:ext cx="5065662" cy="506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148064" y="1988840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Severní Amerika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419892" y="3859544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Jižní Amerika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105600" y="5497710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Antarktida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4221088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Austrálie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975666" y="1565823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Asie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247495" y="1124744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Arktida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876235" y="3225527"/>
            <a:ext cx="1271829" cy="288032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Tichý oceán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482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0"/>
                            </p:stCondLst>
                            <p:childTnLst>
                              <p:par>
                                <p:cTn id="35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0"/>
                            </p:stCondLst>
                            <p:childTnLst>
                              <p:par>
                                <p:cTn id="41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3" grpId="0"/>
      <p:bldP spid="14" grpId="0"/>
      <p:bldP spid="15" grpId="0"/>
      <p:bldP spid="16" grpId="0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827584" y="1052737"/>
            <a:ext cx="8208912" cy="936104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Původ 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názvu „Atlantský oceán“ pochází z řecké mytologie. Podle ní byl Atlas obr, který podpíral nebeskou klenbu. Řecké jméno </a:t>
            </a:r>
            <a:r>
              <a:rPr lang="cs-CZ" i="1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Atlantis thallasa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 znamená Atlantovo moře.</a:t>
            </a:r>
            <a:endParaRPr lang="en-US" cap="none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1560" y="2204863"/>
            <a:ext cx="5688632" cy="481405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Atlantik je druhý největší oceán na Zemi.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0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/>
          <a:lstStyle/>
          <a:p>
            <a:pPr>
              <a:buNone/>
            </a:pPr>
            <a:r>
              <a:rPr lang="cs-CZ" sz="4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6350" stA="55000" endA="50" endPos="85000" dir="5400000" sy="-100000" algn="bl" rotWithShape="0"/>
                </a:effectLst>
              </a:rPr>
              <a:t>Atlantský oceán </a:t>
            </a:r>
            <a:endParaRPr lang="en-US" sz="4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6350" stA="55000" endA="50" endPos="85000" dir="5400000" sy="-100000" algn="bl" rotWithShape="0"/>
              </a:effectLst>
            </a:endParaRPr>
          </a:p>
        </p:txBody>
      </p:sp>
      <p:sp>
        <p:nvSpPr>
          <p:cNvPr id="11" name="Content Placeholder 2"/>
          <p:cNvSpPr>
            <a:spLocks noGrp="1"/>
          </p:cNvSpPr>
          <p:nvPr>
            <p:ph sz="half" idx="2"/>
          </p:nvPr>
        </p:nvSpPr>
        <p:spPr>
          <a:xfrm>
            <a:off x="611560" y="3212976"/>
            <a:ext cx="4608512" cy="136815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pl-PL" b="1" dirty="0">
                <a:solidFill>
                  <a:srgbClr val="0070C0"/>
                </a:solidFill>
              </a:rPr>
              <a:t>Rozprostírá se </a:t>
            </a:r>
            <a:r>
              <a:rPr lang="pl-PL" b="1" dirty="0" smtClean="0">
                <a:solidFill>
                  <a:srgbClr val="0070C0"/>
                </a:solidFill>
              </a:rPr>
              <a:t>mezi Evropou, Afrikou, </a:t>
            </a:r>
            <a:r>
              <a:rPr lang="cs-CZ" b="1" dirty="0" smtClean="0">
                <a:solidFill>
                  <a:srgbClr val="0070C0"/>
                </a:solidFill>
              </a:rPr>
              <a:t>Severní</a:t>
            </a:r>
            <a:r>
              <a:rPr lang="cs-CZ" b="1" dirty="0">
                <a:solidFill>
                  <a:srgbClr val="0070C0"/>
                </a:solidFill>
              </a:rPr>
              <a:t> </a:t>
            </a:r>
            <a:r>
              <a:rPr lang="cs-CZ" b="1" dirty="0" smtClean="0">
                <a:solidFill>
                  <a:srgbClr val="0070C0"/>
                </a:solidFill>
              </a:rPr>
              <a:t>a</a:t>
            </a:r>
            <a:r>
              <a:rPr lang="cs-CZ" b="1" dirty="0">
                <a:solidFill>
                  <a:srgbClr val="0070C0"/>
                </a:solidFill>
              </a:rPr>
              <a:t> </a:t>
            </a:r>
            <a:r>
              <a:rPr lang="cs-CZ" b="1" dirty="0" smtClean="0">
                <a:solidFill>
                  <a:srgbClr val="0070C0"/>
                </a:solidFill>
              </a:rPr>
              <a:t>Jižní Amerikou. Na severu sahá po</a:t>
            </a:r>
            <a:r>
              <a:rPr lang="pl-PL" b="1" dirty="0">
                <a:solidFill>
                  <a:srgbClr val="0070C0"/>
                </a:solidFill>
              </a:rPr>
              <a:t> </a:t>
            </a:r>
            <a:r>
              <a:rPr lang="pl-PL" b="1" dirty="0" smtClean="0">
                <a:solidFill>
                  <a:srgbClr val="0070C0"/>
                </a:solidFill>
              </a:rPr>
              <a:t>Arktidu a</a:t>
            </a:r>
            <a:r>
              <a:rPr lang="pl-PL" b="1" dirty="0">
                <a:solidFill>
                  <a:srgbClr val="0070C0"/>
                </a:solidFill>
              </a:rPr>
              <a:t> na </a:t>
            </a:r>
            <a:r>
              <a:rPr lang="pl-PL" b="1" dirty="0" smtClean="0">
                <a:solidFill>
                  <a:srgbClr val="0070C0"/>
                </a:solidFill>
              </a:rPr>
              <a:t>jihu po</a:t>
            </a:r>
            <a:r>
              <a:rPr lang="pl-PL" b="1" dirty="0">
                <a:solidFill>
                  <a:srgbClr val="0070C0"/>
                </a:solidFill>
              </a:rPr>
              <a:t> </a:t>
            </a:r>
            <a:r>
              <a:rPr lang="pl-PL" b="1" dirty="0" smtClean="0">
                <a:solidFill>
                  <a:srgbClr val="0070C0"/>
                </a:solidFill>
              </a:rPr>
              <a:t>Antarktidu.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Soubor:Atlantik-mapa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788" y="2204863"/>
            <a:ext cx="3672408" cy="367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1351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/>
          <a:lstStyle/>
          <a:p>
            <a:pPr>
              <a:buNone/>
            </a:pPr>
            <a:r>
              <a:rPr lang="cs-CZ" sz="4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6350" stA="55000" endA="50" endPos="85000" dir="5400000" sy="-100000" algn="bl" rotWithShape="0"/>
                </a:effectLst>
              </a:rPr>
              <a:t>Atlantský oceán </a:t>
            </a:r>
            <a:endParaRPr lang="en-US" sz="4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6350" stA="55000" endA="50" endPos="85000" dir="5400000" sy="-100000" algn="bl" rotWithShape="0"/>
              </a:effectLst>
            </a:endParaRPr>
          </a:p>
        </p:txBody>
      </p:sp>
      <p:pic>
        <p:nvPicPr>
          <p:cNvPr id="2050" name="Picture 2" descr="Soubor:Atlantik-mapa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86089"/>
            <a:ext cx="4929898" cy="4929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354434" y="1882034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Severní Amerika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116555" y="3859544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Jižní Amerika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105600" y="5497710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Antarktida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518144" y="3225527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Afrika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1738018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Evropa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247495" y="1124744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Arktida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180451" y="3526363"/>
            <a:ext cx="936104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Tichý oceán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350842" y="3369543"/>
            <a:ext cx="1065133" cy="490001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Atlantský oceán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12160" y="1756418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Asie</a:t>
            </a:r>
          </a:p>
        </p:txBody>
      </p:sp>
    </p:spTree>
    <p:extLst>
      <p:ext uri="{BB962C8B-B14F-4D97-AF65-F5344CB8AC3E}">
        <p14:creationId xmlns:p14="http://schemas.microsoft.com/office/powerpoint/2010/main" val="2851015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75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4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250"/>
                            </p:stCondLst>
                            <p:childTnLst>
                              <p:par>
                                <p:cTn id="35" presetID="4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4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750"/>
                            </p:stCondLst>
                            <p:childTnLst>
                              <p:par>
                                <p:cTn id="47" presetID="4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4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 animBg="1"/>
      <p:bldP spid="20" grpId="0" animBg="1"/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802482" y="980728"/>
            <a:ext cx="8208912" cy="100811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cap="none" dirty="0" smtClean="0">
                <a:solidFill>
                  <a:srgbClr val="0070C0"/>
                </a:solidFill>
              </a:rPr>
              <a:t>Vzhledem </a:t>
            </a:r>
            <a:r>
              <a:rPr lang="cs-CZ" cap="none" dirty="0">
                <a:solidFill>
                  <a:srgbClr val="0070C0"/>
                </a:solidFill>
              </a:rPr>
              <a:t>ke své poloze je Indickým oceán nejteplejším světovým </a:t>
            </a:r>
            <a:r>
              <a:rPr lang="cs-CZ" cap="none" dirty="0" smtClean="0">
                <a:solidFill>
                  <a:srgbClr val="0070C0"/>
                </a:solidFill>
              </a:rPr>
              <a:t>oceánem. </a:t>
            </a:r>
          </a:p>
          <a:p>
            <a:pPr>
              <a:spcBef>
                <a:spcPts val="0"/>
              </a:spcBef>
            </a:pPr>
            <a:r>
              <a:rPr lang="cs-CZ" cap="none" dirty="0" smtClean="0">
                <a:solidFill>
                  <a:srgbClr val="0070C0"/>
                </a:solidFill>
              </a:rPr>
              <a:t>Velká </a:t>
            </a:r>
            <a:r>
              <a:rPr lang="cs-CZ" cap="none" dirty="0">
                <a:solidFill>
                  <a:srgbClr val="0070C0"/>
                </a:solidFill>
              </a:rPr>
              <a:t>část jeho plochy se </a:t>
            </a:r>
            <a:r>
              <a:rPr lang="cs-CZ" cap="none" dirty="0" smtClean="0">
                <a:solidFill>
                  <a:srgbClr val="0070C0"/>
                </a:solidFill>
              </a:rPr>
              <a:t>nachází v</a:t>
            </a:r>
            <a:r>
              <a:rPr lang="cs-CZ" cap="none" dirty="0">
                <a:solidFill>
                  <a:srgbClr val="0070C0"/>
                </a:solidFill>
              </a:rPr>
              <a:t> </a:t>
            </a:r>
            <a:r>
              <a:rPr lang="cs-CZ" cap="none" dirty="0" smtClean="0">
                <a:solidFill>
                  <a:srgbClr val="0070C0"/>
                </a:solidFill>
              </a:rPr>
              <a:t>tropickém nebo</a:t>
            </a:r>
            <a:r>
              <a:rPr lang="cs-CZ" cap="none" dirty="0">
                <a:solidFill>
                  <a:srgbClr val="0070C0"/>
                </a:solidFill>
              </a:rPr>
              <a:t> </a:t>
            </a:r>
            <a:r>
              <a:rPr lang="cs-CZ" cap="none" dirty="0" smtClean="0">
                <a:solidFill>
                  <a:srgbClr val="0070C0"/>
                </a:solidFill>
              </a:rPr>
              <a:t>subtropickém podnebném </a:t>
            </a:r>
          </a:p>
          <a:p>
            <a:pPr>
              <a:spcBef>
                <a:spcPts val="0"/>
              </a:spcBef>
            </a:pPr>
            <a:r>
              <a:rPr lang="cs-CZ" cap="none" dirty="0" smtClean="0">
                <a:solidFill>
                  <a:srgbClr val="0070C0"/>
                </a:solidFill>
              </a:rPr>
              <a:t>pásu</a:t>
            </a:r>
            <a:r>
              <a:rPr lang="cs-CZ" cap="none" dirty="0">
                <a:solidFill>
                  <a:srgbClr val="0070C0"/>
                </a:solidFill>
              </a:rPr>
              <a:t>.</a:t>
            </a:r>
            <a:endParaRPr lang="en-US" cap="none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1560" y="2276872"/>
            <a:ext cx="5544616" cy="1008113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sz="2400" b="1" dirty="0">
                <a:solidFill>
                  <a:srgbClr val="002060"/>
                </a:solidFill>
              </a:rPr>
              <a:t>Indický oceán je třetí největší </a:t>
            </a:r>
            <a:r>
              <a:rPr lang="cs-CZ" sz="2400" b="1" dirty="0" smtClean="0">
                <a:solidFill>
                  <a:srgbClr val="002060"/>
                </a:solidFill>
              </a:rPr>
              <a:t>oceán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002060"/>
                </a:solidFill>
              </a:rPr>
              <a:t>na Zemi.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0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/>
          <a:lstStyle/>
          <a:p>
            <a:pPr>
              <a:buNone/>
            </a:pPr>
            <a:r>
              <a:rPr lang="cs-CZ" sz="4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6350" stA="55000" endA="50" endPos="85000" dir="5400000" sy="-100000" algn="bl" rotWithShape="0"/>
                </a:effectLst>
              </a:rPr>
              <a:t>indický oceán </a:t>
            </a:r>
            <a:endParaRPr lang="en-US" sz="4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6350" stA="55000" endA="50" endPos="85000" dir="5400000" sy="-100000" algn="bl" rotWithShape="0"/>
              </a:effectLst>
            </a:endParaRPr>
          </a:p>
        </p:txBody>
      </p:sp>
      <p:sp>
        <p:nvSpPr>
          <p:cNvPr id="11" name="Content Placeholder 2"/>
          <p:cNvSpPr>
            <a:spLocks noGrp="1"/>
          </p:cNvSpPr>
          <p:nvPr>
            <p:ph sz="half" idx="2"/>
          </p:nvPr>
        </p:nvSpPr>
        <p:spPr>
          <a:xfrm>
            <a:off x="611560" y="3212976"/>
            <a:ext cx="4824536" cy="108012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70C0"/>
                </a:solidFill>
              </a:rPr>
              <a:t>Nachází </a:t>
            </a:r>
            <a:r>
              <a:rPr lang="cs-CZ" b="1" dirty="0">
                <a:solidFill>
                  <a:srgbClr val="0070C0"/>
                </a:solidFill>
              </a:rPr>
              <a:t>se </a:t>
            </a:r>
            <a:r>
              <a:rPr lang="cs-CZ" b="1" dirty="0" smtClean="0">
                <a:solidFill>
                  <a:srgbClr val="0070C0"/>
                </a:solidFill>
              </a:rPr>
              <a:t>mezi východním pobřežím </a:t>
            </a:r>
          </a:p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70C0"/>
                </a:solidFill>
              </a:rPr>
              <a:t>Afriky, jižní částí Asie, západním pobřežím Austrálie a Antarktidou.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http://upload.wikimedia.org/wikipedia/commons/d/d3/Indian_Ocean-CIA_WFB_Map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3719314" cy="3719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322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/>
          <a:lstStyle/>
          <a:p>
            <a:pPr>
              <a:buNone/>
            </a:pPr>
            <a:r>
              <a:rPr lang="cs-CZ" sz="4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6350" stA="55000" endA="50" endPos="85000" dir="5400000" sy="-100000" algn="bl" rotWithShape="0"/>
                </a:effectLst>
              </a:rPr>
              <a:t>indický oceán </a:t>
            </a:r>
            <a:endParaRPr lang="en-US" sz="4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6350" stA="55000" endA="50" endPos="85000" dir="5400000" sy="-100000" algn="bl" rotWithShape="0"/>
              </a:effectLst>
            </a:endParaRPr>
          </a:p>
        </p:txBody>
      </p:sp>
      <p:pic>
        <p:nvPicPr>
          <p:cNvPr id="12" name="Picture 2" descr="http://upload.wikimedia.org/wikipedia/commons/d/d3/Indian_Ocean-CIA_WFB_Map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027634"/>
            <a:ext cx="4968552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483768" y="2492896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Afrika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131690" y="5371997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Antarktida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013343" y="3777331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Austrálie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564330" y="1571464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Asie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334965" y="3241425"/>
            <a:ext cx="865280" cy="540969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Indický oceán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649257" y="2131809"/>
            <a:ext cx="936104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Tichý oceán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799692" y="3746484"/>
            <a:ext cx="1044116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Atlantský oceán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883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0"/>
                            </p:stCondLst>
                            <p:childTnLst>
                              <p:par>
                                <p:cTn id="35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0"/>
                            </p:stCondLst>
                            <p:childTnLst>
                              <p:par>
                                <p:cTn id="41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9" grpId="0" animBg="1"/>
      <p:bldP spid="20" grpId="0" animBg="1"/>
      <p:bldP spid="2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827584" y="980728"/>
            <a:ext cx="8208912" cy="936104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Jižní oceán 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(resp. Jižní 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ledový oceán nebo Antarktický oceán) byl 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oficiálně definován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 Mezinárodní hydrografickou 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organizací jako oceán </a:t>
            </a:r>
          </a:p>
          <a:p>
            <a:pPr>
              <a:spcBef>
                <a:spcPts val="0"/>
              </a:spcBef>
            </a:pP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obklopující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 Antarktidu až v roce 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2000. </a:t>
            </a:r>
            <a:endParaRPr lang="en-US" cap="none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1560" y="2204863"/>
            <a:ext cx="5544616" cy="1008113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002060"/>
                </a:solidFill>
              </a:rPr>
              <a:t>Jižní oceán</a:t>
            </a:r>
            <a:r>
              <a:rPr lang="cs-CZ" sz="2400" b="1" dirty="0">
                <a:solidFill>
                  <a:srgbClr val="002060"/>
                </a:solidFill>
              </a:rPr>
              <a:t> je </a:t>
            </a:r>
            <a:r>
              <a:rPr lang="cs-CZ" sz="2400" b="1" dirty="0" smtClean="0">
                <a:solidFill>
                  <a:srgbClr val="002060"/>
                </a:solidFill>
              </a:rPr>
              <a:t>čtvrtý </a:t>
            </a:r>
            <a:r>
              <a:rPr lang="cs-CZ" sz="2400" b="1" dirty="0">
                <a:solidFill>
                  <a:srgbClr val="002060"/>
                </a:solidFill>
              </a:rPr>
              <a:t>největší </a:t>
            </a:r>
            <a:r>
              <a:rPr lang="cs-CZ" sz="2400" b="1" dirty="0" smtClean="0">
                <a:solidFill>
                  <a:srgbClr val="002060"/>
                </a:solidFill>
              </a:rPr>
              <a:t>oceán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002060"/>
                </a:solidFill>
              </a:rPr>
              <a:t>na Zemi.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0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/>
          <a:lstStyle/>
          <a:p>
            <a:pPr>
              <a:buNone/>
            </a:pPr>
            <a:r>
              <a:rPr lang="cs-CZ" sz="4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6350" stA="55000" endA="50" endPos="85000" dir="5400000" sy="-100000" algn="bl" rotWithShape="0"/>
                </a:effectLst>
              </a:rPr>
              <a:t>jižní oceán </a:t>
            </a:r>
            <a:endParaRPr lang="en-US" sz="4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6350" stA="55000" endA="50" endPos="85000" dir="5400000" sy="-100000" algn="bl" rotWithShape="0"/>
              </a:effectLst>
            </a:endParaRPr>
          </a:p>
        </p:txBody>
      </p:sp>
      <p:sp>
        <p:nvSpPr>
          <p:cNvPr id="11" name="Content Placeholder 2"/>
          <p:cNvSpPr>
            <a:spLocks noGrp="1"/>
          </p:cNvSpPr>
          <p:nvPr>
            <p:ph sz="half" idx="2"/>
          </p:nvPr>
        </p:nvSpPr>
        <p:spPr>
          <a:xfrm>
            <a:off x="611560" y="3212976"/>
            <a:ext cx="4464496" cy="208823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70C0"/>
                </a:solidFill>
              </a:rPr>
              <a:t>Nachází </a:t>
            </a:r>
            <a:r>
              <a:rPr lang="cs-CZ" b="1" dirty="0">
                <a:solidFill>
                  <a:srgbClr val="0070C0"/>
                </a:solidFill>
              </a:rPr>
              <a:t>se </a:t>
            </a:r>
            <a:r>
              <a:rPr lang="cs-CZ" b="1" dirty="0" smtClean="0">
                <a:solidFill>
                  <a:srgbClr val="0070C0"/>
                </a:solidFill>
              </a:rPr>
              <a:t>kolem celé</a:t>
            </a:r>
            <a:r>
              <a:rPr lang="cs-CZ" b="1" dirty="0">
                <a:solidFill>
                  <a:srgbClr val="0070C0"/>
                </a:solidFill>
              </a:rPr>
              <a:t> </a:t>
            </a:r>
            <a:r>
              <a:rPr lang="cs-CZ" b="1" dirty="0" smtClean="0">
                <a:solidFill>
                  <a:srgbClr val="0070C0"/>
                </a:solidFill>
              </a:rPr>
              <a:t>Antarktidy</a:t>
            </a:r>
            <a:r>
              <a:rPr lang="pl-PL" b="1" dirty="0" smtClean="0">
                <a:solidFill>
                  <a:srgbClr val="0070C0"/>
                </a:solidFill>
              </a:rPr>
              <a:t>.</a:t>
            </a:r>
          </a:p>
          <a:p>
            <a:pPr>
              <a:spcBef>
                <a:spcPts val="0"/>
              </a:spcBef>
            </a:pPr>
            <a:r>
              <a:rPr lang="cs-CZ" b="1" dirty="0">
                <a:solidFill>
                  <a:srgbClr val="0070C0"/>
                </a:solidFill>
              </a:rPr>
              <a:t>Jižní oceán se od ostatních odlišuje tím, že jej kromě Antarktidy neohraničuje zemská pevnina, </a:t>
            </a:r>
            <a:r>
              <a:rPr lang="cs-CZ" b="1" dirty="0" smtClean="0">
                <a:solidFill>
                  <a:srgbClr val="0070C0"/>
                </a:solidFill>
              </a:rPr>
              <a:t>ale</a:t>
            </a:r>
            <a:r>
              <a:rPr lang="cs-CZ" b="1" dirty="0">
                <a:solidFill>
                  <a:srgbClr val="0070C0"/>
                </a:solidFill>
              </a:rPr>
              <a:t> Atlantský, </a:t>
            </a:r>
            <a:r>
              <a:rPr lang="cs-CZ" b="1" dirty="0" smtClean="0">
                <a:solidFill>
                  <a:srgbClr val="0070C0"/>
                </a:solidFill>
              </a:rPr>
              <a:t>Indický</a:t>
            </a:r>
            <a:r>
              <a:rPr lang="cs-CZ" b="1" dirty="0">
                <a:solidFill>
                  <a:srgbClr val="0070C0"/>
                </a:solidFill>
              </a:rPr>
              <a:t> a Tichý oceán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9218" name="Picture 2" descr="Soubor:Southern Ocean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09884"/>
            <a:ext cx="3791322" cy="3791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98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/>
          <a:lstStyle/>
          <a:p>
            <a:pPr>
              <a:buNone/>
            </a:pPr>
            <a:r>
              <a:rPr lang="cs-CZ" sz="4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6350" stA="55000" endA="50" endPos="85000" dir="5400000" sy="-100000" algn="bl" rotWithShape="0"/>
                </a:effectLst>
              </a:rPr>
              <a:t>jižní oceán </a:t>
            </a:r>
            <a:endParaRPr lang="en-US" sz="4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6350" stA="55000" endA="50" endPos="85000" dir="5400000" sy="-100000" algn="bl" rotWithShape="0"/>
              </a:effectLst>
            </a:endParaRPr>
          </a:p>
        </p:txBody>
      </p:sp>
      <p:pic>
        <p:nvPicPr>
          <p:cNvPr id="9" name="Picture 2" descr="Soubor:Southern Ocean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387" y="908720"/>
            <a:ext cx="5087466" cy="508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9992" y="3164421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Antarktida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43808" y="1052735"/>
            <a:ext cx="1044116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Atlantský oceán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184683" y="1378889"/>
            <a:ext cx="865280" cy="540969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Indický oceán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429762" y="5156145"/>
            <a:ext cx="936104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Tichý oceán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983015" y="4112552"/>
            <a:ext cx="1516977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Jižní oceán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52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12" grpId="0" animBg="1"/>
      <p:bldP spid="13" grpId="0" animBg="1"/>
      <p:bldP spid="1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827584" y="1052737"/>
            <a:ext cx="8208912" cy="936104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Hladinu 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Severního ledového oceánu pokrývá větší část roku silná vrstva 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ledu 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(až 50 m 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silný) – Arktida, </a:t>
            </a:r>
            <a:r>
              <a:rPr lang="cs-CZ" cap="none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takže se po většině jeho plochy mohou v této době plavit pouze těžké </a:t>
            </a:r>
            <a:r>
              <a:rPr lang="cs-CZ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ledoborce.</a:t>
            </a:r>
            <a:endParaRPr lang="en-US" cap="none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1560" y="2204863"/>
            <a:ext cx="5544616" cy="1008113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002060"/>
                </a:solidFill>
              </a:rPr>
              <a:t>Severní ledový </a:t>
            </a:r>
            <a:r>
              <a:rPr lang="cs-CZ" sz="2400" b="1" dirty="0">
                <a:solidFill>
                  <a:srgbClr val="002060"/>
                </a:solidFill>
              </a:rPr>
              <a:t>oceán je </a:t>
            </a:r>
            <a:r>
              <a:rPr lang="cs-CZ" sz="2400" b="1" dirty="0" smtClean="0">
                <a:solidFill>
                  <a:srgbClr val="002060"/>
                </a:solidFill>
              </a:rPr>
              <a:t>nejmenší </a:t>
            </a:r>
          </a:p>
          <a:p>
            <a:pPr>
              <a:spcBef>
                <a:spcPts val="0"/>
              </a:spcBef>
            </a:pPr>
            <a:r>
              <a:rPr lang="cs-CZ" sz="2400" b="1" dirty="0">
                <a:solidFill>
                  <a:srgbClr val="002060"/>
                </a:solidFill>
              </a:rPr>
              <a:t>o</a:t>
            </a:r>
            <a:r>
              <a:rPr lang="cs-CZ" sz="2400" b="1" dirty="0" smtClean="0">
                <a:solidFill>
                  <a:srgbClr val="002060"/>
                </a:solidFill>
              </a:rPr>
              <a:t>ceán na Zemi.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0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/>
          <a:lstStyle/>
          <a:p>
            <a:pPr>
              <a:buNone/>
            </a:pPr>
            <a:r>
              <a:rPr lang="cs-CZ" sz="4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6350" stA="55000" endA="50" endPos="85000" dir="5400000" sy="-100000" algn="bl" rotWithShape="0"/>
                </a:effectLst>
              </a:rPr>
              <a:t>Severní ledový oceán </a:t>
            </a:r>
            <a:endParaRPr lang="en-US" sz="4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6350" stA="55000" endA="50" endPos="85000" dir="5400000" sy="-100000" algn="bl" rotWithShape="0"/>
              </a:effectLst>
            </a:endParaRPr>
          </a:p>
        </p:txBody>
      </p:sp>
      <p:sp>
        <p:nvSpPr>
          <p:cNvPr id="11" name="Content Placeholder 2"/>
          <p:cNvSpPr>
            <a:spLocks noGrp="1"/>
          </p:cNvSpPr>
          <p:nvPr>
            <p:ph sz="half" idx="2"/>
          </p:nvPr>
        </p:nvSpPr>
        <p:spPr>
          <a:xfrm>
            <a:off x="611560" y="3212976"/>
            <a:ext cx="4824536" cy="136815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70C0"/>
                </a:solidFill>
              </a:rPr>
              <a:t>Rozkládá </a:t>
            </a:r>
            <a:r>
              <a:rPr lang="cs-CZ" b="1" dirty="0">
                <a:solidFill>
                  <a:srgbClr val="0070C0"/>
                </a:solidFill>
              </a:rPr>
              <a:t>se kolem severního zemského </a:t>
            </a:r>
            <a:r>
              <a:rPr lang="cs-CZ" b="1" dirty="0" smtClean="0">
                <a:solidFill>
                  <a:srgbClr val="0070C0"/>
                </a:solidFill>
              </a:rPr>
              <a:t>pólu.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Soubor:Arctic Ocean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748" y="2133075"/>
            <a:ext cx="3662371" cy="3673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>
            <a:spLocks noGrp="1"/>
          </p:cNvSpPr>
          <p:nvPr>
            <p:ph sz="half" idx="2"/>
          </p:nvPr>
        </p:nvSpPr>
        <p:spPr>
          <a:xfrm>
            <a:off x="683568" y="3969826"/>
            <a:ext cx="4824536" cy="1979454"/>
          </a:xfrm>
        </p:spPr>
        <p:txBody>
          <a:bodyPr>
            <a:noAutofit/>
          </a:bodyPr>
          <a:lstStyle/>
          <a:p>
            <a:pPr marL="0" indent="0">
              <a:lnSpc>
                <a:spcPts val="2400"/>
              </a:lnSpc>
              <a:spcBef>
                <a:spcPts val="0"/>
              </a:spcBef>
              <a:buNone/>
            </a:pPr>
            <a:r>
              <a:rPr lang="cs-CZ" sz="1800" b="1" dirty="0" smtClean="0">
                <a:solidFill>
                  <a:srgbClr val="002060"/>
                </a:solidFill>
              </a:rPr>
              <a:t>Původně </a:t>
            </a:r>
            <a:r>
              <a:rPr lang="cs-CZ" sz="1800" b="1" dirty="0">
                <a:solidFill>
                  <a:srgbClr val="002060"/>
                </a:solidFill>
              </a:rPr>
              <a:t>se mělo za </a:t>
            </a:r>
            <a:r>
              <a:rPr lang="cs-CZ" sz="1800" b="1" dirty="0" smtClean="0">
                <a:solidFill>
                  <a:srgbClr val="002060"/>
                </a:solidFill>
              </a:rPr>
              <a:t>to, že</a:t>
            </a:r>
            <a:r>
              <a:rPr lang="cs-CZ" sz="1800" b="1" dirty="0">
                <a:solidFill>
                  <a:srgbClr val="002060"/>
                </a:solidFill>
              </a:rPr>
              <a:t> Arktida je kontinent, v roce 1958 ale americká </a:t>
            </a:r>
            <a:r>
              <a:rPr lang="cs-CZ" sz="1800" b="1" dirty="0" smtClean="0">
                <a:solidFill>
                  <a:srgbClr val="002060"/>
                </a:solidFill>
              </a:rPr>
              <a:t>atomová ponorka</a:t>
            </a:r>
          </a:p>
          <a:p>
            <a:pPr marL="0" indent="0">
              <a:lnSpc>
                <a:spcPts val="2400"/>
              </a:lnSpc>
              <a:spcBef>
                <a:spcPts val="0"/>
              </a:spcBef>
              <a:buNone/>
            </a:pPr>
            <a:r>
              <a:rPr lang="cs-CZ" sz="1800" b="1" i="1" dirty="0" smtClean="0">
                <a:solidFill>
                  <a:srgbClr val="002060"/>
                </a:solidFill>
              </a:rPr>
              <a:t>USS </a:t>
            </a:r>
            <a:r>
              <a:rPr lang="cs-CZ" sz="1800" b="1" i="1" dirty="0">
                <a:solidFill>
                  <a:srgbClr val="002060"/>
                </a:solidFill>
              </a:rPr>
              <a:t>Nautilus</a:t>
            </a:r>
            <a:r>
              <a:rPr lang="cs-CZ" sz="1800" b="1" dirty="0">
                <a:solidFill>
                  <a:srgbClr val="002060"/>
                </a:solidFill>
              </a:rPr>
              <a:t> podplula severní pól a zjistila, že žádný kontinent Arktida neexistuje a že je to pouze trvale zamrzlá hladina Severního ledového oceánu.</a:t>
            </a:r>
            <a:endParaRPr lang="en-US" sz="1800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85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6"/>
          <p:cNvSpPr>
            <a:spLocks noGrp="1"/>
          </p:cNvSpPr>
          <p:nvPr>
            <p:ph type="title"/>
          </p:nvPr>
        </p:nvSpPr>
        <p:spPr>
          <a:xfrm>
            <a:off x="1331640" y="76200"/>
            <a:ext cx="7507560" cy="639763"/>
          </a:xfrm>
        </p:spPr>
        <p:txBody>
          <a:bodyPr/>
          <a:lstStyle/>
          <a:p>
            <a:pPr>
              <a:buNone/>
            </a:pPr>
            <a:r>
              <a:rPr lang="cs-CZ" sz="4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6350" stA="55000" endA="50" endPos="85000" dir="5400000" sy="-100000" algn="bl" rotWithShape="0"/>
                </a:effectLst>
              </a:rPr>
              <a:t>Severní ledový oceán </a:t>
            </a:r>
            <a:endParaRPr lang="en-US" sz="4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6350" stA="55000" endA="50" endPos="85000" dir="5400000" sy="-100000" algn="bl" rotWithShape="0"/>
              </a:effectLst>
            </a:endParaRPr>
          </a:p>
        </p:txBody>
      </p:sp>
      <p:pic>
        <p:nvPicPr>
          <p:cNvPr id="3" name="Picture 2" descr="Soubor:Arctic Ocean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980728"/>
            <a:ext cx="5030523" cy="504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3359618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Arktida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98929" y="897739"/>
            <a:ext cx="936104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Tichý oceán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66881" y="5301208"/>
            <a:ext cx="1044116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Atlantský oceán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861574" y="2648338"/>
            <a:ext cx="1516977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Severní ledový oceán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537987" y="5180647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Evropa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954430" y="1936697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Asie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395052" y="2224727"/>
            <a:ext cx="1271829" cy="4236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Severní Amerika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174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 animBg="1"/>
      <p:bldP spid="8" grpId="0" animBg="1"/>
      <p:bldP spid="9" grpId="0"/>
      <p:bldP spid="11" grpId="0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971600" y="95195"/>
            <a:ext cx="7507560" cy="639763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40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Opakování – poznáš Oceány </a:t>
            </a:r>
            <a:endParaRPr lang="en-US" sz="40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0" name="Picture 2" descr="Soubor:LocationOceans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29" y="1268760"/>
            <a:ext cx="8460432" cy="430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admin\AppData\Local\Microsoft\Windows\Temporary Internet Files\Content.IE5\60YI23YD\MM90033639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07937"/>
            <a:ext cx="712946" cy="71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ORKSCH8S\MC900434859[1].png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10308"/>
            <a:ext cx="994420" cy="994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admin\AppData\Local\Microsoft\Windows\Temporary Internet Files\Content.IE5\60YI23YD\MM90033639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837" y="912287"/>
            <a:ext cx="712946" cy="71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admin\AppData\Local\Microsoft\Windows\Temporary Internet Files\Content.IE5\60YI23YD\MM90033639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369" y="4770737"/>
            <a:ext cx="712946" cy="71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admin\AppData\Local\Microsoft\Windows\Temporary Internet Files\Content.IE5\60YI23YD\MM90033639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15385"/>
            <a:ext cx="712946" cy="71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admin\AppData\Local\Microsoft\Windows\Temporary Internet Files\Content.IE5\60YI23YD\MM90033639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58912"/>
            <a:ext cx="712946" cy="71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185013" y="1114332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Arktida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705315" y="1947965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Evropa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233207" y="2038058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Asie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1902481"/>
            <a:ext cx="1271829" cy="4236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Severní Amerika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720540" y="3415385"/>
            <a:ext cx="1271829" cy="4236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Jižní Amerika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437709" y="2769490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Afrika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870824" y="5284974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Antarktida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419922" y="3969603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Austrálie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22" name="Picture 2" descr="C:\Users\admin\AppData\Local\Microsoft\Windows\Temporary Internet Files\Content.IE5\60YI23YD\MM90033639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1054" y="2413017"/>
            <a:ext cx="712946" cy="71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050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LocationOceans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94" y="1268760"/>
            <a:ext cx="8460432" cy="430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185013" y="1114332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Arktida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705315" y="1947965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Evropa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233207" y="2038058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Asie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1902481"/>
            <a:ext cx="1271829" cy="4236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Severní Amerika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720540" y="3415385"/>
            <a:ext cx="1271829" cy="4236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Jižní Amerika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37709" y="2769490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Afrika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870824" y="5284974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Antarktida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419922" y="3969603"/>
            <a:ext cx="1271829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Austrálie</a:t>
            </a:r>
          </a:p>
        </p:txBody>
      </p:sp>
      <p:sp>
        <p:nvSpPr>
          <p:cNvPr id="18" name="Title 6"/>
          <p:cNvSpPr>
            <a:spLocks noGrp="1"/>
          </p:cNvSpPr>
          <p:nvPr>
            <p:ph type="title"/>
          </p:nvPr>
        </p:nvSpPr>
        <p:spPr>
          <a:xfrm>
            <a:off x="971600" y="95195"/>
            <a:ext cx="7507560" cy="639763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40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Opakování – řešení </a:t>
            </a:r>
            <a:endParaRPr lang="en-US" sz="40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93265" y="2804970"/>
            <a:ext cx="1044116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Atlantský oceán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679220" y="1005795"/>
            <a:ext cx="1516977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Severní ledový oceán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142653" y="3415385"/>
            <a:ext cx="865280" cy="540969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erpetua" pitchFamily="18" charset="0"/>
                <a:ea typeface="+mj-ea"/>
                <a:cs typeface="+mj-cs"/>
              </a:rPr>
              <a:t>Indický oceán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99592" y="3309607"/>
            <a:ext cx="936104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Tichý oceán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448826" y="4903593"/>
            <a:ext cx="1516977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Jižní oceán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055836" y="2390231"/>
            <a:ext cx="936104" cy="50510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Perpetua" pitchFamily="18" charset="0"/>
                <a:ea typeface="+mj-ea"/>
                <a:cs typeface="+mj-cs"/>
              </a:rPr>
              <a:t>Tichý oceán</a:t>
            </a:r>
          </a:p>
        </p:txBody>
      </p:sp>
    </p:spTree>
    <p:extLst>
      <p:ext uri="{BB962C8B-B14F-4D97-AF65-F5344CB8AC3E}">
        <p14:creationId xmlns:p14="http://schemas.microsoft.com/office/powerpoint/2010/main" val="273185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5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75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recycle_wd.png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0"/>
            <a:ext cx="1878509" cy="1361918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971600" y="95195"/>
            <a:ext cx="7507560" cy="639763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40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</a:rPr>
              <a:t>Pracovní list</a:t>
            </a:r>
            <a:endParaRPr lang="en-US" sz="40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23858335"/>
              </p:ext>
            </p:extLst>
          </p:nvPr>
        </p:nvGraphicFramePr>
        <p:xfrm>
          <a:off x="2314014" y="692696"/>
          <a:ext cx="4778265" cy="540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Dokument" r:id="rId5" imgW="6811424" imgH="7698450" progId="Word.Document.12">
                  <p:embed/>
                </p:oleObj>
              </mc:Choice>
              <mc:Fallback>
                <p:oleObj name="Dokument" r:id="rId5" imgW="6811424" imgH="769845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14014" y="692696"/>
                        <a:ext cx="4778265" cy="5400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clipse\Downloads\recycled_earth_500_wht.gif"/>
          <p:cNvPicPr>
            <a:picLocks noChangeAspect="1" noChangeArrowheads="1" noCrop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756" y="1844824"/>
            <a:ext cx="3455952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971600" y="451618"/>
            <a:ext cx="3962400" cy="529110"/>
          </a:xfrm>
        </p:spPr>
        <p:txBody>
          <a:bodyPr/>
          <a:lstStyle/>
          <a:p>
            <a:pPr>
              <a:buNone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1054005" y="1591269"/>
            <a:ext cx="5984009" cy="1981199"/>
          </a:xfrm>
        </p:spPr>
        <p:txBody>
          <a:bodyPr>
            <a:normAutofit/>
          </a:bodyPr>
          <a:lstStyle/>
          <a:p>
            <a:pPr>
              <a:spcAft>
                <a:spcPts val="2400"/>
              </a:spcAft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cs.wikipedia.org/wiki/Sv%C4%9Btov%C3%BD_oce%C3%A1n</a:t>
            </a:r>
            <a:endParaRPr lang="cs-CZ" sz="1600" dirty="0" smtClean="0"/>
          </a:p>
          <a:p>
            <a:r>
              <a:rPr lang="cs-CZ" sz="1600" dirty="0" smtClean="0"/>
              <a:t>Kliparty a obrázky – sada MS Office 2010</a:t>
            </a:r>
            <a:endParaRPr lang="en-US" sz="1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EU OPVK – III/2 – A3 – 7/22 – Rak Petr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58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101857283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/>
      <a:bodyPr vert="horz" lIns="91440" tIns="45720" rIns="91440" bIns="45720" rtlCol="0" anchor="ctr">
        <a:normAutofit/>
      </a:bodyPr>
      <a:lstStyle>
        <a:defPPr marL="0" marR="0" indent="0" algn="l" defTabSz="914400" rtl="0" eaLnBrk="1" fontAlgn="auto" latinLnBrk="0" hangingPunct="1">
          <a:lnSpc>
            <a:spcPct val="100000"/>
          </a:lnSpc>
          <a:spcBef>
            <a:spcPct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kern="1200" cap="none" spc="0" normalizeH="0" baseline="0" noProof="0" dirty="0" smtClean="0">
            <a:ln>
              <a:noFill/>
            </a:ln>
            <a:solidFill>
              <a:schemeClr val="tx1"/>
            </a:solidFill>
            <a:effectLst/>
            <a:uLnTx/>
            <a:uFillTx/>
            <a:latin typeface="Perpetua" pitchFamily="18" charset="0"/>
            <a:ea typeface="+mj-ea"/>
            <a:cs typeface="+mj-cs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57EAC72-68AA-445C-90FA-997B6271487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TS101857283</Template>
  <TotalTime>1538</TotalTime>
  <Words>820</Words>
  <Application>Microsoft Office PowerPoint</Application>
  <PresentationFormat>Předvádění na obrazovce (4:3)</PresentationFormat>
  <Paragraphs>221</Paragraphs>
  <Slides>23</Slides>
  <Notes>11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31" baseType="lpstr">
      <vt:lpstr>Arial</vt:lpstr>
      <vt:lpstr>Perpetua</vt:lpstr>
      <vt:lpstr>Calibri</vt:lpstr>
      <vt:lpstr>Segoe UI</vt:lpstr>
      <vt:lpstr>Franklin Gothic Medium</vt:lpstr>
      <vt:lpstr>Franklin Gothic Book</vt:lpstr>
      <vt:lpstr>TS101857283</vt:lpstr>
      <vt:lpstr>Dokument</vt:lpstr>
      <vt:lpstr> OCEÁNY</vt:lpstr>
      <vt:lpstr>Modrá planeta</vt:lpstr>
      <vt:lpstr>JSOU OCEÁNY UŽITEČNÉ?</vt:lpstr>
      <vt:lpstr>SVĚTOVÝ OCEÁN</vt:lpstr>
      <vt:lpstr>SVĚTOVÝ OCEÁN, oceán a moře</vt:lpstr>
      <vt:lpstr>SVĚTOVÝ OCEÁN, oceán a moře</vt:lpstr>
      <vt:lpstr>Modrá planeta</vt:lpstr>
      <vt:lpstr>PŘEHLED OCEÁNŮ</vt:lpstr>
      <vt:lpstr>rozloha OCEÁNŮ</vt:lpstr>
      <vt:lpstr>Tichý OCEÁN  (PACIFIK)</vt:lpstr>
      <vt:lpstr>Tichý OCEÁN  (PACIFIK)</vt:lpstr>
      <vt:lpstr>Atlantský oceán </vt:lpstr>
      <vt:lpstr>Atlantský oceán </vt:lpstr>
      <vt:lpstr>indický oceán </vt:lpstr>
      <vt:lpstr>indický oceán </vt:lpstr>
      <vt:lpstr>jižní oceán </vt:lpstr>
      <vt:lpstr>jižní oceán </vt:lpstr>
      <vt:lpstr>Severní ledový oceán </vt:lpstr>
      <vt:lpstr>Severní ledový oceán </vt:lpstr>
      <vt:lpstr>Opakování – poznáš Oceány </vt:lpstr>
      <vt:lpstr>Opakování – řešení </vt:lpstr>
      <vt:lpstr>Pracovní list</vt:lpstr>
      <vt:lpstr>POUŽITÉ ZDROJE</vt:lpstr>
    </vt:vector>
  </TitlesOfParts>
  <Company>ŽŠS, ZŠP a PŠ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SVĚTOVÉ OCEÁNY</dc:title>
  <dc:creator>admin</dc:creator>
  <cp:lastModifiedBy>admin</cp:lastModifiedBy>
  <cp:revision>74</cp:revision>
  <dcterms:created xsi:type="dcterms:W3CDTF">2012-02-26T16:05:51Z</dcterms:created>
  <dcterms:modified xsi:type="dcterms:W3CDTF">2012-04-19T20:07:41Z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TC101857283</vt:lpwstr>
  </property>
</Properties>
</file>