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25"/>
  </p:notesMasterIdLst>
  <p:sldIdLst>
    <p:sldId id="256" r:id="rId6"/>
    <p:sldId id="260" r:id="rId7"/>
    <p:sldId id="267" r:id="rId8"/>
    <p:sldId id="268" r:id="rId9"/>
    <p:sldId id="259" r:id="rId10"/>
    <p:sldId id="262" r:id="rId11"/>
    <p:sldId id="257" r:id="rId12"/>
    <p:sldId id="270" r:id="rId13"/>
    <p:sldId id="272" r:id="rId14"/>
    <p:sldId id="269" r:id="rId15"/>
    <p:sldId id="273" r:id="rId16"/>
    <p:sldId id="274" r:id="rId17"/>
    <p:sldId id="265" r:id="rId18"/>
    <p:sldId id="264" r:id="rId19"/>
    <p:sldId id="275" r:id="rId20"/>
    <p:sldId id="276" r:id="rId21"/>
    <p:sldId id="277" r:id="rId22"/>
    <p:sldId id="279" r:id="rId23"/>
    <p:sldId id="278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178FB5"/>
    <a:srgbClr val="0000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91" autoAdjust="0"/>
    <p:restoredTop sz="94660"/>
  </p:normalViewPr>
  <p:slideViewPr>
    <p:cSldViewPr>
      <p:cViewPr>
        <p:scale>
          <a:sx n="70" d="100"/>
          <a:sy n="7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097030-08F5-409B-9529-B94ABE025CE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C16D7-1C73-4814-B42A-66FD518847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22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304800"/>
            <a:ext cx="8839200" cy="2209800"/>
          </a:xfrm>
        </p:spPr>
        <p:txBody>
          <a:bodyPr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67200" y="2628900"/>
            <a:ext cx="4724400" cy="2476500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2C6B2C9-0D67-4CB5-80F3-1A0746E77D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35A96-7833-47B1-AF1F-E584299DF5C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49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C262A0-343B-4C74-A7B1-E9234D3C021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39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2400" y="15240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810BF-BD5A-44A0-983D-6606EB9287A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50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C2E719-5962-4DA1-ACD2-7FEAB3DE1F2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BF7DBC-A84F-4365-B49E-5739BD1531C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37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68DF41-C881-4C39-AFD8-BE55834EFC5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20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992C5F-E99C-4F48-B637-04351183295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22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2F2CC-18EA-43E0-95B5-D689AFFEC75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34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30B833-1C97-4AA4-8D41-D28F4F48AB4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7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52400"/>
            <a:ext cx="2209800" cy="6096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" y="152400"/>
            <a:ext cx="6477000" cy="6096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103949-D3B1-4C30-8F77-2004A5E3EB2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58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5240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1524000"/>
            <a:ext cx="88392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52400" y="6324600"/>
            <a:ext cx="21336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24600"/>
            <a:ext cx="28956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pt-BR" smtClean="0"/>
              <a:t>EU OPVK – III/2 – A3 – 1/17 – Rak Petr</a:t>
            </a:r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324600"/>
            <a:ext cx="21336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ECB709E-812A-47FF-B942-F96290AF068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maps.google.cz/maps?hl=cs&amp;tab=wl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zemepisna_sit/index.htm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gif"/><Relationship Id="rId5" Type="http://schemas.openxmlformats.org/officeDocument/2006/relationships/hyperlink" Target="http://cs.wikipedia.org/wiki/Rovnob%C4%9B%C5%BEka" TargetMode="External"/><Relationship Id="rId4" Type="http://schemas.openxmlformats.org/officeDocument/2006/relationships/hyperlink" Target="http://cs.wikipedia.org/wiki/Poledn%C3%AD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756592" y="188640"/>
            <a:ext cx="12529392" cy="3312368"/>
          </a:xfrm>
        </p:spPr>
        <p:txBody>
          <a:bodyPr>
            <a:scene3d>
              <a:camera prst="perspectiveContrastingLeftFacing"/>
              <a:lightRig rig="threePt" dir="t"/>
            </a:scene3d>
          </a:bodyPr>
          <a:lstStyle/>
          <a:p>
            <a:r>
              <a:rPr lang="cs-CZ" sz="9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POLEDNÍKY</a:t>
            </a:r>
            <a:br>
              <a:rPr lang="cs-CZ" sz="9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</a:b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r>
              <a:rPr lang="cs-CZ" sz="9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/>
            </a:r>
            <a:br>
              <a:rPr lang="cs-CZ" sz="9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</a:br>
            <a:r>
              <a:rPr lang="cs-CZ" sz="9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ROVNOBĚŽKY	</a:t>
            </a:r>
            <a:endParaRPr lang="cs-CZ" sz="92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zápatí 11"/>
          <p:cNvSpPr txBox="1">
            <a:spLocks/>
          </p:cNvSpPr>
          <p:nvPr/>
        </p:nvSpPr>
        <p:spPr>
          <a:xfrm>
            <a:off x="0" y="6319258"/>
            <a:ext cx="5364088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pt-BR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EU OPVK – III/2 – A</a:t>
            </a: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pt-BR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1/18</a:t>
            </a:r>
            <a:r>
              <a:rPr lang="pt-BR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– Rak Petr</a:t>
            </a:r>
            <a:endParaRPr lang="cs-CZ" sz="1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 Zeměpis 8.ročník ZŠP. </a:t>
            </a:r>
            <a:r>
              <a:rPr lang="cs-CZ" sz="1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Vytvořeno 2011/2012. </a:t>
            </a:r>
            <a:endParaRPr lang="en-US" sz="1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577084"/>
            <a:ext cx="3635896" cy="128091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3386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2824" y="2623994"/>
            <a:ext cx="47866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Vzniká </a:t>
            </a:r>
            <a:r>
              <a:rPr lang="cs-CZ" sz="2000" b="1" dirty="0">
                <a:solidFill>
                  <a:srgbClr val="002060"/>
                </a:solidFill>
              </a:rPr>
              <a:t>tak síť, pomocí které můžeme určit polohu kteréhokoliv místa na Zemi. </a:t>
            </a:r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584" y="3639657"/>
            <a:ext cx="2743200" cy="27432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POLOKRUŽNICE A KRUŽNICE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louk 1"/>
          <p:cNvSpPr/>
          <p:nvPr/>
        </p:nvSpPr>
        <p:spPr>
          <a:xfrm rot="5400000" flipH="1">
            <a:off x="6222319" y="3620876"/>
            <a:ext cx="2448272" cy="2520280"/>
          </a:xfrm>
          <a:prstGeom prst="arc">
            <a:avLst>
              <a:gd name="adj1" fmla="val 11133030"/>
              <a:gd name="adj2" fmla="val 21201343"/>
            </a:avLst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231730" y="2751192"/>
            <a:ext cx="2448272" cy="810637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2823" y="1588867"/>
            <a:ext cx="87246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Povrch </a:t>
            </a:r>
            <a:r>
              <a:rPr lang="cs-CZ" sz="2400" b="1" dirty="0">
                <a:solidFill>
                  <a:srgbClr val="0070C0"/>
                </a:solidFill>
              </a:rPr>
              <a:t>země je pokryt </a:t>
            </a:r>
            <a:r>
              <a:rPr lang="cs-CZ" sz="2400" b="1" dirty="0" smtClean="0">
                <a:solidFill>
                  <a:srgbClr val="0070C0"/>
                </a:solidFill>
              </a:rPr>
              <a:t>pomyslnou sítí čar, která se skládá ze 180 kružnic a 360 polokružnic.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84704" y="2419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 kružnic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90133" y="6188765"/>
            <a:ext cx="1974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360 polokružnic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-38092" y="3789040"/>
            <a:ext cx="52925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70C0"/>
                </a:solidFill>
              </a:rPr>
              <a:t>Určujeme tak </a:t>
            </a:r>
          </a:p>
          <a:p>
            <a:pPr algn="ctr"/>
            <a:r>
              <a:rPr lang="cs-CZ" sz="2200" b="1" dirty="0" smtClean="0">
                <a:solidFill>
                  <a:srgbClr val="0070C0"/>
                </a:solidFill>
              </a:rPr>
              <a:t>ZEMĚPISNÉ  SOUŘADNICE.</a:t>
            </a:r>
            <a:endParaRPr lang="cs-CZ" sz="2200" b="1" dirty="0">
              <a:solidFill>
                <a:srgbClr val="0070C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4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291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2.77778E-7 4.18131E-6 L -0.13333 -0.00162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67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462" y="2162388"/>
            <a:ext cx="4572922" cy="4572922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POLOKRUŽNICE  = POLEDNÍKY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louk 1"/>
          <p:cNvSpPr/>
          <p:nvPr/>
        </p:nvSpPr>
        <p:spPr>
          <a:xfrm rot="5400000" flipH="1">
            <a:off x="4261010" y="2331188"/>
            <a:ext cx="4137209" cy="3947277"/>
          </a:xfrm>
          <a:prstGeom prst="arc">
            <a:avLst>
              <a:gd name="adj1" fmla="val 11133030"/>
              <a:gd name="adj2" fmla="val 21201343"/>
            </a:avLst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8323" y="1613991"/>
            <a:ext cx="82847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 Polokružnice spojují oba póly a říkáme jim poledníky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2400" b="1" dirty="0" smtClean="0">
                <a:solidFill>
                  <a:srgbClr val="0099CC"/>
                </a:solidFill>
              </a:rPr>
              <a:t>Je jich celkem 360.</a:t>
            </a:r>
            <a:r>
              <a:rPr lang="cs-CZ" sz="2400" b="1" dirty="0">
                <a:solidFill>
                  <a:srgbClr val="002060"/>
                </a:solidFill>
              </a:rPr>
              <a:t> 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414688" y="5989535"/>
            <a:ext cx="1722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POLEDNÍKY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0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035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2.5E-6 4.22757E-6 L -0.2158 -0.001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99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8323" y="1850418"/>
            <a:ext cx="44196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Kružnice </a:t>
            </a:r>
            <a:r>
              <a:rPr lang="cs-CZ" sz="2400" b="1" dirty="0">
                <a:solidFill>
                  <a:srgbClr val="002060"/>
                </a:solidFill>
              </a:rPr>
              <a:t>zvané </a:t>
            </a:r>
            <a:r>
              <a:rPr lang="cs-CZ" sz="2400" b="1" dirty="0" smtClean="0">
                <a:solidFill>
                  <a:srgbClr val="002060"/>
                </a:solidFill>
              </a:rPr>
              <a:t>rovnoběžky,  </a:t>
            </a:r>
            <a:r>
              <a:rPr lang="cs-CZ" sz="2400" b="1" dirty="0">
                <a:solidFill>
                  <a:srgbClr val="002060"/>
                </a:solidFill>
              </a:rPr>
              <a:t>jsou kolmé na poledníky a vedou ve směru od západu </a:t>
            </a:r>
            <a:r>
              <a:rPr lang="cs-CZ" sz="2400" b="1" dirty="0" smtClean="0">
                <a:solidFill>
                  <a:srgbClr val="002060"/>
                </a:solidFill>
              </a:rPr>
              <a:t> k </a:t>
            </a:r>
            <a:r>
              <a:rPr lang="cs-CZ" sz="2400" b="1" dirty="0">
                <a:solidFill>
                  <a:srgbClr val="002060"/>
                </a:solidFill>
              </a:rPr>
              <a:t>východu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Tyto </a:t>
            </a:r>
            <a:r>
              <a:rPr lang="cs-CZ" sz="2400" b="1" dirty="0">
                <a:solidFill>
                  <a:srgbClr val="002060"/>
                </a:solidFill>
              </a:rPr>
              <a:t>rovnoběžky, nejsou stejně dlouhé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2400" b="1" dirty="0" smtClean="0">
                <a:solidFill>
                  <a:srgbClr val="0099CC"/>
                </a:solidFill>
              </a:rPr>
              <a:t>Je jich celkem 180.</a:t>
            </a:r>
            <a:endParaRPr lang="cs-CZ" sz="2400" b="1" dirty="0">
              <a:solidFill>
                <a:srgbClr val="0099CC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726273"/>
            <a:ext cx="4155253" cy="4155253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KRUŽNICE  = ROVNOBĚŽKY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5173463" y="1655364"/>
            <a:ext cx="2952328" cy="90327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850418"/>
            <a:ext cx="1879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ROVNOBĚŽKY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849427" y="1502736"/>
            <a:ext cx="3600400" cy="1206872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1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05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05556E-6 -1.76688E-6 L 0.00104 0.318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159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05556E-6 -1.76688E-6 L 0.00104 0.21369 " pathEditMode="relative" rAng="0" ptsTypes="AA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10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323" y="0"/>
            <a:ext cx="8839200" cy="1143000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POLEDNÍKY A ROVNOBĚŽKY?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484784"/>
            <a:ext cx="8352928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i="1" dirty="0" smtClean="0">
                <a:solidFill>
                  <a:srgbClr val="002060"/>
                </a:solidFill>
              </a:rPr>
              <a:t>Představte si, že se plavíte v moři a ztroskotáte. Potřebujete zavolat pomoc ! Aby záchrana mohla dorazit, musíte udat svoji polohu.  </a:t>
            </a: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Ve městě je to jednoduché, stačí znát ulici ….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8" name="Picture 2" descr="C:\Users\admin\AppData\Local\Microsoft\Windows\Temporary Internet Files\Content.IE5\60YI23YD\MP90039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905" y="2802792"/>
            <a:ext cx="4032449" cy="28803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7448" y="2708920"/>
            <a:ext cx="4680521" cy="19851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i="1" dirty="0" smtClean="0">
                <a:solidFill>
                  <a:srgbClr val="002060"/>
                </a:solidFill>
              </a:rPr>
              <a:t>SOS - ztroskotali </a:t>
            </a:r>
            <a:r>
              <a:rPr lang="cs-CZ" sz="2000" b="1" i="1" dirty="0">
                <a:solidFill>
                  <a:srgbClr val="002060"/>
                </a:solidFill>
              </a:rPr>
              <a:t>jsme </a:t>
            </a:r>
            <a:r>
              <a:rPr lang="cs-CZ" sz="2000" b="1" i="1" dirty="0" smtClean="0">
                <a:solidFill>
                  <a:srgbClr val="002060"/>
                </a:solidFill>
              </a:rPr>
              <a:t>na:</a:t>
            </a:r>
          </a:p>
          <a:p>
            <a:pPr>
              <a:spcAft>
                <a:spcPts val="600"/>
              </a:spcAft>
            </a:pP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45°25´severní šířky</a:t>
            </a:r>
          </a:p>
          <a:p>
            <a:pPr>
              <a:spcAft>
                <a:spcPts val="600"/>
              </a:spcAft>
            </a:pP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9°48´ </a:t>
            </a:r>
            <a:r>
              <a:rPr lang="cs-CZ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</a:t>
            </a: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</a:t>
            </a:r>
            <a:r>
              <a:rPr lang="cs-CZ" sz="2000" b="1" i="1" dirty="0" smtClean="0">
                <a:solidFill>
                  <a:srgbClr val="002060"/>
                </a:solidFill>
              </a:rPr>
              <a:t>  </a:t>
            </a: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SOS, SOS!</a:t>
            </a: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Udali jsme  zeměpisné souřadnice.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90938" y="5085184"/>
            <a:ext cx="3070472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dirty="0" smtClean="0">
                <a:solidFill>
                  <a:srgbClr val="002060"/>
                </a:solidFill>
              </a:rPr>
              <a:t>Kde jsou trosečníci? 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000" i="1" dirty="0" smtClean="0">
                <a:solidFill>
                  <a:srgbClr val="002060"/>
                </a:solidFill>
              </a:rPr>
              <a:t>Vysvětlíme si dále.</a:t>
            </a:r>
          </a:p>
        </p:txBody>
      </p:sp>
      <p:sp>
        <p:nvSpPr>
          <p:cNvPr id="9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19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16008" y="1534824"/>
            <a:ext cx="5480128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>
                <a:solidFill>
                  <a:srgbClr val="00B0F0"/>
                </a:solidFill>
              </a:rPr>
              <a:t>Každým místem na zeměkouli probíhá jedna rovnoběžka a jeden poledník.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Můžeme </a:t>
            </a:r>
            <a:r>
              <a:rPr lang="cs-CZ" sz="2400" dirty="0">
                <a:solidFill>
                  <a:srgbClr val="002060"/>
                </a:solidFill>
              </a:rPr>
              <a:t>tak u každého místa zjistit jeho </a:t>
            </a: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zeměpisnou šířku a délku</a:t>
            </a:r>
            <a:r>
              <a:rPr lang="cs-CZ" sz="2400" dirty="0">
                <a:solidFill>
                  <a:srgbClr val="002060"/>
                </a:solidFill>
              </a:rPr>
              <a:t> - určit jeho </a:t>
            </a:r>
            <a:r>
              <a:rPr lang="cs-CZ" sz="2400" b="1" dirty="0">
                <a:solidFill>
                  <a:srgbClr val="002060"/>
                </a:solidFill>
              </a:rPr>
              <a:t>zeměpisné souřadnice</a:t>
            </a:r>
            <a:r>
              <a:rPr lang="cs-CZ" sz="2400" dirty="0">
                <a:solidFill>
                  <a:srgbClr val="002060"/>
                </a:solidFill>
              </a:rPr>
              <a:t>. </a:t>
            </a:r>
          </a:p>
        </p:txBody>
      </p:sp>
      <p:pic>
        <p:nvPicPr>
          <p:cNvPr id="2050" name="Picture 2" descr="C:\Users\admin\AppData\Local\Microsoft\Windows\Temporary Internet Files\Content.IE5\ORKSCH8S\MP900427704[1]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03881" y="1534824"/>
            <a:ext cx="3271003" cy="4918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ZEMĚPISNÉ SOUŘADNICE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4365104"/>
            <a:ext cx="38884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Žádné dva body na Zemi nemohou mít stejné zeměpisné souřadnice.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9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46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 descr="C:\Users\admin\AppData\Local\Microsoft\Windows\Temporary Internet Files\Content.IE5\O9X7D77A\MP900433092[1]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1" t="3764" r="17369" b="6349"/>
          <a:stretch/>
        </p:blipFill>
        <p:spPr bwMode="auto">
          <a:xfrm>
            <a:off x="5332021" y="2363190"/>
            <a:ext cx="3811979" cy="378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322" y="1581352"/>
            <a:ext cx="873817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b="1" dirty="0">
                <a:solidFill>
                  <a:srgbClr val="0070C0"/>
                </a:solidFill>
              </a:rPr>
              <a:t>Poledníky jsou polokružnice, které spojují severní a jižní pól.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7778" y="2014801"/>
            <a:ext cx="5834382" cy="4067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r>
              <a:rPr lang="cs-CZ" sz="2000" b="1" dirty="0">
                <a:solidFill>
                  <a:srgbClr val="002060"/>
                </a:solidFill>
              </a:rPr>
              <a:t>Poledníků je </a:t>
            </a:r>
            <a:r>
              <a:rPr lang="cs-CZ" sz="2000" b="1" dirty="0" smtClean="0">
                <a:solidFill>
                  <a:srgbClr val="002060"/>
                </a:solidFill>
              </a:rPr>
              <a:t>celkem 360 (180 </a:t>
            </a:r>
            <a:r>
              <a:rPr lang="cs-CZ" sz="2000" b="1" dirty="0" err="1" smtClean="0">
                <a:solidFill>
                  <a:srgbClr val="002060"/>
                </a:solidFill>
              </a:rPr>
              <a:t>z.d</a:t>
            </a:r>
            <a:r>
              <a:rPr lang="cs-CZ" sz="2000" b="1" dirty="0" smtClean="0">
                <a:solidFill>
                  <a:srgbClr val="002060"/>
                </a:solidFill>
              </a:rPr>
              <a:t>. + 180 </a:t>
            </a:r>
            <a:r>
              <a:rPr lang="cs-CZ" sz="2000" b="1" dirty="0" err="1" smtClean="0">
                <a:solidFill>
                  <a:srgbClr val="002060"/>
                </a:solidFill>
              </a:rPr>
              <a:t>v.d</a:t>
            </a:r>
            <a:r>
              <a:rPr lang="cs-CZ" sz="2000" b="1" dirty="0" smtClean="0">
                <a:solidFill>
                  <a:srgbClr val="002060"/>
                </a:solidFill>
              </a:rPr>
              <a:t>.).</a:t>
            </a: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Jsou všechny stejně </a:t>
            </a:r>
            <a:r>
              <a:rPr lang="cs-CZ" sz="2000" b="1" dirty="0">
                <a:solidFill>
                  <a:srgbClr val="002060"/>
                </a:solidFill>
              </a:rPr>
              <a:t>dlouhé </a:t>
            </a:r>
            <a:r>
              <a:rPr lang="cs-CZ" sz="2000" b="1" dirty="0" smtClean="0">
                <a:solidFill>
                  <a:srgbClr val="002060"/>
                </a:solidFill>
              </a:rPr>
              <a:t>- 20 </a:t>
            </a:r>
            <a:r>
              <a:rPr lang="cs-CZ" sz="2000" b="1" dirty="0">
                <a:solidFill>
                  <a:srgbClr val="002060"/>
                </a:solidFill>
              </a:rPr>
              <a:t>000 km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Určují ZEMĚPISNOU DÉLKU.</a:t>
            </a: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Poledníky slouží také k dělení Země do  časových pásem. </a:t>
            </a: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Nejdůležitějším </a:t>
            </a:r>
            <a:r>
              <a:rPr lang="cs-CZ" sz="2000" b="1" dirty="0">
                <a:solidFill>
                  <a:srgbClr val="002060"/>
                </a:solidFill>
              </a:rPr>
              <a:t>poledníkem je </a:t>
            </a:r>
            <a:r>
              <a:rPr lang="cs-CZ" sz="2000" b="1" dirty="0" smtClean="0">
                <a:solidFill>
                  <a:srgbClr val="002060"/>
                </a:solidFill>
              </a:rPr>
              <a:t>nultý </a:t>
            </a:r>
            <a:r>
              <a:rPr lang="cs-CZ" sz="2000" b="1" dirty="0">
                <a:solidFill>
                  <a:srgbClr val="002060"/>
                </a:solidFill>
              </a:rPr>
              <a:t>poledník. 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endParaRPr lang="cs-CZ" sz="2000" b="1" dirty="0">
              <a:solidFill>
                <a:srgbClr val="002060"/>
              </a:solidFill>
            </a:endParaRP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285750" indent="-285750">
              <a:spcAft>
                <a:spcPts val="1000"/>
              </a:spcAft>
              <a:buFont typeface="Wingdings" pitchFamily="2" charset="2"/>
              <a:buChar char="ü"/>
            </a:pPr>
            <a:endParaRPr lang="cs-CZ" sz="2000" b="1" dirty="0" smtClean="0">
              <a:solidFill>
                <a:srgbClr val="00206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POLEDNÍKY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5004048" y="4174634"/>
            <a:ext cx="1008112" cy="119858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004048" y="4253797"/>
            <a:ext cx="1872208" cy="111941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159923" y="538029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poledníky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6624228" y="5996761"/>
            <a:ext cx="504056" cy="1300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7238010" y="2349504"/>
            <a:ext cx="504056" cy="1300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933586" y="1993858"/>
            <a:ext cx="167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severní pól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71204" y="6077452"/>
            <a:ext cx="167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jižní pól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6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24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1424264"/>
            <a:ext cx="83078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Poledníků je </a:t>
            </a:r>
            <a:r>
              <a:rPr lang="cs-CZ" sz="2000" b="1" dirty="0" smtClean="0">
                <a:solidFill>
                  <a:srgbClr val="0070C0"/>
                </a:solidFill>
              </a:rPr>
              <a:t>celkem 360 = 180 západní délky + 180 východní délky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1652" y="2243678"/>
            <a:ext cx="55285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Nejdůležitějším </a:t>
            </a:r>
            <a:r>
              <a:rPr lang="cs-CZ" sz="2000" b="1" dirty="0">
                <a:solidFill>
                  <a:srgbClr val="00B0F0"/>
                </a:solidFill>
              </a:rPr>
              <a:t>poledníkem je hlavní (nultý) </a:t>
            </a:r>
            <a:r>
              <a:rPr lang="cs-CZ" sz="2000" b="1" dirty="0" smtClean="0">
                <a:solidFill>
                  <a:srgbClr val="00B0F0"/>
                </a:solidFill>
              </a:rPr>
              <a:t>poledník, </a:t>
            </a:r>
            <a:r>
              <a:rPr lang="cs-CZ" sz="2000" b="1" dirty="0">
                <a:solidFill>
                  <a:srgbClr val="00B0F0"/>
                </a:solidFill>
              </a:rPr>
              <a:t>od kterého se počítá zeměpisná </a:t>
            </a:r>
            <a:r>
              <a:rPr lang="cs-CZ" sz="2000" b="1" dirty="0" smtClean="0">
                <a:solidFill>
                  <a:srgbClr val="00B0F0"/>
                </a:solidFill>
              </a:rPr>
              <a:t>délka.</a:t>
            </a:r>
            <a:endParaRPr lang="cs-CZ" sz="2000" b="1" dirty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. 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POLEDNÍKY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" name="Picture 2" descr="http://www.zsdobrichovice.cz/programy/zemepis/zemepisna_sit/soubory/poledniky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0F0F0"/>
              </a:clrFrom>
              <a:clrTo>
                <a:srgbClr val="F0F0F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54" y="2204864"/>
            <a:ext cx="360798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843568"/>
            <a:ext cx="5846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Číslují se </a:t>
            </a:r>
            <a:r>
              <a:rPr lang="cs-CZ" sz="2000" b="1" dirty="0" smtClean="0">
                <a:solidFill>
                  <a:srgbClr val="002060"/>
                </a:solidFill>
              </a:rPr>
              <a:t>se </a:t>
            </a:r>
            <a:r>
              <a:rPr lang="cs-CZ" sz="2000" b="1" dirty="0">
                <a:solidFill>
                  <a:srgbClr val="002060"/>
                </a:solidFill>
              </a:rPr>
              <a:t>v zeměpisných </a:t>
            </a:r>
            <a:r>
              <a:rPr lang="cs-CZ" sz="2000" b="1" dirty="0" smtClean="0">
                <a:solidFill>
                  <a:srgbClr val="002060"/>
                </a:solidFill>
              </a:rPr>
              <a:t>stupních.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11" name="Přímá spojnice se šipkou 10"/>
          <p:cNvCxnSpPr>
            <a:stCxn id="5" idx="2"/>
          </p:cNvCxnSpPr>
          <p:nvPr/>
        </p:nvCxnSpPr>
        <p:spPr>
          <a:xfrm>
            <a:off x="4549466" y="1824374"/>
            <a:ext cx="1692492" cy="169993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895129" y="1824374"/>
            <a:ext cx="895041" cy="169993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635896" y="2564904"/>
            <a:ext cx="3562348" cy="144016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413174" y="3266400"/>
            <a:ext cx="49825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Číslo </a:t>
            </a:r>
            <a:r>
              <a:rPr lang="cs-CZ" b="1" dirty="0">
                <a:solidFill>
                  <a:srgbClr val="002060"/>
                </a:solidFill>
              </a:rPr>
              <a:t>180° má poledník, který je přímo proti poledníku 0°(hlavnímu poledníku). Tyto dva poledníky </a:t>
            </a:r>
            <a:r>
              <a:rPr lang="cs-CZ" b="1" dirty="0" smtClean="0">
                <a:solidFill>
                  <a:srgbClr val="002060"/>
                </a:solidFill>
              </a:rPr>
              <a:t>dělí </a:t>
            </a:r>
            <a:r>
              <a:rPr lang="cs-CZ" b="1" dirty="0">
                <a:solidFill>
                  <a:srgbClr val="002060"/>
                </a:solidFill>
              </a:rPr>
              <a:t>Zemi na dvě polokoule - východní a západní.</a:t>
            </a: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5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87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NULTÝ POLEDNÍKY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pic>
        <p:nvPicPr>
          <p:cNvPr id="8194" name="Picture 2" descr="Soubor:Greenwich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23" y="2131115"/>
            <a:ext cx="4366982" cy="2456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33008" y="6109061"/>
            <a:ext cx="27719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solidFill>
                  <a:srgbClr val="002060"/>
                </a:solidFill>
              </a:rPr>
              <a:t>Královská observatoř Greenwich</a:t>
            </a:r>
          </a:p>
        </p:txBody>
      </p:sp>
      <p:pic>
        <p:nvPicPr>
          <p:cNvPr id="8196" name="Picture 4" descr="Soubor:Prime meridia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008" y="2131115"/>
            <a:ext cx="3003449" cy="40045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31998" y="4587543"/>
            <a:ext cx="268214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solidFill>
                  <a:srgbClr val="002060"/>
                </a:solidFill>
              </a:rPr>
              <a:t>Základní poledník v Greenwichi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0440" y="1484784"/>
            <a:ext cx="92981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Kartografové </a:t>
            </a:r>
            <a:r>
              <a:rPr lang="cs-CZ" b="1" dirty="0" smtClean="0">
                <a:solidFill>
                  <a:srgbClr val="0070C0"/>
                </a:solidFill>
              </a:rPr>
              <a:t>nultý poledník umístili </a:t>
            </a:r>
            <a:r>
              <a:rPr lang="cs-CZ" b="1" dirty="0">
                <a:solidFill>
                  <a:srgbClr val="0070C0"/>
                </a:solidFill>
              </a:rPr>
              <a:t>do Londýnského předměstí Greenwich (</a:t>
            </a:r>
            <a:r>
              <a:rPr lang="cs-CZ" b="1" dirty="0" err="1">
                <a:solidFill>
                  <a:srgbClr val="0070C0"/>
                </a:solidFill>
              </a:rPr>
              <a:t>grynyč</a:t>
            </a:r>
            <a:r>
              <a:rPr lang="cs-CZ" b="1" dirty="0">
                <a:solidFill>
                  <a:srgbClr val="0070C0"/>
                </a:solidFill>
              </a:rPr>
              <a:t>). Hlavní poledník zde prochází hvězdárnou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8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ROVNOBĚŽKY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8907" y="1442100"/>
            <a:ext cx="88286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Rovnoběžky jsou kružnice kolem celé zeměkoule směřující  </a:t>
            </a:r>
            <a:r>
              <a:rPr lang="cs-CZ" sz="2400" b="1" dirty="0">
                <a:solidFill>
                  <a:srgbClr val="002060"/>
                </a:solidFill>
              </a:rPr>
              <a:t>od západu </a:t>
            </a:r>
            <a:r>
              <a:rPr lang="cs-CZ" sz="2400" b="1" dirty="0" smtClean="0">
                <a:solidFill>
                  <a:srgbClr val="002060"/>
                </a:solidFill>
              </a:rPr>
              <a:t> k </a:t>
            </a:r>
            <a:r>
              <a:rPr lang="cs-CZ" sz="2400" b="1" dirty="0">
                <a:solidFill>
                  <a:srgbClr val="002060"/>
                </a:solidFill>
              </a:rPr>
              <a:t>východu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7" name="Picture 2" descr="C:\Users\admin\AppData\Local\Microsoft\Windows\Temporary Internet Files\Content.IE5\O9X7D77A\MP900433092[1]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1" t="3764" r="17369" b="6349"/>
          <a:stretch/>
        </p:blipFill>
        <p:spPr bwMode="auto">
          <a:xfrm>
            <a:off x="5332021" y="2363190"/>
            <a:ext cx="3811979" cy="378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 flipH="1">
            <a:off x="5004048" y="4773925"/>
            <a:ext cx="1620180" cy="59929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004048" y="3717032"/>
            <a:ext cx="2485990" cy="165618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159922" y="5373216"/>
            <a:ext cx="1492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rovnoběžky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6624228" y="5996761"/>
            <a:ext cx="504056" cy="1300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7238010" y="2349504"/>
            <a:ext cx="504056" cy="1300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933586" y="1993858"/>
            <a:ext cx="167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severní pól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1204" y="6077452"/>
            <a:ext cx="167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jižní pól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7778" y="2204864"/>
            <a:ext cx="5834382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Rovnoběžek je celkem 180 (90 </a:t>
            </a:r>
            <a:r>
              <a:rPr lang="cs-CZ" sz="2000" b="1" dirty="0" err="1" smtClean="0">
                <a:solidFill>
                  <a:srgbClr val="002060"/>
                </a:solidFill>
              </a:rPr>
              <a:t>s.š</a:t>
            </a:r>
            <a:r>
              <a:rPr lang="cs-CZ" sz="2000" b="1" dirty="0">
                <a:solidFill>
                  <a:srgbClr val="002060"/>
                </a:solidFill>
              </a:rPr>
              <a:t>.</a:t>
            </a:r>
            <a:r>
              <a:rPr lang="cs-CZ" sz="2000" b="1" dirty="0" smtClean="0">
                <a:solidFill>
                  <a:srgbClr val="002060"/>
                </a:solidFill>
              </a:rPr>
              <a:t> + 90 </a:t>
            </a:r>
            <a:r>
              <a:rPr lang="cs-CZ" sz="2000" b="1" dirty="0" err="1" smtClean="0">
                <a:solidFill>
                  <a:srgbClr val="002060"/>
                </a:solidFill>
              </a:rPr>
              <a:t>j.š</a:t>
            </a:r>
            <a:r>
              <a:rPr lang="cs-CZ" sz="2000" b="1" dirty="0" smtClean="0">
                <a:solidFill>
                  <a:srgbClr val="002060"/>
                </a:solidFill>
              </a:rPr>
              <a:t>.).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Nejsou </a:t>
            </a:r>
            <a:r>
              <a:rPr lang="cs-CZ" sz="2000" b="1" dirty="0">
                <a:solidFill>
                  <a:srgbClr val="002060"/>
                </a:solidFill>
              </a:rPr>
              <a:t>všechny stejně </a:t>
            </a:r>
            <a:r>
              <a:rPr lang="cs-CZ" sz="2000" b="1" dirty="0" smtClean="0">
                <a:solidFill>
                  <a:srgbClr val="002060"/>
                </a:solidFill>
              </a:rPr>
              <a:t>dlouhé. Nejdelší je rovník - 40 </a:t>
            </a:r>
            <a:r>
              <a:rPr lang="cs-CZ" sz="2000" b="1" dirty="0">
                <a:solidFill>
                  <a:srgbClr val="002060"/>
                </a:solidFill>
              </a:rPr>
              <a:t>000 km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Určují ZEMĚPISNOU ŠÍŘKU.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ü"/>
            </a:pPr>
            <a:r>
              <a:rPr lang="cs-CZ" sz="2000" b="1" dirty="0" smtClean="0">
                <a:solidFill>
                  <a:srgbClr val="002060"/>
                </a:solidFill>
              </a:rPr>
              <a:t>Místa na jedné rovnoběžce nemají stejný čas.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21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57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 bwMode="auto">
          <a:xfrm>
            <a:off x="298323" y="0"/>
            <a:ext cx="8839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ROVNOBĚŽKY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http://www.zsdobrichovice.cz/programy/zemepis/zemepisna_sit/soubory/rovnobezky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317" y="2615429"/>
            <a:ext cx="3632448" cy="366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01365" y="1527161"/>
            <a:ext cx="83078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Rovnoběžek </a:t>
            </a:r>
            <a:r>
              <a:rPr lang="cs-CZ" sz="2000" b="1" dirty="0">
                <a:solidFill>
                  <a:srgbClr val="0070C0"/>
                </a:solidFill>
              </a:rPr>
              <a:t>je </a:t>
            </a:r>
            <a:r>
              <a:rPr lang="cs-CZ" sz="2000" b="1" dirty="0" smtClean="0">
                <a:solidFill>
                  <a:srgbClr val="0070C0"/>
                </a:solidFill>
              </a:rPr>
              <a:t>celkem 180 = 90 severní šířky + 90 jižní šířky.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26001" y="2303766"/>
            <a:ext cx="55285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Nejdůležitější rovnoběžkou je rovník od </a:t>
            </a:r>
            <a:r>
              <a:rPr lang="cs-CZ" sz="2000" b="1" dirty="0">
                <a:solidFill>
                  <a:srgbClr val="00B0F0"/>
                </a:solidFill>
              </a:rPr>
              <a:t>kterého se počítá zeměpisná </a:t>
            </a:r>
            <a:r>
              <a:rPr lang="cs-CZ" sz="2000" b="1" dirty="0" smtClean="0">
                <a:solidFill>
                  <a:srgbClr val="00B0F0"/>
                </a:solidFill>
              </a:rPr>
              <a:t>šířka.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1365" y="1930739"/>
            <a:ext cx="5846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Číslují se </a:t>
            </a:r>
            <a:r>
              <a:rPr lang="cs-CZ" sz="2000" b="1" dirty="0" smtClean="0">
                <a:solidFill>
                  <a:srgbClr val="002060"/>
                </a:solidFill>
              </a:rPr>
              <a:t>v </a:t>
            </a:r>
            <a:r>
              <a:rPr lang="cs-CZ" sz="2000" b="1" dirty="0">
                <a:solidFill>
                  <a:srgbClr val="002060"/>
                </a:solidFill>
              </a:rPr>
              <a:t>zeměpisných </a:t>
            </a:r>
            <a:r>
              <a:rPr lang="cs-CZ" sz="2000" b="1" dirty="0" smtClean="0">
                <a:solidFill>
                  <a:srgbClr val="002060"/>
                </a:solidFill>
              </a:rPr>
              <a:t>stupních.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22" name="Přímá spojnice se šipkou 21"/>
          <p:cNvCxnSpPr>
            <a:stCxn id="18" idx="2"/>
          </p:cNvCxnSpPr>
          <p:nvPr/>
        </p:nvCxnSpPr>
        <p:spPr>
          <a:xfrm>
            <a:off x="4655295" y="1927271"/>
            <a:ext cx="1692492" cy="169993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7028405" y="1927271"/>
            <a:ext cx="0" cy="3733977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717923" y="2615429"/>
            <a:ext cx="1510261" cy="2541763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501365" y="3194094"/>
            <a:ext cx="49825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Číslo 0</a:t>
            </a:r>
            <a:r>
              <a:rPr lang="cs-CZ" b="1" dirty="0">
                <a:solidFill>
                  <a:srgbClr val="002060"/>
                </a:solidFill>
              </a:rPr>
              <a:t>° </a:t>
            </a:r>
            <a:r>
              <a:rPr lang="cs-CZ" b="1" dirty="0" smtClean="0">
                <a:solidFill>
                  <a:srgbClr val="002060"/>
                </a:solidFill>
              </a:rPr>
              <a:t>má rovník.  Tvoří </a:t>
            </a:r>
            <a:r>
              <a:rPr lang="cs-CZ" b="1" dirty="0">
                <a:solidFill>
                  <a:srgbClr val="002060"/>
                </a:solidFill>
              </a:rPr>
              <a:t>kružnici, která dělí Zemi na dvě polokoule </a:t>
            </a:r>
            <a:r>
              <a:rPr lang="cs-CZ" b="1" dirty="0" smtClean="0">
                <a:solidFill>
                  <a:srgbClr val="002060"/>
                </a:solidFill>
              </a:rPr>
              <a:t>– severní a jižní.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Rovnoběžky se směrem </a:t>
            </a:r>
            <a:r>
              <a:rPr lang="cs-CZ" b="1" dirty="0">
                <a:solidFill>
                  <a:srgbClr val="002060"/>
                </a:solidFill>
              </a:rPr>
              <a:t>k pólu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>
                <a:solidFill>
                  <a:srgbClr val="002060"/>
                </a:solidFill>
              </a:rPr>
              <a:t>zkracují a na pólu se mění v bod.</a:t>
            </a: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3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68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 bwMode="auto">
          <a:xfrm>
            <a:off x="971600" y="0"/>
            <a:ext cx="679395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DO SEŠITU</a:t>
            </a:r>
            <a:endParaRPr lang="cs-CZ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76641" y="1480243"/>
            <a:ext cx="8013046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b="1" dirty="0">
                <a:solidFill>
                  <a:srgbClr val="0070C0"/>
                </a:solidFill>
              </a:rPr>
              <a:t>Poledníky a rovnoběžky tvoří zeměpisnou </a:t>
            </a:r>
            <a:r>
              <a:rPr lang="cs-CZ" sz="2000" b="1" dirty="0" smtClean="0">
                <a:solidFill>
                  <a:srgbClr val="0070C0"/>
                </a:solidFill>
              </a:rPr>
              <a:t>síť.</a:t>
            </a:r>
            <a:endParaRPr lang="cs-CZ" sz="2000" b="1" dirty="0">
              <a:solidFill>
                <a:srgbClr val="0070C0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400" b="1" u="sng" dirty="0" smtClean="0">
                <a:solidFill>
                  <a:srgbClr val="0070C0"/>
                </a:solidFill>
              </a:rPr>
              <a:t>Poledníky</a:t>
            </a:r>
            <a:r>
              <a:rPr lang="cs-CZ" sz="2000" b="1" dirty="0" smtClean="0">
                <a:solidFill>
                  <a:srgbClr val="0070C0"/>
                </a:solidFill>
              </a:rPr>
              <a:t> jsou polokružnice, je jich celkem 360.</a:t>
            </a:r>
          </a:p>
          <a:p>
            <a:pPr>
              <a:spcAft>
                <a:spcPts val="600"/>
              </a:spcAft>
            </a:pPr>
            <a:r>
              <a:rPr lang="cs-CZ" sz="2000" b="1" dirty="0" smtClean="0">
                <a:solidFill>
                  <a:srgbClr val="0070C0"/>
                </a:solidFill>
              </a:rPr>
              <a:t>Hlavní poledník je nultý poledník.</a:t>
            </a:r>
          </a:p>
          <a:p>
            <a:pPr>
              <a:spcAft>
                <a:spcPts val="1200"/>
              </a:spcAft>
            </a:pPr>
            <a:r>
              <a:rPr lang="cs-CZ" sz="2000" b="1" dirty="0" smtClean="0">
                <a:solidFill>
                  <a:srgbClr val="0070C0"/>
                </a:solidFill>
              </a:rPr>
              <a:t>Poledníky určují zeměpisnou délku – západní a východní.</a:t>
            </a:r>
            <a:endParaRPr lang="cs-CZ" sz="2000" b="1" dirty="0">
              <a:solidFill>
                <a:srgbClr val="0070C0"/>
              </a:solidFill>
            </a:endParaRPr>
          </a:p>
          <a:p>
            <a:pPr>
              <a:spcAft>
                <a:spcPts val="600"/>
              </a:spcAft>
              <a:buFontTx/>
              <a:buNone/>
            </a:pPr>
            <a:r>
              <a:rPr lang="cs-CZ" sz="2400" b="1" u="sng" dirty="0" smtClean="0">
                <a:solidFill>
                  <a:srgbClr val="0070C0"/>
                </a:solidFill>
              </a:rPr>
              <a:t>Rovnoběžky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>
                <a:solidFill>
                  <a:srgbClr val="0070C0"/>
                </a:solidFill>
              </a:rPr>
              <a:t>jsou </a:t>
            </a:r>
            <a:r>
              <a:rPr lang="cs-CZ" sz="2000" b="1" dirty="0" smtClean="0">
                <a:solidFill>
                  <a:srgbClr val="0070C0"/>
                </a:solidFill>
              </a:rPr>
              <a:t>kružnice, je jich celkem 180.</a:t>
            </a:r>
          </a:p>
          <a:p>
            <a:pPr>
              <a:spcAft>
                <a:spcPts val="600"/>
              </a:spcAft>
              <a:buFontTx/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Hlavní </a:t>
            </a:r>
            <a:r>
              <a:rPr lang="cs-CZ" sz="2000" b="1" dirty="0">
                <a:solidFill>
                  <a:srgbClr val="0070C0"/>
                </a:solidFill>
              </a:rPr>
              <a:t>rovnoběžkou je </a:t>
            </a:r>
            <a:r>
              <a:rPr lang="cs-CZ" sz="2000" b="1" dirty="0" smtClean="0">
                <a:solidFill>
                  <a:srgbClr val="0070C0"/>
                </a:solidFill>
              </a:rPr>
              <a:t>rovník.</a:t>
            </a:r>
          </a:p>
          <a:p>
            <a:pPr>
              <a:spcAft>
                <a:spcPts val="600"/>
              </a:spcAft>
              <a:buFontTx/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Rovnoběžky určují </a:t>
            </a:r>
            <a:r>
              <a:rPr lang="cs-CZ" sz="2000" b="1" dirty="0">
                <a:solidFill>
                  <a:srgbClr val="0070C0"/>
                </a:solidFill>
              </a:rPr>
              <a:t>zeměpisnou </a:t>
            </a:r>
            <a:r>
              <a:rPr lang="cs-CZ" sz="2000" b="1" dirty="0" smtClean="0">
                <a:solidFill>
                  <a:srgbClr val="0070C0"/>
                </a:solidFill>
              </a:rPr>
              <a:t>šířku – severní a jižní.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7127"/>
            <a:ext cx="1172286" cy="1150028"/>
          </a:xfrm>
          <a:prstGeom prst="rect">
            <a:avLst/>
          </a:prstGeom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4" t="17558" r="18717" b="17089"/>
          <a:stretch/>
        </p:blipFill>
        <p:spPr bwMode="auto">
          <a:xfrm>
            <a:off x="6063640" y="4365104"/>
            <a:ext cx="2326047" cy="2289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15"/>
          <p:cNvCxnSpPr/>
          <p:nvPr/>
        </p:nvCxnSpPr>
        <p:spPr>
          <a:xfrm flipH="1">
            <a:off x="5508104" y="5510026"/>
            <a:ext cx="1224136" cy="478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779912" y="5373216"/>
            <a:ext cx="187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ROVNOBĚŽKY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6948264" y="4316731"/>
            <a:ext cx="1155850" cy="91246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468828" y="3989968"/>
            <a:ext cx="1567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POLEDNÍKY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7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27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6"/>
          <p:cNvSpPr>
            <a:spLocks noChangeArrowheads="1"/>
          </p:cNvSpPr>
          <p:nvPr/>
        </p:nvSpPr>
        <p:spPr bwMode="auto">
          <a:xfrm>
            <a:off x="3419872" y="2338386"/>
            <a:ext cx="3960440" cy="3970934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4" name="Line 7"/>
          <p:cNvSpPr>
            <a:spLocks noChangeShapeType="1"/>
          </p:cNvSpPr>
          <p:nvPr/>
        </p:nvSpPr>
        <p:spPr bwMode="auto">
          <a:xfrm flipH="1">
            <a:off x="5362748" y="2120128"/>
            <a:ext cx="37344" cy="4477224"/>
          </a:xfrm>
          <a:prstGeom prst="line">
            <a:avLst/>
          </a:prstGeom>
          <a:ln>
            <a:solidFill>
              <a:srgbClr val="0070C0"/>
            </a:solidFill>
            <a:headEnd/>
            <a:tailEnd/>
          </a:ln>
          <a:ex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3250186" y="4274129"/>
            <a:ext cx="4374500" cy="0"/>
          </a:xfrm>
          <a:prstGeom prst="line">
            <a:avLst/>
          </a:prstGeom>
          <a:ln>
            <a:solidFill>
              <a:srgbClr val="002060"/>
            </a:solidFill>
            <a:headEnd/>
            <a:tailEnd/>
          </a:ln>
          <a:ex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3808883" y="3062685"/>
            <a:ext cx="157026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rgbClr val="002060"/>
                </a:solidFill>
              </a:rPr>
              <a:t>Severní šířka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rgbClr val="0070C0"/>
                </a:solidFill>
              </a:rPr>
              <a:t>Západní délka</a:t>
            </a:r>
            <a:endParaRPr lang="cs-CZ" sz="1600" b="1" dirty="0">
              <a:solidFill>
                <a:srgbClr val="0070C0"/>
              </a:solidFill>
            </a:endParaRPr>
          </a:p>
          <a:p>
            <a:endParaRPr lang="cs-CZ" sz="1200" dirty="0"/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298323" y="0"/>
            <a:ext cx="6361909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449986" y="408946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ROVNOBĚŽKY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25368" y="1741196"/>
            <a:ext cx="1834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POLEDNÍKY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5440466" y="3062684"/>
            <a:ext cx="1939846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rgbClr val="002060"/>
                </a:solidFill>
              </a:rPr>
              <a:t>Severní šířka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rgbClr val="0070C0"/>
                </a:solidFill>
              </a:rPr>
              <a:t>Východní délka</a:t>
            </a:r>
            <a:endParaRPr lang="cs-CZ" sz="1600" b="1" dirty="0">
              <a:solidFill>
                <a:srgbClr val="0070C0"/>
              </a:solidFill>
            </a:endParaRPr>
          </a:p>
          <a:p>
            <a:endParaRPr lang="cs-CZ" sz="1200" dirty="0"/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707904" y="4586697"/>
            <a:ext cx="157026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rgbClr val="002060"/>
                </a:solidFill>
              </a:rPr>
              <a:t>Jižní šířka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rgbClr val="0070C0"/>
                </a:solidFill>
              </a:rPr>
              <a:t>Západní délka</a:t>
            </a:r>
            <a:endParaRPr lang="cs-CZ" sz="1600" b="1" dirty="0">
              <a:solidFill>
                <a:srgbClr val="0070C0"/>
              </a:solidFill>
            </a:endParaRPr>
          </a:p>
          <a:p>
            <a:endParaRPr lang="cs-CZ" sz="1200" dirty="0"/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5483112" y="4586697"/>
            <a:ext cx="18972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rgbClr val="002060"/>
                </a:solidFill>
              </a:rPr>
              <a:t>Jižní šířka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rgbClr val="0070C0"/>
                </a:solidFill>
              </a:rPr>
              <a:t>Východní délka</a:t>
            </a:r>
            <a:endParaRPr lang="cs-CZ" sz="1600" b="1" dirty="0">
              <a:solidFill>
                <a:srgbClr val="0070C0"/>
              </a:solidFill>
            </a:endParaRPr>
          </a:p>
          <a:p>
            <a:endParaRPr lang="cs-CZ" sz="1200" dirty="0"/>
          </a:p>
        </p:txBody>
      </p:sp>
      <p:sp>
        <p:nvSpPr>
          <p:cNvPr id="19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12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zsdobrichovice.cz/programy/zemepis/zemepisna_sit/soubory/evrop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5792435" cy="470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361909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844824"/>
            <a:ext cx="3299765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Dokážete přibližně určit zeměpisné souřadnice Prahy?</a:t>
            </a:r>
          </a:p>
          <a:p>
            <a:pPr>
              <a:spcAft>
                <a:spcPts val="1200"/>
              </a:spcAft>
            </a:pPr>
            <a:endParaRPr lang="cs-CZ" b="1" dirty="0">
              <a:solidFill>
                <a:srgbClr val="0070C0"/>
              </a:solidFill>
            </a:endParaRPr>
          </a:p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…… ………………. délky</a:t>
            </a:r>
          </a:p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…… ………………. šířky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43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zsdobrichovice.cz/programy/zemepis/zemepisna_sit/soubory/evrop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5792435" cy="470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361909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 - řešení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1844824"/>
            <a:ext cx="3299765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Dokážete přibližně určit zeměpisné souřadnice Prahy?</a:t>
            </a:r>
          </a:p>
          <a:p>
            <a:pPr>
              <a:spcAft>
                <a:spcPts val="1200"/>
              </a:spcAft>
            </a:pPr>
            <a:endParaRPr lang="cs-CZ" b="1" dirty="0">
              <a:solidFill>
                <a:srgbClr val="0070C0"/>
              </a:solidFill>
            </a:endParaRPr>
          </a:p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14</a:t>
            </a:r>
            <a:r>
              <a:rPr lang="cs-CZ" b="1" dirty="0">
                <a:solidFill>
                  <a:srgbClr val="0070C0"/>
                </a:solidFill>
              </a:rPr>
              <a:t>°</a:t>
            </a:r>
            <a:r>
              <a:rPr lang="cs-CZ" b="1" dirty="0" smtClean="0">
                <a:solidFill>
                  <a:srgbClr val="0070C0"/>
                </a:solidFill>
              </a:rPr>
              <a:t> východní délky</a:t>
            </a:r>
          </a:p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50° severní šířky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20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93797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KDE JSME ZTROSKOTALI?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940841" y="1628800"/>
            <a:ext cx="4680521" cy="260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i="1" dirty="0" smtClean="0">
                <a:solidFill>
                  <a:srgbClr val="002060"/>
                </a:solidFill>
              </a:rPr>
              <a:t>SOS - ztroskotali </a:t>
            </a:r>
            <a:r>
              <a:rPr lang="cs-CZ" sz="2000" b="1" i="1" dirty="0">
                <a:solidFill>
                  <a:srgbClr val="002060"/>
                </a:solidFill>
              </a:rPr>
              <a:t>jsme </a:t>
            </a:r>
            <a:r>
              <a:rPr lang="cs-CZ" sz="2000" b="1" i="1" dirty="0" smtClean="0">
                <a:solidFill>
                  <a:srgbClr val="002060"/>
                </a:solidFill>
              </a:rPr>
              <a:t>na:</a:t>
            </a:r>
          </a:p>
          <a:p>
            <a:pPr>
              <a:spcAft>
                <a:spcPts val="600"/>
              </a:spcAft>
            </a:pP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45°25´severní šířky</a:t>
            </a:r>
          </a:p>
          <a:p>
            <a:pPr>
              <a:spcAft>
                <a:spcPts val="600"/>
              </a:spcAft>
            </a:pP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9°48´ </a:t>
            </a:r>
            <a:r>
              <a:rPr lang="cs-CZ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</a:t>
            </a: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</a:t>
            </a:r>
            <a:r>
              <a:rPr lang="cs-CZ" sz="2000" b="1" i="1" dirty="0" smtClean="0">
                <a:solidFill>
                  <a:srgbClr val="002060"/>
                </a:solidFill>
              </a:rPr>
              <a:t>  </a:t>
            </a: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SOS, SOS!</a:t>
            </a:r>
          </a:p>
          <a:p>
            <a:endParaRPr lang="cs-CZ" sz="2000" b="1" i="1" dirty="0">
              <a:solidFill>
                <a:srgbClr val="002060"/>
              </a:solidFill>
            </a:endParaRP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Pomocí souřadnic najděte místo na ztroskotání Zemi.</a:t>
            </a:r>
          </a:p>
        </p:txBody>
      </p:sp>
      <p:pic>
        <p:nvPicPr>
          <p:cNvPr id="7171" name="Picture 3" descr="C:\Users\admin\AppData\Local\Microsoft\Windows\Temporary Internet Files\Content.IE5\O9X7D77A\MC900441498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48604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admin\AppData\Local\Microsoft\Windows\Temporary Internet Files\Content.IE5\ORKSCH8S\MP9004278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77072"/>
            <a:ext cx="3570393" cy="263316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214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93797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ZEMĚPISNÉ SOUŘADNICE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" b="27247"/>
          <a:stretch/>
        </p:blipFill>
        <p:spPr>
          <a:xfrm>
            <a:off x="2555776" y="2204864"/>
            <a:ext cx="5865503" cy="3560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37247" y="1628800"/>
            <a:ext cx="62520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Pomocí </a:t>
            </a:r>
            <a:r>
              <a:rPr lang="cs-CZ" sz="2000" b="1" dirty="0" smtClean="0">
                <a:solidFill>
                  <a:srgbClr val="002060"/>
                </a:solidFill>
              </a:rPr>
              <a:t>souřadnic na mapě </a:t>
            </a:r>
            <a:r>
              <a:rPr lang="cs-CZ" sz="2000" b="1" dirty="0">
                <a:solidFill>
                  <a:srgbClr val="002060"/>
                </a:solidFill>
              </a:rPr>
              <a:t>najděte </a:t>
            </a:r>
            <a:r>
              <a:rPr lang="cs-CZ" sz="2000" b="1" dirty="0" smtClean="0">
                <a:solidFill>
                  <a:srgbClr val="002060"/>
                </a:solidFill>
              </a:rPr>
              <a:t>města v ČR.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1/17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94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93797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PRAŽSKÝ POLEDNÍK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1/17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56792"/>
            <a:ext cx="6110095" cy="45825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437246" y="1762821"/>
            <a:ext cx="247856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Tento poledník naleznete v Praze na Staroměstském náměstí.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57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 bwMode="auto">
          <a:xfrm>
            <a:off x="298323" y="0"/>
            <a:ext cx="693797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Použité zdroje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457" y="187314"/>
            <a:ext cx="495300" cy="75247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98322" y="2132856"/>
            <a:ext cx="787407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www.zsdobrichovice.cz/programy/zemepis/zemepisna_sit/index.htm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cs.wikipedia.org/wiki/Poledn%C3%ADk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cs.wikipedia.org/wiki/Rovnob%C4%9B%C5%BEka</a:t>
            </a:r>
            <a:endParaRPr lang="cs-CZ" dirty="0" smtClean="0"/>
          </a:p>
          <a:p>
            <a:r>
              <a:rPr lang="cs-CZ" dirty="0"/>
              <a:t>Kliparty a obrázky – sada MS Office 2010</a:t>
            </a:r>
            <a:endParaRPr lang="en-US" dirty="0"/>
          </a:p>
          <a:p>
            <a:endParaRPr lang="cs-CZ" dirty="0"/>
          </a:p>
        </p:txBody>
      </p:sp>
      <p:sp>
        <p:nvSpPr>
          <p:cNvPr id="9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344288" y="6477000"/>
            <a:ext cx="3896072" cy="381000"/>
          </a:xfrm>
        </p:spPr>
        <p:txBody>
          <a:bodyPr/>
          <a:lstStyle/>
          <a:p>
            <a:r>
              <a:rPr lang="pt-BR" sz="1200" dirty="0" smtClean="0">
                <a:solidFill>
                  <a:srgbClr val="0070C0"/>
                </a:solidFill>
              </a:rPr>
              <a:t>EU OPVK – III/2 – A3 – 1/1</a:t>
            </a:r>
            <a:r>
              <a:rPr lang="cs-CZ" sz="1200" dirty="0" smtClean="0">
                <a:solidFill>
                  <a:srgbClr val="0070C0"/>
                </a:solidFill>
              </a:rPr>
              <a:t>8</a:t>
            </a:r>
            <a:r>
              <a:rPr lang="pt-BR" sz="1200" dirty="0" smtClean="0">
                <a:solidFill>
                  <a:srgbClr val="0070C0"/>
                </a:solidFill>
              </a:rPr>
              <a:t> – Rak Petr</a:t>
            </a:r>
            <a:endParaRPr lang="en-US" sz="1200" dirty="0">
              <a:solidFill>
                <a:srgbClr val="0070C0"/>
              </a:solidFill>
            </a:endParaRPr>
          </a:p>
        </p:txBody>
      </p:sp>
      <p:pic>
        <p:nvPicPr>
          <p:cNvPr id="10" name="Picture 2" descr="C:\Users\eclipse\Downloads\recycled_earth_500_wht.gif"/>
          <p:cNvPicPr>
            <a:picLocks noChangeAspect="1" noChangeArrowheads="1" noCrop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758" y="3008797"/>
            <a:ext cx="3241075" cy="38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63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010288565">
  <a:themeElements>
    <a:clrScheme name="">
      <a:dk1>
        <a:srgbClr val="000000"/>
      </a:dk1>
      <a:lt1>
        <a:srgbClr val="B2B2B2"/>
      </a:lt1>
      <a:dk2>
        <a:srgbClr val="336699"/>
      </a:dk2>
      <a:lt2>
        <a:srgbClr val="808080"/>
      </a:lt2>
      <a:accent1>
        <a:srgbClr val="BBE0E3"/>
      </a:accent1>
      <a:accent2>
        <a:srgbClr val="333399"/>
      </a:accent2>
      <a:accent3>
        <a:srgbClr val="D5D5D5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000000"/>
        </a:dk1>
        <a:lt1>
          <a:srgbClr val="FFFFFF"/>
        </a:lt1>
        <a:dk2>
          <a:srgbClr val="660033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14">
        <a:dk1>
          <a:srgbClr val="000000"/>
        </a:dk1>
        <a:lt1>
          <a:srgbClr val="FFFFFF"/>
        </a:lt1>
        <a:dk2>
          <a:srgbClr val="8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15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16">
        <a:dk1>
          <a:srgbClr val="808080"/>
        </a:dk1>
        <a:lt1>
          <a:srgbClr val="FFFFFF"/>
        </a:lt1>
        <a:dk2>
          <a:srgbClr val="B2B2B2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D5D5D5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OOFile" ma:contentTypeID="0x0101006025706CF4CD034688BEBAE97A2E701D020200C3831ACA17D8814887A164412888521E" ma:contentTypeVersion="7" ma:contentTypeDescription="Create a new document." ma:contentTypeScope="" ma:versionID="ed1fea5d08807278759d338940aa9e8f">
  <xsd:schema xmlns:xsd="http://www.w3.org/2001/XMLSchema" xmlns:xs="http://www.w3.org/2001/XMLSchema" xmlns:p="http://schemas.microsoft.com/office/2006/metadata/properties" xmlns:ns2="145c5697-5eb5-440b-b2f1-a8273fb59250" targetNamespace="http://schemas.microsoft.com/office/2006/metadata/properties" ma:root="true" ma:fieldsID="174e4b03d57b3d621fa064bbab783e99" ns2:_="">
    <xsd:import namespace="145c5697-5eb5-440b-b2f1-a8273fb59250"/>
    <xsd:element name="properties">
      <xsd:complexType>
        <xsd:sequence>
          <xsd:element name="documentManagement">
            <xsd:complexType>
              <xsd:all>
                <xsd:element ref="ns2:AssetId" minOccurs="0"/>
                <xsd:element ref="ns2:AuthoringAssetId" minOccurs="0"/>
                <xsd:element ref="ns2:AssetType" minOccurs="0"/>
                <xsd:element ref="ns2:Markets" minOccurs="0"/>
                <xsd:element ref="ns2:NumericAssetId" minOccurs="0"/>
                <xsd:element ref="ns2:AppV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5c5697-5eb5-440b-b2f1-a8273fb59250" elementFormDefault="qualified">
    <xsd:import namespace="http://schemas.microsoft.com/office/2006/documentManagement/types"/>
    <xsd:import namespace="http://schemas.microsoft.com/office/infopath/2007/PartnerControls"/>
    <xsd:element name="AssetId" ma:index="8" nillable="true" ma:displayName="AssetId" ma:indexed="true" ma:internalName="AssetId" ma:readOnly="false">
      <xsd:simpleType>
        <xsd:restriction base="dms:Text"/>
      </xsd:simpleType>
    </xsd:element>
    <xsd:element name="AuthoringAssetId" ma:index="9" nillable="true" ma:displayName="AuthoringAssetId" ma:indexed="true" ma:internalName="AuthoringAssetId" ma:readOnly="false">
      <xsd:simpleType>
        <xsd:restriction base="dms:Text"/>
      </xsd:simpleType>
    </xsd:element>
    <xsd:element name="AssetType" ma:index="10" nillable="true" ma:displayName="AssetType" ma:internalName="AssetType" ma:readOnly="false">
      <xsd:simpleType>
        <xsd:restriction base="dms:Text"/>
      </xsd:simpleType>
    </xsd:element>
    <xsd:element name="Markets" ma:index="11" nillable="true" ma:displayName="Markets" ma:internalName="Markets" ma:readOnly="false">
      <xsd:simpleType>
        <xsd:restriction base="dms:Text"/>
      </xsd:simpleType>
    </xsd:element>
    <xsd:element name="NumericAssetId" ma:index="12" nillable="true" ma:displayName="NumericAssetId" ma:indexed="true" ma:internalName="NumericAssetId" ma:readOnly="false">
      <xsd:simpleType>
        <xsd:restriction base="dms:Unknown"/>
      </xsd:simpleType>
    </xsd:element>
    <xsd:element name="AppVer" ma:index="13" nillable="true" ma:displayName="AppVer" ma:internalName="AppVer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LongProperties xmlns="http://schemas.microsoft.com/office/2006/metadata/longProperties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umericAssetId xmlns="145c5697-5eb5-440b-b2f1-a8273fb59250" xsi:nil="true"/>
    <AssetType xmlns="145c5697-5eb5-440b-b2f1-a8273fb59250">TP</AssetType>
    <Markets xmlns="145c5697-5eb5-440b-b2f1-a8273fb59250" xsi:nil="true"/>
    <AppVer xmlns="145c5697-5eb5-440b-b2f1-a8273fb59250" xsi:nil="true"/>
    <AuthoringAssetId xmlns="145c5697-5eb5-440b-b2f1-a8273fb59250">TP010288565</AuthoringAssetId>
    <AssetId xmlns="145c5697-5eb5-440b-b2f1-a8273fb59250">TS010288565</AssetId>
  </documentManagement>
</p:properties>
</file>

<file path=customXml/itemProps1.xml><?xml version="1.0" encoding="utf-8"?>
<ds:datastoreItem xmlns:ds="http://schemas.openxmlformats.org/officeDocument/2006/customXml" ds:itemID="{BBFDB72C-9E8B-4FA5-954A-3588110B9C4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E1EF1E-A4DF-4748-A2DA-3923871E4F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5c5697-5eb5-440b-b2f1-a8273fb592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.xml><?xml version="1.0" encoding="utf-8"?>
<ds:datastoreItem xmlns:ds="http://schemas.openxmlformats.org/officeDocument/2006/customXml" ds:itemID="{E28D8107-601C-42BD-9C9B-50C906EAD4FB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3B25880C-6460-4FE4-933A-2056F80CF500}">
  <ds:schemaRefs>
    <ds:schemaRef ds:uri="145c5697-5eb5-440b-b2f1-a8273fb5925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TS010288565</Template>
  <TotalTime>1690</TotalTime>
  <Words>797</Words>
  <Application>Microsoft Office PowerPoint</Application>
  <PresentationFormat>Předvádění na obrazovce (4:3)</PresentationFormat>
  <Paragraphs>138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TS010288565</vt:lpstr>
      <vt:lpstr>POLEDNÍKY a  ROVNOBĚŽKY </vt:lpstr>
      <vt:lpstr>Prezentace aplikace PowerPoint</vt:lpstr>
      <vt:lpstr>Prezentace aplikace PowerPoint</vt:lpstr>
      <vt:lpstr>Prezentace aplikace PowerPoint</vt:lpstr>
      <vt:lpstr>PROČ POLEDNÍKY A ROVNOBĚŽKY?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ŽŠS, ZŠP a PŠ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76</cp:revision>
  <dcterms:created xsi:type="dcterms:W3CDTF">2011-05-28T16:49:06Z</dcterms:created>
  <dcterms:modified xsi:type="dcterms:W3CDTF">2012-04-19T20:12:32Z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arkets">
    <vt:lpwstr/>
  </property>
  <property fmtid="{D5CDD505-2E9C-101B-9397-08002B2CF9AE}" pid="3" name="TPInstallLocation">
    <vt:lpwstr>{My Templates}</vt:lpwstr>
  </property>
  <property fmtid="{D5CDD505-2E9C-101B-9397-08002B2CF9AE}" pid="4" name="PrimaryImageGen">
    <vt:lpwstr>true</vt:lpwstr>
  </property>
  <property fmtid="{D5CDD505-2E9C-101B-9397-08002B2CF9AE}" pid="5" name="AssetType">
    <vt:lpwstr>TP</vt:lpwstr>
  </property>
  <property fmtid="{D5CDD505-2E9C-101B-9397-08002B2CF9AE}" pid="6" name="BugNumber">
    <vt:lpwstr>191</vt:lpwstr>
  </property>
  <property fmtid="{D5CDD505-2E9C-101B-9397-08002B2CF9AE}" pid="7" name="TPCommandLine">
    <vt:lpwstr>{PP} /n {FilePath}</vt:lpwstr>
  </property>
  <property fmtid="{D5CDD505-2E9C-101B-9397-08002B2CF9AE}" pid="8" name="TemplateStatus">
    <vt:lpwstr>Complete</vt:lpwstr>
  </property>
  <property fmtid="{D5CDD505-2E9C-101B-9397-08002B2CF9AE}" pid="9" name="TPAppVersion">
    <vt:lpwstr>11</vt:lpwstr>
  </property>
  <property fmtid="{D5CDD505-2E9C-101B-9397-08002B2CF9AE}" pid="10" name="ContentTypeId">
    <vt:lpwstr>0x0101006025706CF4CD034688BEBAE97A2E701D020200C3831ACA17D8814887A164412888521E</vt:lpwstr>
  </property>
  <property fmtid="{D5CDD505-2E9C-101B-9397-08002B2CF9AE}" pid="11" name="IsDeleted">
    <vt:lpwstr>false</vt:lpwstr>
  </property>
  <property fmtid="{D5CDD505-2E9C-101B-9397-08002B2CF9AE}" pid="12" name="Milestone">
    <vt:lpwstr>0</vt:lpwstr>
  </property>
  <property fmtid="{D5CDD505-2E9C-101B-9397-08002B2CF9AE}" pid="13" name="APAuthor">
    <vt:lpwstr>191</vt:lpwstr>
  </property>
  <property fmtid="{D5CDD505-2E9C-101B-9397-08002B2CF9AE}" pid="14" name="TrustLevel">
    <vt:lpwstr>Microsoft Managed Content</vt:lpwstr>
  </property>
  <property fmtid="{D5CDD505-2E9C-101B-9397-08002B2CF9AE}" pid="15" name="IsSearchable">
    <vt:lpwstr>false</vt:lpwstr>
  </property>
  <property fmtid="{D5CDD505-2E9C-101B-9397-08002B2CF9AE}" pid="16" name="NumericId">
    <vt:lpwstr>-1</vt:lpwstr>
  </property>
  <property fmtid="{D5CDD505-2E9C-101B-9397-08002B2CF9AE}" pid="17" name="PublishTargets">
    <vt:lpwstr>OfficeOnline</vt:lpwstr>
  </property>
  <property fmtid="{D5CDD505-2E9C-101B-9397-08002B2CF9AE}" pid="18" name="TPFriendlyName">
    <vt:lpwstr>{My Templates}</vt:lpwstr>
  </property>
  <property fmtid="{D5CDD505-2E9C-101B-9397-08002B2CF9AE}" pid="19" name="AssetId">
    <vt:lpwstr>TS010288565</vt:lpwstr>
  </property>
  <property fmtid="{D5CDD505-2E9C-101B-9397-08002B2CF9AE}" pid="20" name="TPLaunchHelpLinkType">
    <vt:lpwstr>Template</vt:lpwstr>
  </property>
  <property fmtid="{D5CDD505-2E9C-101B-9397-08002B2CF9AE}" pid="21" name="OpenTemplate">
    <vt:lpwstr>true</vt:lpwstr>
  </property>
  <property fmtid="{D5CDD505-2E9C-101B-9397-08002B2CF9AE}" pid="22" name="SourceTitle">
    <vt:lpwstr>Geography globe design template</vt:lpwstr>
  </property>
  <property fmtid="{D5CDD505-2E9C-101B-9397-08002B2CF9AE}" pid="23" name="TPLaunchHelpLink">
    <vt:lpwstr/>
  </property>
  <property fmtid="{D5CDD505-2E9C-101B-9397-08002B2CF9AE}" pid="24" name="APEditor">
    <vt:lpwstr>92</vt:lpwstr>
  </property>
  <property fmtid="{D5CDD505-2E9C-101B-9397-08002B2CF9AE}" pid="25" name="TPApplication">
    <vt:lpwstr>PowerPoint</vt:lpwstr>
  </property>
  <property fmtid="{D5CDD505-2E9C-101B-9397-08002B2CF9AE}" pid="26" name="Provider">
    <vt:lpwstr>EY010241418</vt:lpwstr>
  </property>
  <property fmtid="{D5CDD505-2E9C-101B-9397-08002B2CF9AE}" pid="27" name="UACurrentWords">
    <vt:lpwstr>0</vt:lpwstr>
  </property>
  <property fmtid="{D5CDD505-2E9C-101B-9397-08002B2CF9AE}" pid="28" name="Applications">
    <vt:lpwstr>79;#Template 12;#64;#PowerPoint 2003;#65;#Microsoft Office PowerPoint 2007</vt:lpwstr>
  </property>
  <property fmtid="{D5CDD505-2E9C-101B-9397-08002B2CF9AE}" pid="29" name="UALocRecommendation">
    <vt:lpwstr>Never Localize</vt:lpwstr>
  </property>
  <property fmtid="{D5CDD505-2E9C-101B-9397-08002B2CF9AE}" pid="30" name="Title">
    <vt:lpwstr>Geography globe design template</vt:lpwstr>
  </property>
  <property fmtid="{D5CDD505-2E9C-101B-9397-08002B2CF9AE}" pid="31" name="PublishStatusLookup">
    <vt:lpwstr>261452</vt:lpwstr>
  </property>
  <property fmtid="{D5CDD505-2E9C-101B-9397-08002B2CF9AE}" pid="32" name="APTrustLevel">
    <vt:lpwstr>1.00000000000000</vt:lpwstr>
  </property>
  <property fmtid="{D5CDD505-2E9C-101B-9397-08002B2CF9AE}" pid="33" name="TPClientViewer">
    <vt:lpwstr>Microsoft Office PowerPoint</vt:lpwstr>
  </property>
  <property fmtid="{D5CDD505-2E9C-101B-9397-08002B2CF9AE}" pid="34" name="TPComponent">
    <vt:lpwstr>PPTFiles</vt:lpwstr>
  </property>
  <property fmtid="{D5CDD505-2E9C-101B-9397-08002B2CF9AE}" pid="35" name="TPNamespace">
    <vt:lpwstr>POWERPNT</vt:lpwstr>
  </property>
  <property fmtid="{D5CDD505-2E9C-101B-9397-08002B2CF9AE}" pid="36" name="Content Type">
    <vt:lpwstr>OOFile</vt:lpwstr>
  </property>
  <property fmtid="{D5CDD505-2E9C-101B-9397-08002B2CF9AE}" pid="37" name="AuthoringAssetId">
    <vt:lpwstr>TP010288565</vt:lpwstr>
  </property>
  <property fmtid="{D5CDD505-2E9C-101B-9397-08002B2CF9AE}" pid="38" name="NumericAssetId">
    <vt:lpwstr/>
  </property>
  <property fmtid="{D5CDD505-2E9C-101B-9397-08002B2CF9AE}" pid="39" name="AppVer">
    <vt:lpwstr/>
  </property>
</Properties>
</file>