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sldIdLst>
    <p:sldId id="276" r:id="rId3"/>
    <p:sldId id="277" r:id="rId4"/>
    <p:sldId id="278" r:id="rId5"/>
    <p:sldId id="258" r:id="rId6"/>
    <p:sldId id="259" r:id="rId7"/>
    <p:sldId id="260" r:id="rId8"/>
    <p:sldId id="261" r:id="rId9"/>
    <p:sldId id="262" r:id="rId10"/>
    <p:sldId id="265" r:id="rId11"/>
    <p:sldId id="266" r:id="rId12"/>
    <p:sldId id="267" r:id="rId13"/>
    <p:sldId id="268" r:id="rId14"/>
    <p:sldId id="269" r:id="rId15"/>
    <p:sldId id="270" r:id="rId16"/>
    <p:sldId id="271" r:id="rId17"/>
    <p:sldId id="272" r:id="rId18"/>
    <p:sldId id="279" r:id="rId19"/>
    <p:sldId id="273" r:id="rId20"/>
    <p:sldId id="274"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17"/>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DAC4"/>
    <a:srgbClr val="FCF8F8"/>
    <a:srgbClr val="F8F8F8"/>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3" d="100"/>
          <a:sy n="73" d="100"/>
        </p:scale>
        <p:origin x="-38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cs-CZ" smtClean="0"/>
              <a:t>Kliknutím lze upravit styl.</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DEC759E-AA72-4711-9D73-CE3C1EE2CBC5}" type="slidenum">
              <a:rPr lang="cs-CZ" smtClean="0"/>
              <a:pPr/>
              <a:t>‹#›</a:t>
            </a:fld>
            <a:endParaRPr lang="cs-CZ"/>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DEC759E-AA72-4711-9D73-CE3C1EE2CBC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cs-CZ" smtClean="0"/>
              <a:t>Kliknutím lze upravit styl.</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DEC759E-AA72-4711-9D73-CE3C1EE2CBC5}" type="slidenum">
              <a:rPr lang="cs-CZ" smtClean="0"/>
              <a:pPr/>
              <a:t>‹#›</a:t>
            </a:fld>
            <a:endParaRPr lang="cs-CZ"/>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DEC759E-AA72-4711-9D73-CE3C1EE2CBC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3DEC759E-AA72-4711-9D73-CE3C1EE2CBC5}" type="slidenum">
              <a:rPr lang="cs-CZ" smtClean="0"/>
              <a:pPr/>
              <a:t>‹#›</a:t>
            </a:fld>
            <a:endParaRPr lang="cs-CZ"/>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3DEC759E-AA72-4711-9D73-CE3C1EE2CBC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3DEC759E-AA72-4711-9D73-CE3C1EE2CBC5}"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cs-CZ" smtClean="0"/>
              <a:t>Kliknutím lze upravit styl.</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DEC759E-AA72-4711-9D73-CE3C1EE2CBC5}" type="slidenum">
              <a:rPr lang="cs-CZ" smtClean="0"/>
              <a:pPr/>
              <a:t>‹#›</a:t>
            </a:fld>
            <a:endParaRPr lang="cs-CZ"/>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3DEC759E-AA72-4711-9D73-CE3C1EE2CBC5}"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DEC759E-AA72-4711-9D73-CE3C1EE2CBC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3DEC759E-AA72-4711-9D73-CE3C1EE2CBC5}"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2395590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2146790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26642948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6763876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6235338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2048288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1822200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42425618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14333070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1142402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4231154-A8AC-4AD7-AB9B-5E412AE1E766}" type="datetimeFigureOut">
              <a:rPr lang="cs-CZ" smtClean="0"/>
              <a:pPr/>
              <a:t>16.10.2014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DEC759E-AA72-4711-9D73-CE3C1EE2CBC5}" type="slidenum">
              <a:rPr lang="cs-CZ" smtClean="0"/>
              <a:pPr/>
              <a:t>‹#›</a:t>
            </a:fld>
            <a:endParaRPr lang="cs-CZ"/>
          </a:p>
        </p:txBody>
      </p:sp>
    </p:spTree>
    <p:extLst>
      <p:ext uri="{BB962C8B-B14F-4D97-AF65-F5344CB8AC3E}">
        <p14:creationId xmlns:p14="http://schemas.microsoft.com/office/powerpoint/2010/main" val="2080600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B4231154-A8AC-4AD7-AB9B-5E412AE1E766}" type="datetimeFigureOut">
              <a:rPr lang="cs-CZ" smtClean="0"/>
              <a:pPr/>
              <a:t>16.10.2014</a:t>
            </a:fld>
            <a:endParaRPr lang="cs-CZ"/>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cs-CZ"/>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3DEC759E-AA72-4711-9D73-CE3C1EE2CBC5}"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231154-A8AC-4AD7-AB9B-5E412AE1E766}" type="datetimeFigureOut">
              <a:rPr lang="cs-CZ" smtClean="0"/>
              <a:pPr/>
              <a:t>16.10.2014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EC759E-AA72-4711-9D73-CE3C1EE2CBC5}" type="slidenum">
              <a:rPr lang="cs-CZ" smtClean="0"/>
              <a:pPr/>
              <a:t>‹#›</a:t>
            </a:fld>
            <a:endParaRPr lang="cs-CZ"/>
          </a:p>
        </p:txBody>
      </p:sp>
    </p:spTree>
    <p:extLst>
      <p:ext uri="{BB962C8B-B14F-4D97-AF65-F5344CB8AC3E}">
        <p14:creationId xmlns:p14="http://schemas.microsoft.com/office/powerpoint/2010/main" val="339248640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 Target="slide18.xml"/><Relationship Id="rId1" Type="http://schemas.openxmlformats.org/officeDocument/2006/relationships/slideLayout" Target="../slideLayouts/slideLayout2.xml"/><Relationship Id="rId4" Type="http://schemas.openxmlformats.org/officeDocument/2006/relationships/slide" Target="slide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 Target="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ovéPole 5"/>
          <p:cNvSpPr txBox="1"/>
          <p:nvPr/>
        </p:nvSpPr>
        <p:spPr>
          <a:xfrm>
            <a:off x="875100" y="2516703"/>
            <a:ext cx="7339253" cy="646331"/>
          </a:xfrm>
          <a:prstGeom prst="rect">
            <a:avLst/>
          </a:prstGeom>
          <a:noFill/>
        </p:spPr>
        <p:txBody>
          <a:bodyPr wrap="square" rtlCol="0">
            <a:spAutoFit/>
          </a:bodyPr>
          <a:lstStyle/>
          <a:p>
            <a:pPr algn="ctr"/>
            <a:r>
              <a:rPr lang="cs-CZ" sz="3600" b="1" dirty="0" smtClean="0"/>
              <a:t>Geometrie pro 9. ročník</a:t>
            </a:r>
          </a:p>
        </p:txBody>
      </p:sp>
      <p:sp>
        <p:nvSpPr>
          <p:cNvPr id="7" name="TextovéPole 6"/>
          <p:cNvSpPr txBox="1"/>
          <p:nvPr/>
        </p:nvSpPr>
        <p:spPr>
          <a:xfrm>
            <a:off x="1110978" y="4355812"/>
            <a:ext cx="2535502" cy="369332"/>
          </a:xfrm>
          <a:prstGeom prst="rect">
            <a:avLst/>
          </a:prstGeom>
          <a:noFill/>
        </p:spPr>
        <p:txBody>
          <a:bodyPr wrap="none" rtlCol="0">
            <a:spAutoFit/>
          </a:bodyPr>
          <a:lstStyle/>
          <a:p>
            <a:r>
              <a:rPr lang="cs-CZ" dirty="0" smtClean="0"/>
              <a:t>Autor: Mgr. Hana Vítková</a:t>
            </a:r>
            <a:endParaRPr lang="cs-CZ" dirty="0"/>
          </a:p>
        </p:txBody>
      </p:sp>
      <p:pic>
        <p:nvPicPr>
          <p:cNvPr id="1029" name="Picture 5" descr="\\srv\users$\trifanova\PROJEKT EU peníze školám\Logo škola\Logo škola.JPG"/>
          <p:cNvPicPr>
            <a:picLocks noChangeAspect="1" noChangeArrowheads="1"/>
          </p:cNvPicPr>
          <p:nvPr/>
        </p:nvPicPr>
        <p:blipFill>
          <a:blip r:embed="rId2" cstate="print"/>
          <a:srcRect/>
          <a:stretch>
            <a:fillRect/>
          </a:stretch>
        </p:blipFill>
        <p:spPr bwMode="auto">
          <a:xfrm>
            <a:off x="3419872" y="5229200"/>
            <a:ext cx="2304256" cy="805236"/>
          </a:xfrm>
          <a:prstGeom prst="rect">
            <a:avLst/>
          </a:prstGeom>
          <a:noFill/>
        </p:spPr>
      </p:pic>
      <p:sp>
        <p:nvSpPr>
          <p:cNvPr id="11" name="TextovéPole 10"/>
          <p:cNvSpPr txBox="1"/>
          <p:nvPr/>
        </p:nvSpPr>
        <p:spPr>
          <a:xfrm>
            <a:off x="5724128" y="4365104"/>
            <a:ext cx="1974708" cy="369332"/>
          </a:xfrm>
          <a:prstGeom prst="rect">
            <a:avLst/>
          </a:prstGeom>
          <a:noFill/>
        </p:spPr>
        <p:txBody>
          <a:bodyPr wrap="none" rtlCol="0">
            <a:spAutoFit/>
          </a:bodyPr>
          <a:lstStyle/>
          <a:p>
            <a:r>
              <a:rPr lang="cs-CZ" dirty="0" smtClean="0"/>
              <a:t>Datum: 12. 8. 2013</a:t>
            </a:r>
            <a:endParaRPr lang="cs-CZ" dirty="0"/>
          </a:p>
        </p:txBody>
      </p:sp>
      <p:sp>
        <p:nvSpPr>
          <p:cNvPr id="12" name="TextovéPole 11"/>
          <p:cNvSpPr txBox="1"/>
          <p:nvPr/>
        </p:nvSpPr>
        <p:spPr>
          <a:xfrm>
            <a:off x="1798462" y="6237312"/>
            <a:ext cx="5509842" cy="276999"/>
          </a:xfrm>
          <a:prstGeom prst="rect">
            <a:avLst/>
          </a:prstGeom>
          <a:noFill/>
        </p:spPr>
        <p:txBody>
          <a:bodyPr wrap="none" rtlCol="0">
            <a:spAutoFit/>
          </a:bodyPr>
          <a:lstStyle/>
          <a:p>
            <a:r>
              <a:rPr lang="cs-CZ" sz="1200" dirty="0" smtClean="0"/>
              <a:t>Základní škola a Praktická škola Velké Meziříčí, Poštovní 1663/3, 594 01 Velké Meziříčí</a:t>
            </a:r>
            <a:endParaRPr lang="cs-CZ" sz="1200" dirty="0"/>
          </a:p>
        </p:txBody>
      </p:sp>
      <p:pic>
        <p:nvPicPr>
          <p:cNvPr id="8" name="Picture 2"/>
          <p:cNvPicPr>
            <a:picLocks noChangeAspect="1" noChangeArrowheads="1"/>
          </p:cNvPicPr>
          <p:nvPr/>
        </p:nvPicPr>
        <p:blipFill>
          <a:blip r:embed="rId3" cstate="print"/>
          <a:srcRect/>
          <a:stretch>
            <a:fillRect/>
          </a:stretch>
        </p:blipFill>
        <p:spPr bwMode="auto">
          <a:xfrm>
            <a:off x="1503870" y="332656"/>
            <a:ext cx="6081712" cy="1485900"/>
          </a:xfrm>
          <a:prstGeom prst="rect">
            <a:avLst/>
          </a:prstGeom>
          <a:solidFill>
            <a:srgbClr val="FFFFFF"/>
          </a:solidFill>
          <a:ln w="9525">
            <a:noFill/>
            <a:miter lim="800000"/>
            <a:headEnd/>
            <a:tailEnd/>
          </a:ln>
        </p:spPr>
      </p:pic>
    </p:spTree>
    <p:extLst>
      <p:ext uri="{BB962C8B-B14F-4D97-AF65-F5344CB8AC3E}">
        <p14:creationId xmlns:p14="http://schemas.microsoft.com/office/powerpoint/2010/main" val="28436598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val="2287414127"/>
              </p:ext>
            </p:extLst>
          </p:nvPr>
        </p:nvGraphicFramePr>
        <p:xfrm>
          <a:off x="323528" y="265824"/>
          <a:ext cx="8496944" cy="6472880"/>
        </p:xfrm>
        <a:graphic>
          <a:graphicData uri="http://schemas.openxmlformats.org/drawingml/2006/table">
            <a:tbl>
              <a:tblPr bandRow="1">
                <a:tableStyleId>{073A0DAA-6AF3-43AB-8588-CEC1D06C72B9}</a:tableStyleId>
              </a:tblPr>
              <a:tblGrid>
                <a:gridCol w="2088232"/>
                <a:gridCol w="6408712"/>
              </a:tblGrid>
              <a:tr h="290565">
                <a:tc>
                  <a:txBody>
                    <a:bodyPr/>
                    <a:lstStyle/>
                    <a:p>
                      <a:pPr algn="l"/>
                      <a:r>
                        <a:rPr lang="cs-CZ" sz="1400" dirty="0" smtClean="0"/>
                        <a:t>Registrační číslo projektu</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CZ.1.07/1.4.00/21.3814</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Název projektu</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Moderní</a:t>
                      </a:r>
                      <a:r>
                        <a:rPr lang="cs-CZ" sz="1400" baseline="0" dirty="0" smtClean="0"/>
                        <a:t> škola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Šablona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III/2 Inovace a zkvalitnění výuky prostřednictvím ICT</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Číslo materiálu</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i="0" dirty="0" smtClean="0"/>
                        <a:t>VY_</a:t>
                      </a:r>
                      <a:r>
                        <a:rPr lang="cs-CZ" sz="1400" i="0" baseline="0" dirty="0" smtClean="0"/>
                        <a:t>32_INOVACE_118</a:t>
                      </a:r>
                      <a:endParaRPr lang="cs-CZ" sz="1400" i="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Název</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b="1" dirty="0" smtClean="0"/>
                        <a:t>Geometrie pro 9. ročník – povrchy</a:t>
                      </a:r>
                      <a:r>
                        <a:rPr lang="cs-CZ" sz="1400" b="1" baseline="0" dirty="0" smtClean="0"/>
                        <a:t> těles</a:t>
                      </a:r>
                      <a:endParaRPr lang="cs-CZ" sz="1400" b="1"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Autor</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Mgr. Hana Vítková</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Předmět</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Matematika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Tematická oblast</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Matematika a její aplikace</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Ročník</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9. ročník</a:t>
                      </a:r>
                      <a:r>
                        <a:rPr lang="cs-CZ" sz="1400" baseline="0" dirty="0" smtClean="0"/>
                        <a:t> ZŠ praktická</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90565">
                <a:tc>
                  <a:txBody>
                    <a:bodyPr/>
                    <a:lstStyle/>
                    <a:p>
                      <a:pPr algn="l"/>
                      <a:r>
                        <a:rPr lang="cs-CZ" sz="1400" dirty="0" smtClean="0"/>
                        <a:t>Datum ověření,</a:t>
                      </a:r>
                      <a:r>
                        <a:rPr lang="cs-CZ" sz="1400" baseline="0" dirty="0" smtClean="0"/>
                        <a:t> ověřil(a)</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27. 11. 2013, Mgr. </a:t>
                      </a:r>
                      <a:r>
                        <a:rPr lang="cs-CZ" sz="1400" smtClean="0"/>
                        <a:t>Dana Prokopová</a:t>
                      </a:r>
                      <a:endParaRPr lang="cs-CZ"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9007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dirty="0" smtClean="0"/>
                        <a:t>Anotace</a:t>
                      </a:r>
                      <a:endParaRPr lang="cs-CZ" sz="1400" dirty="0" smtClean="0">
                        <a:solidFill>
                          <a:schemeClr val="tx1"/>
                        </a:solidFill>
                      </a:endParaRPr>
                    </a:p>
                    <a:p>
                      <a:pPr algn="l"/>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aseline="0" dirty="0" smtClean="0"/>
                        <a:t>Materiál je převážně teoretického rázu. Lze jej použít k samostudiu, ale také jako podporu přímé výuky.  Prezentace shrnuje základní poznatky o povrchu těles. Obsažené interaktivní prvky umožňují procvičení učiva a také dávají učiteli zpětnou vazbu, zda žáci učivo pochopili.</a:t>
                      </a:r>
                      <a:endParaRPr lang="cs-CZ" sz="14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749071">
                <a:tc>
                  <a:txBody>
                    <a:bodyPr/>
                    <a:lstStyle/>
                    <a:p>
                      <a:r>
                        <a:rPr lang="cs-CZ" sz="1400" dirty="0" smtClean="0"/>
                        <a:t>Metodický</a:t>
                      </a:r>
                      <a:r>
                        <a:rPr lang="cs-CZ" sz="1400" baseline="0" dirty="0" smtClean="0"/>
                        <a:t> návod</a:t>
                      </a:r>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cs-CZ" sz="1400" dirty="0" smtClean="0"/>
                        <a:t>Materiál je zpracován jako prezentace. Lze</a:t>
                      </a:r>
                      <a:r>
                        <a:rPr lang="cs-CZ" sz="1400" baseline="0" dirty="0" smtClean="0"/>
                        <a:t> jej použít při výkladu, opakování učiva či k samostudiu. Některé snímky mohou sloužit jako vzor pro zápis  látky do sešitu. Materiál obsahuje interaktivní cvičení. Na další snímek se přechází kliknutím. Jednotlivé snímky mají nastavené animace. Před samotnou prezentací je nutné si materiál projít, vyzkoušet si nastavené časování.  Na obrázek lupy je </a:t>
                      </a:r>
                      <a:r>
                        <a:rPr lang="cs-CZ" sz="1400" baseline="0" smtClean="0"/>
                        <a:t>třeba kliknout.</a:t>
                      </a:r>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321760">
                <a:tc gridSpan="2">
                  <a:txBody>
                    <a:bodyPr/>
                    <a:lstStyle/>
                    <a:p>
                      <a:pPr algn="just" eaLnBrk="1" fontAlgn="auto" hangingPunct="1">
                        <a:spcAft>
                          <a:spcPts val="0"/>
                        </a:spcAft>
                        <a:buFont typeface="Arial" pitchFamily="34" charset="0"/>
                        <a:buNone/>
                        <a:defRPr/>
                      </a:pPr>
                      <a:r>
                        <a:rPr lang="cs-CZ" sz="1000" dirty="0" smtClean="0"/>
                        <a:t>Prohlašuji, že při tvorbě výukového materiálu jsem respektoval(a) všeobecně užívané právní a morální zvyklosti, autorská a jiná práva třetích osob, zejména </a:t>
                      </a:r>
                    </a:p>
                    <a:p>
                      <a:pPr algn="just" eaLnBrk="1" fontAlgn="auto" hangingPunct="1">
                        <a:spcAft>
                          <a:spcPts val="0"/>
                        </a:spcAft>
                        <a:buFont typeface="Arial" pitchFamily="34" charset="0"/>
                        <a:buNone/>
                        <a:defRPr/>
                      </a:pPr>
                      <a:r>
                        <a:rPr lang="cs-CZ" sz="1000" dirty="0" smtClean="0"/>
                        <a:t>práva duševního vlastnictví (např. práva k obchodní firmě, autorská práva k software, k filmovým, hudebním a fotografickým dílům nebo práva k ochranným známkám)</a:t>
                      </a:r>
                      <a:r>
                        <a:rPr lang="cs-CZ" sz="1000" baseline="0" dirty="0" smtClean="0"/>
                        <a:t> </a:t>
                      </a:r>
                      <a:r>
                        <a:rPr lang="cs-CZ" sz="1000" dirty="0" smtClean="0"/>
                        <a:t>dle zákona 121/2000 Sb. (autorský zákon). Nesu veškerou právní odpovědnost za obsah a původ svého díla. </a:t>
                      </a:r>
                    </a:p>
                    <a:p>
                      <a:pPr algn="just" eaLnBrk="1" fontAlgn="auto" hangingPunct="1">
                        <a:spcAft>
                          <a:spcPts val="0"/>
                        </a:spcAft>
                        <a:buFont typeface="Arial" pitchFamily="34" charset="0"/>
                        <a:buNone/>
                        <a:defRPr/>
                      </a:pPr>
                      <a:endParaRPr lang="cs-CZ" sz="1000" dirty="0" smtClean="0"/>
                    </a:p>
                    <a:p>
                      <a:pPr algn="just" eaLnBrk="1" fontAlgn="auto" hangingPunct="1">
                        <a:spcAft>
                          <a:spcPts val="0"/>
                        </a:spcAft>
                        <a:buFont typeface="Arial" pitchFamily="34" charset="0"/>
                        <a:buNone/>
                        <a:defRPr/>
                      </a:pPr>
                      <a:r>
                        <a:rPr lang="cs-CZ" sz="1000" dirty="0" smtClean="0"/>
                        <a:t>Dávám souhlas, aby moje dílo bylo dáno k dispozici veřejnosti k účelům volného užití (§30 odst. 1 zákona 121/2000 Sb.), tj. že k uvedeným účelům může být kýmkoliv zveřejňováno, používáno, upravováno a uchováváno.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cs-CZ"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23859258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GEOMETRIE	</a:t>
            </a:r>
            <a:endParaRPr lang="cs-CZ" dirty="0"/>
          </a:p>
        </p:txBody>
      </p:sp>
      <p:sp>
        <p:nvSpPr>
          <p:cNvPr id="3" name="Podnadpis 2"/>
          <p:cNvSpPr>
            <a:spLocks noGrp="1"/>
          </p:cNvSpPr>
          <p:nvPr>
            <p:ph type="subTitle" idx="1"/>
          </p:nvPr>
        </p:nvSpPr>
        <p:spPr>
          <a:xfrm>
            <a:off x="1259632" y="3501008"/>
            <a:ext cx="6400800" cy="1752600"/>
          </a:xfrm>
        </p:spPr>
        <p:txBody>
          <a:bodyPr/>
          <a:lstStyle/>
          <a:p>
            <a:r>
              <a:rPr lang="cs-CZ" dirty="0" smtClean="0"/>
              <a:t>pro 9. ročník základní školy praktické</a:t>
            </a:r>
          </a:p>
          <a:p>
            <a:r>
              <a:rPr lang="cs-CZ" dirty="0" smtClean="0"/>
              <a:t>Povrchy těles</a:t>
            </a:r>
            <a:endParaRPr lang="cs-CZ" dirty="0"/>
          </a:p>
        </p:txBody>
      </p:sp>
    </p:spTree>
    <p:extLst>
      <p:ext uri="{BB962C8B-B14F-4D97-AF65-F5344CB8AC3E}">
        <p14:creationId xmlns:p14="http://schemas.microsoft.com/office/powerpoint/2010/main" val="21629943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POVRCHY TĚLES</a:t>
            </a:r>
            <a:endParaRPr lang="cs-CZ" dirty="0"/>
          </a:p>
        </p:txBody>
      </p:sp>
      <p:sp>
        <p:nvSpPr>
          <p:cNvPr id="3" name="Zástupný symbol pro obsah 2"/>
          <p:cNvSpPr>
            <a:spLocks noGrp="1"/>
          </p:cNvSpPr>
          <p:nvPr>
            <p:ph idx="1"/>
          </p:nvPr>
        </p:nvSpPr>
        <p:spPr>
          <a:xfrm>
            <a:off x="457200" y="1600201"/>
            <a:ext cx="8229600" cy="2332856"/>
          </a:xfrm>
        </p:spPr>
        <p:txBody>
          <a:bodyPr>
            <a:normAutofit/>
          </a:bodyPr>
          <a:lstStyle/>
          <a:p>
            <a:pPr marL="0" indent="0">
              <a:buNone/>
            </a:pPr>
            <a:r>
              <a:rPr lang="cs-CZ" dirty="0" smtClean="0"/>
              <a:t>Povrch je plášť, který dané těleso pokrývá.</a:t>
            </a:r>
          </a:p>
          <a:p>
            <a:pPr marL="0" indent="0" algn="just">
              <a:buNone/>
            </a:pPr>
            <a:r>
              <a:rPr lang="cs-CZ" dirty="0" smtClean="0"/>
              <a:t>Znázorníme jej jeho </a:t>
            </a:r>
            <a:r>
              <a:rPr lang="cs-CZ" dirty="0"/>
              <a:t>sítí</a:t>
            </a:r>
            <a:r>
              <a:rPr lang="cs-CZ" dirty="0" smtClean="0"/>
              <a:t>.</a:t>
            </a:r>
          </a:p>
          <a:p>
            <a:pPr marL="0" indent="0">
              <a:buNone/>
            </a:pPr>
            <a:r>
              <a:rPr lang="cs-CZ" dirty="0" smtClean="0"/>
              <a:t>Povrch </a:t>
            </a:r>
            <a:r>
              <a:rPr lang="cs-CZ" dirty="0"/>
              <a:t>tělesa </a:t>
            </a:r>
            <a:r>
              <a:rPr lang="cs-CZ" dirty="0" smtClean="0"/>
              <a:t>určíme součtem obsahů všech jeho stěn.</a:t>
            </a:r>
            <a:endParaRPr lang="cs-CZ" dirty="0"/>
          </a:p>
          <a:p>
            <a:pPr marL="0" indent="0">
              <a:buNone/>
            </a:pPr>
            <a:endParaRPr lang="cs-CZ" sz="2000" dirty="0"/>
          </a:p>
        </p:txBody>
      </p:sp>
      <p:grpSp>
        <p:nvGrpSpPr>
          <p:cNvPr id="7" name="Skupina 6"/>
          <p:cNvGrpSpPr/>
          <p:nvPr/>
        </p:nvGrpSpPr>
        <p:grpSpPr>
          <a:xfrm rot="5400000">
            <a:off x="1506750" y="4282712"/>
            <a:ext cx="2160240" cy="1604945"/>
            <a:chOff x="935148" y="2557751"/>
            <a:chExt cx="6048672" cy="4493845"/>
          </a:xfrm>
        </p:grpSpPr>
        <p:sp>
          <p:nvSpPr>
            <p:cNvPr id="8" name="Obdélník 7"/>
            <p:cNvSpPr/>
            <p:nvPr/>
          </p:nvSpPr>
          <p:spPr>
            <a:xfrm>
              <a:off x="935148" y="4052540"/>
              <a:ext cx="1512168" cy="1512168"/>
            </a:xfrm>
            <a:prstGeom prst="rect">
              <a:avLst/>
            </a:prstGeom>
            <a:solidFill>
              <a:srgbClr val="FF0000"/>
            </a:solidFill>
            <a:ln w="28575">
              <a:solidFill>
                <a:schemeClr val="tx1"/>
              </a:solid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cs-CZ"/>
            </a:p>
          </p:txBody>
        </p:sp>
        <p:sp>
          <p:nvSpPr>
            <p:cNvPr id="9" name="Obdélník 8"/>
            <p:cNvSpPr/>
            <p:nvPr/>
          </p:nvSpPr>
          <p:spPr>
            <a:xfrm>
              <a:off x="5471652" y="4062545"/>
              <a:ext cx="1512168" cy="1512168"/>
            </a:xfrm>
            <a:prstGeom prst="rec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Obdélník 9"/>
            <p:cNvSpPr/>
            <p:nvPr/>
          </p:nvSpPr>
          <p:spPr>
            <a:xfrm>
              <a:off x="2447316" y="2557751"/>
              <a:ext cx="1512168" cy="1512168"/>
            </a:xfrm>
            <a:prstGeom prst="rect">
              <a:avLst/>
            </a:prstGeom>
            <a:solidFill>
              <a:srgbClr val="FFC000"/>
            </a:solidFill>
            <a:ln w="28575">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cs-CZ"/>
            </a:p>
          </p:txBody>
        </p:sp>
        <p:sp>
          <p:nvSpPr>
            <p:cNvPr id="11" name="Obdélník 10"/>
            <p:cNvSpPr/>
            <p:nvPr/>
          </p:nvSpPr>
          <p:spPr>
            <a:xfrm>
              <a:off x="3959484" y="4062545"/>
              <a:ext cx="1512168" cy="1512168"/>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bdélník 11"/>
            <p:cNvSpPr/>
            <p:nvPr/>
          </p:nvSpPr>
          <p:spPr>
            <a:xfrm>
              <a:off x="2447316" y="5539428"/>
              <a:ext cx="1512168" cy="1512168"/>
            </a:xfrm>
            <a:prstGeom prst="rect">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bdélník 12"/>
            <p:cNvSpPr/>
            <p:nvPr/>
          </p:nvSpPr>
          <p:spPr>
            <a:xfrm>
              <a:off x="2447316" y="4052540"/>
              <a:ext cx="1512168" cy="1512168"/>
            </a:xfrm>
            <a:prstGeom prst="rect">
              <a:avLst/>
            </a:prstGeom>
            <a:solidFill>
              <a:srgbClr val="00B050"/>
            </a:solidFill>
            <a:ln w="28575">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cs-CZ"/>
            </a:p>
          </p:txBody>
        </p:sp>
      </p:grpSp>
      <p:grpSp>
        <p:nvGrpSpPr>
          <p:cNvPr id="14" name="Skupina 13"/>
          <p:cNvGrpSpPr/>
          <p:nvPr/>
        </p:nvGrpSpPr>
        <p:grpSpPr>
          <a:xfrm rot="16200000">
            <a:off x="4725842" y="4114285"/>
            <a:ext cx="2087389" cy="1868945"/>
            <a:chOff x="902202" y="1913384"/>
            <a:chExt cx="4464496" cy="3997290"/>
          </a:xfrm>
        </p:grpSpPr>
        <p:sp>
          <p:nvSpPr>
            <p:cNvPr id="15" name="Vývojový diagram: postup 14"/>
            <p:cNvSpPr/>
            <p:nvPr/>
          </p:nvSpPr>
          <p:spPr>
            <a:xfrm>
              <a:off x="902202" y="2721934"/>
              <a:ext cx="1440160" cy="2376264"/>
            </a:xfrm>
            <a:prstGeom prst="flowChartProcess">
              <a:avLst/>
            </a:prstGeom>
            <a:solidFill>
              <a:srgbClr val="00B0F0"/>
            </a:solidFill>
            <a:ln w="381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cs-CZ"/>
            </a:p>
          </p:txBody>
        </p:sp>
        <p:sp>
          <p:nvSpPr>
            <p:cNvPr id="16" name="Vývojový diagram: postup 15"/>
            <p:cNvSpPr/>
            <p:nvPr/>
          </p:nvSpPr>
          <p:spPr>
            <a:xfrm>
              <a:off x="3129228" y="2721934"/>
              <a:ext cx="1440160" cy="2376264"/>
            </a:xfrm>
            <a:prstGeom prst="flowChartProcess">
              <a:avLst/>
            </a:prstGeom>
            <a:solidFill>
              <a:srgbClr val="00B0F0"/>
            </a:solidFill>
            <a:ln w="381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cs-CZ"/>
            </a:p>
          </p:txBody>
        </p:sp>
        <p:sp>
          <p:nvSpPr>
            <p:cNvPr id="17" name="Vývojový diagram: postup 16"/>
            <p:cNvSpPr/>
            <p:nvPr/>
          </p:nvSpPr>
          <p:spPr>
            <a:xfrm>
              <a:off x="2337140" y="2725860"/>
              <a:ext cx="792088" cy="2376264"/>
            </a:xfrm>
            <a:prstGeom prst="flowChartProcess">
              <a:avLst/>
            </a:prstGeom>
            <a:solidFill>
              <a:srgbClr val="FF0000"/>
            </a:solidFill>
            <a:ln w="38100">
              <a:solidFill>
                <a:schemeClr val="tx1"/>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cs-CZ"/>
            </a:p>
          </p:txBody>
        </p:sp>
        <p:sp>
          <p:nvSpPr>
            <p:cNvPr id="18" name="Vývojový diagram: postup 17"/>
            <p:cNvSpPr/>
            <p:nvPr/>
          </p:nvSpPr>
          <p:spPr>
            <a:xfrm>
              <a:off x="4574610" y="2721934"/>
              <a:ext cx="792088" cy="2376264"/>
            </a:xfrm>
            <a:prstGeom prst="flowChartProcess">
              <a:avLst/>
            </a:prstGeom>
            <a:solidFill>
              <a:srgbClr val="FF0000"/>
            </a:solidFill>
            <a:ln w="38100">
              <a:solidFill>
                <a:schemeClr val="tx1"/>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cs-CZ"/>
            </a:p>
          </p:txBody>
        </p:sp>
        <p:sp>
          <p:nvSpPr>
            <p:cNvPr id="19" name="Vývojový diagram: postup 18"/>
            <p:cNvSpPr/>
            <p:nvPr/>
          </p:nvSpPr>
          <p:spPr>
            <a:xfrm rot="10800000">
              <a:off x="3134450" y="1913384"/>
              <a:ext cx="1440160" cy="808550"/>
            </a:xfrm>
            <a:prstGeom prst="flowChartProcess">
              <a:avLst/>
            </a:prstGeom>
            <a:solidFill>
              <a:srgbClr val="FFC000"/>
            </a:solidFill>
            <a:ln w="38100">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cs-CZ"/>
            </a:p>
          </p:txBody>
        </p:sp>
        <p:sp>
          <p:nvSpPr>
            <p:cNvPr id="20" name="Vývojový diagram: postup 19"/>
            <p:cNvSpPr/>
            <p:nvPr/>
          </p:nvSpPr>
          <p:spPr>
            <a:xfrm>
              <a:off x="3134450" y="5102124"/>
              <a:ext cx="1440160" cy="808550"/>
            </a:xfrm>
            <a:prstGeom prst="flowChartProcess">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Tree>
    <p:extLst>
      <p:ext uri="{BB962C8B-B14F-4D97-AF65-F5344CB8AC3E}">
        <p14:creationId xmlns:p14="http://schemas.microsoft.com/office/powerpoint/2010/main" val="137173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ZNAČKA A JEDNOTKY POVRCHU</a:t>
            </a:r>
            <a:endParaRPr lang="cs-CZ" dirty="0"/>
          </a:p>
        </p:txBody>
      </p:sp>
      <p:sp>
        <p:nvSpPr>
          <p:cNvPr id="3" name="Zástupný symbol pro obsah 2"/>
          <p:cNvSpPr>
            <a:spLocks noGrp="1"/>
          </p:cNvSpPr>
          <p:nvPr>
            <p:ph idx="1"/>
          </p:nvPr>
        </p:nvSpPr>
        <p:spPr/>
        <p:txBody>
          <a:bodyPr>
            <a:normAutofit/>
          </a:bodyPr>
          <a:lstStyle/>
          <a:p>
            <a:pPr marL="0" indent="0">
              <a:buNone/>
            </a:pPr>
            <a:r>
              <a:rPr lang="cs-CZ" dirty="0" smtClean="0"/>
              <a:t>Povrch zapisujeme písmenem </a:t>
            </a:r>
            <a:r>
              <a:rPr lang="cs-CZ" b="1" dirty="0" smtClean="0"/>
              <a:t>S</a:t>
            </a:r>
            <a:r>
              <a:rPr lang="cs-CZ" dirty="0" smtClean="0"/>
              <a:t>.</a:t>
            </a:r>
          </a:p>
          <a:p>
            <a:pPr marL="0" indent="0">
              <a:buNone/>
            </a:pPr>
            <a:endParaRPr lang="cs-CZ" dirty="0" smtClean="0"/>
          </a:p>
          <a:p>
            <a:pPr marL="0" indent="0">
              <a:buNone/>
            </a:pPr>
            <a:r>
              <a:rPr lang="cs-CZ" dirty="0" smtClean="0"/>
              <a:t>Jednotkou </a:t>
            </a:r>
            <a:r>
              <a:rPr lang="cs-CZ" dirty="0"/>
              <a:t>povrchu je metr čtvereční (m²) a jeho odvozené jednotky.</a:t>
            </a:r>
          </a:p>
          <a:p>
            <a:pPr marL="0" indent="0">
              <a:buNone/>
            </a:pPr>
            <a:endParaRPr lang="cs-CZ" dirty="0"/>
          </a:p>
          <a:p>
            <a:pPr marL="0" indent="0">
              <a:buNone/>
            </a:pPr>
            <a:r>
              <a:rPr lang="cs-CZ" dirty="0"/>
              <a:t>V běžném životě vyjadřujeme povrch také pomocí jednotek hektar (ha) a ar (a).</a:t>
            </a:r>
          </a:p>
          <a:p>
            <a:pPr marL="0" indent="0">
              <a:buNone/>
            </a:pPr>
            <a:endParaRPr lang="cs-CZ" b="1" dirty="0" smtClean="0"/>
          </a:p>
        </p:txBody>
      </p:sp>
    </p:spTree>
    <p:extLst>
      <p:ext uri="{BB962C8B-B14F-4D97-AF65-F5344CB8AC3E}">
        <p14:creationId xmlns:p14="http://schemas.microsoft.com/office/powerpoint/2010/main" val="20007228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PŘEHLED JEDNOTEK POVRCHU</a:t>
            </a:r>
            <a:endParaRPr lang="cs-CZ" dirty="0"/>
          </a:p>
        </p:txBody>
      </p:sp>
      <p:sp>
        <p:nvSpPr>
          <p:cNvPr id="3" name="Zástupný symbol pro obsah 2"/>
          <p:cNvSpPr>
            <a:spLocks noGrp="1"/>
          </p:cNvSpPr>
          <p:nvPr>
            <p:ph idx="1"/>
          </p:nvPr>
        </p:nvSpPr>
        <p:spPr/>
        <p:txBody>
          <a:bodyPr>
            <a:normAutofit/>
          </a:bodyPr>
          <a:lstStyle/>
          <a:p>
            <a:pPr>
              <a:tabLst>
                <a:tab pos="4659313" algn="l"/>
              </a:tabLst>
            </a:pPr>
            <a:r>
              <a:rPr lang="cs-CZ" dirty="0" smtClean="0"/>
              <a:t>metr čtvereční	m²</a:t>
            </a:r>
          </a:p>
          <a:p>
            <a:pPr>
              <a:tabLst>
                <a:tab pos="4659313" algn="l"/>
              </a:tabLst>
            </a:pPr>
            <a:r>
              <a:rPr lang="cs-CZ" dirty="0" smtClean="0"/>
              <a:t>decimetr čtvereční	dm²</a:t>
            </a:r>
          </a:p>
          <a:p>
            <a:pPr>
              <a:tabLst>
                <a:tab pos="4659313" algn="l"/>
              </a:tabLst>
            </a:pPr>
            <a:r>
              <a:rPr lang="cs-CZ" dirty="0" smtClean="0"/>
              <a:t>centimetr čtvereční	cm²</a:t>
            </a:r>
          </a:p>
          <a:p>
            <a:pPr>
              <a:tabLst>
                <a:tab pos="4659313" algn="l"/>
              </a:tabLst>
            </a:pPr>
            <a:r>
              <a:rPr lang="cs-CZ" dirty="0" smtClean="0"/>
              <a:t>milimetr čtvereční	mm²</a:t>
            </a:r>
          </a:p>
          <a:p>
            <a:pPr>
              <a:tabLst>
                <a:tab pos="4659313" algn="l"/>
              </a:tabLst>
            </a:pPr>
            <a:r>
              <a:rPr lang="cs-CZ" dirty="0" smtClean="0"/>
              <a:t>hektar	ha</a:t>
            </a:r>
          </a:p>
          <a:p>
            <a:pPr>
              <a:tabLst>
                <a:tab pos="4659313" algn="l"/>
              </a:tabLst>
            </a:pPr>
            <a:r>
              <a:rPr lang="cs-CZ" dirty="0" smtClean="0"/>
              <a:t>ar	a</a:t>
            </a:r>
            <a:endParaRPr lang="cs-CZ" dirty="0"/>
          </a:p>
        </p:txBody>
      </p:sp>
    </p:spTree>
    <p:extLst>
      <p:ext uri="{BB962C8B-B14F-4D97-AF65-F5344CB8AC3E}">
        <p14:creationId xmlns:p14="http://schemas.microsoft.com/office/powerpoint/2010/main" val="34376523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PŘEHLED PŘEVODŮ JEDNOTEK</a:t>
            </a:r>
            <a:endParaRPr lang="cs-CZ" dirty="0"/>
          </a:p>
        </p:txBody>
      </p:sp>
      <p:sp>
        <p:nvSpPr>
          <p:cNvPr id="3" name="Zástupný symbol pro obsah 2"/>
          <p:cNvSpPr>
            <a:spLocks noGrp="1"/>
          </p:cNvSpPr>
          <p:nvPr>
            <p:ph idx="1"/>
          </p:nvPr>
        </p:nvSpPr>
        <p:spPr>
          <a:solidFill>
            <a:srgbClr val="DEDAC4"/>
          </a:solidFill>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cs-CZ" dirty="0" smtClean="0"/>
              <a:t>1 m² = 100 dm² = </a:t>
            </a:r>
            <a:r>
              <a:rPr lang="cs-CZ" dirty="0"/>
              <a:t>10 000 </a:t>
            </a:r>
            <a:r>
              <a:rPr lang="cs-CZ" dirty="0" smtClean="0"/>
              <a:t>cm² = 1 000 </a:t>
            </a:r>
            <a:r>
              <a:rPr lang="cs-CZ" dirty="0"/>
              <a:t>000 mm²</a:t>
            </a:r>
            <a:endParaRPr lang="cs-CZ" dirty="0" smtClean="0"/>
          </a:p>
          <a:p>
            <a:pPr marL="0" indent="0">
              <a:buNone/>
            </a:pPr>
            <a:r>
              <a:rPr lang="cs-CZ" dirty="0" smtClean="0"/>
              <a:t>1 dm² = </a:t>
            </a:r>
            <a:r>
              <a:rPr lang="cs-CZ" dirty="0"/>
              <a:t>100 </a:t>
            </a:r>
            <a:r>
              <a:rPr lang="cs-CZ" dirty="0" smtClean="0"/>
              <a:t>cm² = </a:t>
            </a:r>
            <a:r>
              <a:rPr lang="cs-CZ" dirty="0"/>
              <a:t>10 000 </a:t>
            </a:r>
            <a:r>
              <a:rPr lang="cs-CZ" dirty="0" smtClean="0"/>
              <a:t>mm²</a:t>
            </a:r>
          </a:p>
          <a:p>
            <a:pPr marL="0" indent="0">
              <a:buNone/>
            </a:pPr>
            <a:r>
              <a:rPr lang="cs-CZ" dirty="0" smtClean="0"/>
              <a:t>1 </a:t>
            </a:r>
            <a:r>
              <a:rPr lang="cs-CZ" dirty="0"/>
              <a:t>cm² </a:t>
            </a:r>
            <a:r>
              <a:rPr lang="cs-CZ" dirty="0" smtClean="0"/>
              <a:t>= </a:t>
            </a:r>
            <a:r>
              <a:rPr lang="cs-CZ" dirty="0"/>
              <a:t>100 mm²</a:t>
            </a:r>
            <a:endParaRPr lang="cs-CZ" dirty="0" smtClean="0"/>
          </a:p>
          <a:p>
            <a:pPr marL="0" indent="0">
              <a:buNone/>
            </a:pPr>
            <a:r>
              <a:rPr lang="cs-CZ" dirty="0" smtClean="0"/>
              <a:t>1 mm² = </a:t>
            </a:r>
            <a:r>
              <a:rPr lang="cs-CZ" dirty="0"/>
              <a:t>0,01 </a:t>
            </a:r>
            <a:r>
              <a:rPr lang="cs-CZ" dirty="0" smtClean="0"/>
              <a:t>cm² = </a:t>
            </a:r>
            <a:r>
              <a:rPr lang="cs-CZ" dirty="0"/>
              <a:t>0,0001 </a:t>
            </a:r>
            <a:r>
              <a:rPr lang="cs-CZ" dirty="0" smtClean="0"/>
              <a:t>dm² = 0,000 001 m²</a:t>
            </a:r>
          </a:p>
          <a:p>
            <a:pPr marL="0" indent="0">
              <a:buNone/>
            </a:pPr>
            <a:r>
              <a:rPr lang="cs-CZ" dirty="0" smtClean="0"/>
              <a:t>1 cm² = </a:t>
            </a:r>
            <a:r>
              <a:rPr lang="cs-CZ" dirty="0"/>
              <a:t>0,01 </a:t>
            </a:r>
            <a:r>
              <a:rPr lang="cs-CZ" dirty="0" smtClean="0"/>
              <a:t>dm² = </a:t>
            </a:r>
            <a:r>
              <a:rPr lang="cs-CZ" dirty="0"/>
              <a:t>0,0001 m²</a:t>
            </a:r>
            <a:endParaRPr lang="cs-CZ" dirty="0" smtClean="0"/>
          </a:p>
          <a:p>
            <a:pPr marL="0" indent="0">
              <a:buNone/>
            </a:pPr>
            <a:r>
              <a:rPr lang="cs-CZ" dirty="0" smtClean="0"/>
              <a:t>1 dm² = </a:t>
            </a:r>
            <a:r>
              <a:rPr lang="cs-CZ" dirty="0"/>
              <a:t>0,01 m²</a:t>
            </a:r>
          </a:p>
          <a:p>
            <a:pPr marL="0" indent="0">
              <a:buNone/>
            </a:pPr>
            <a:r>
              <a:rPr lang="cs-CZ" dirty="0" smtClean="0"/>
              <a:t>1 ha = </a:t>
            </a:r>
            <a:r>
              <a:rPr lang="cs-CZ" dirty="0"/>
              <a:t>100 a = 10 000m²</a:t>
            </a:r>
            <a:endParaRPr lang="cs-CZ" dirty="0" smtClean="0"/>
          </a:p>
          <a:p>
            <a:pPr marL="0" indent="0">
              <a:buNone/>
            </a:pPr>
            <a:r>
              <a:rPr lang="cs-CZ" dirty="0" smtClean="0"/>
              <a:t>1 a = 100 m</a:t>
            </a:r>
            <a:r>
              <a:rPr lang="cs-CZ" dirty="0"/>
              <a:t>²</a:t>
            </a:r>
            <a:endParaRPr lang="cs-CZ" dirty="0" smtClean="0"/>
          </a:p>
        </p:txBody>
      </p:sp>
    </p:spTree>
    <p:extLst>
      <p:ext uri="{BB962C8B-B14F-4D97-AF65-F5344CB8AC3E}">
        <p14:creationId xmlns:p14="http://schemas.microsoft.com/office/powerpoint/2010/main" val="313653342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PŘEVODY JEDNOTEK</a:t>
            </a:r>
            <a:endParaRPr lang="cs-CZ" dirty="0"/>
          </a:p>
        </p:txBody>
      </p:sp>
      <p:sp>
        <p:nvSpPr>
          <p:cNvPr id="3" name="Zástupný symbol pro obsah 2"/>
          <p:cNvSpPr>
            <a:spLocks noGrp="1"/>
          </p:cNvSpPr>
          <p:nvPr>
            <p:ph idx="1"/>
          </p:nvPr>
        </p:nvSpPr>
        <p:spPr>
          <a:xfrm>
            <a:off x="457200" y="1600200"/>
            <a:ext cx="4114800" cy="4525963"/>
          </a:xfrm>
        </p:spPr>
        <p:txBody>
          <a:bodyPr/>
          <a:lstStyle/>
          <a:p>
            <a:pPr marL="0" indent="0">
              <a:buNone/>
            </a:pPr>
            <a:r>
              <a:rPr lang="cs-CZ" dirty="0" smtClean="0"/>
              <a:t>1 cm = 10 mm</a:t>
            </a:r>
          </a:p>
          <a:p>
            <a:pPr marL="0" indent="0">
              <a:buNone/>
            </a:pPr>
            <a:endParaRPr lang="cs-CZ" dirty="0" smtClean="0"/>
          </a:p>
          <a:p>
            <a:pPr marL="0" indent="0">
              <a:buNone/>
            </a:pPr>
            <a:endParaRPr lang="cs-CZ" dirty="0" smtClean="0"/>
          </a:p>
          <a:p>
            <a:pPr marL="0" indent="0">
              <a:buNone/>
            </a:pPr>
            <a:endParaRPr lang="cs-CZ" dirty="0" smtClean="0"/>
          </a:p>
          <a:p>
            <a:pPr marL="0" indent="0">
              <a:buNone/>
            </a:pPr>
            <a:r>
              <a:rPr lang="cs-CZ" dirty="0" smtClean="0"/>
              <a:t>1 cm² = 100 mm²</a:t>
            </a:r>
          </a:p>
          <a:p>
            <a:pPr marL="0" indent="0">
              <a:buNone/>
            </a:pPr>
            <a:endParaRPr lang="cs-CZ" dirty="0" smtClean="0"/>
          </a:p>
          <a:p>
            <a:pPr marL="0" indent="0">
              <a:buNone/>
            </a:pPr>
            <a:endParaRPr lang="cs-CZ" dirty="0" smtClean="0"/>
          </a:p>
          <a:p>
            <a:pPr marL="0" indent="0">
              <a:buNone/>
            </a:pPr>
            <a:endParaRPr lang="cs-CZ" dirty="0"/>
          </a:p>
        </p:txBody>
      </p:sp>
      <p:cxnSp>
        <p:nvCxnSpPr>
          <p:cNvPr id="5" name="Přímá spojnice 4"/>
          <p:cNvCxnSpPr/>
          <p:nvPr/>
        </p:nvCxnSpPr>
        <p:spPr>
          <a:xfrm>
            <a:off x="5470814" y="1936038"/>
            <a:ext cx="3600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Obdélník 5"/>
          <p:cNvSpPr/>
          <p:nvPr/>
        </p:nvSpPr>
        <p:spPr>
          <a:xfrm>
            <a:off x="5470814" y="3429000"/>
            <a:ext cx="360000" cy="36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pic>
        <p:nvPicPr>
          <p:cNvPr id="8" name="Picture 6">
            <a:hlinkClick r:id="rId2" action="ppaction://hlinksldjump"/>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05648" y="1225335"/>
            <a:ext cx="1373932" cy="1421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6">
            <a:hlinkClick r:id="rId4" action="ppaction://hlinksldjump"/>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14404" y="2847277"/>
            <a:ext cx="1373932" cy="1421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66268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KRYCHLE</a:t>
            </a:r>
            <a:endParaRPr lang="cs-CZ" dirty="0"/>
          </a:p>
        </p:txBody>
      </p:sp>
      <p:sp>
        <p:nvSpPr>
          <p:cNvPr id="3" name="Zástupný symbol pro obsah 2"/>
          <p:cNvSpPr>
            <a:spLocks noGrp="1"/>
          </p:cNvSpPr>
          <p:nvPr>
            <p:ph idx="1"/>
          </p:nvPr>
        </p:nvSpPr>
        <p:spPr/>
        <p:txBody>
          <a:bodyPr>
            <a:normAutofit/>
          </a:bodyPr>
          <a:lstStyle/>
          <a:p>
            <a:pPr marL="0" indent="0">
              <a:buNone/>
            </a:pPr>
            <a:r>
              <a:rPr lang="cs-CZ" dirty="0" smtClean="0"/>
              <a:t>Krychle je těleso, které má šest stejných stěn čtvercového tvaru.</a:t>
            </a:r>
            <a:endParaRPr lang="cs-CZ" dirty="0"/>
          </a:p>
        </p:txBody>
      </p:sp>
      <p:grpSp>
        <p:nvGrpSpPr>
          <p:cNvPr id="13" name="Skupina 12"/>
          <p:cNvGrpSpPr/>
          <p:nvPr/>
        </p:nvGrpSpPr>
        <p:grpSpPr>
          <a:xfrm>
            <a:off x="1187624" y="3315812"/>
            <a:ext cx="2160240" cy="2560237"/>
            <a:chOff x="1000220" y="2492896"/>
            <a:chExt cx="2160240" cy="2560237"/>
          </a:xfrm>
        </p:grpSpPr>
        <p:sp>
          <p:nvSpPr>
            <p:cNvPr id="14" name="Krychle 13"/>
            <p:cNvSpPr/>
            <p:nvPr/>
          </p:nvSpPr>
          <p:spPr>
            <a:xfrm>
              <a:off x="1000220" y="2492896"/>
              <a:ext cx="2160240" cy="2160240"/>
            </a:xfrm>
            <a:prstGeom prst="cub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15" name="TextovéPole 14"/>
            <p:cNvSpPr txBox="1"/>
            <p:nvPr/>
          </p:nvSpPr>
          <p:spPr>
            <a:xfrm>
              <a:off x="2587706" y="3428998"/>
              <a:ext cx="332142" cy="461665"/>
            </a:xfrm>
            <a:prstGeom prst="rect">
              <a:avLst/>
            </a:prstGeom>
            <a:noFill/>
          </p:spPr>
          <p:txBody>
            <a:bodyPr wrap="none" rtlCol="0">
              <a:spAutoFit/>
            </a:bodyPr>
            <a:lstStyle/>
            <a:p>
              <a:r>
                <a:rPr lang="cs-CZ" sz="2400" dirty="0" smtClean="0"/>
                <a:t>a</a:t>
              </a:r>
              <a:endParaRPr lang="cs-CZ" sz="2400" dirty="0"/>
            </a:p>
          </p:txBody>
        </p:sp>
        <p:sp>
          <p:nvSpPr>
            <p:cNvPr id="16" name="TextovéPole 15"/>
            <p:cNvSpPr txBox="1"/>
            <p:nvPr/>
          </p:nvSpPr>
          <p:spPr>
            <a:xfrm>
              <a:off x="2778624" y="4208396"/>
              <a:ext cx="332142" cy="461665"/>
            </a:xfrm>
            <a:prstGeom prst="rect">
              <a:avLst/>
            </a:prstGeom>
            <a:noFill/>
          </p:spPr>
          <p:txBody>
            <a:bodyPr wrap="none" rtlCol="0">
              <a:spAutoFit/>
            </a:bodyPr>
            <a:lstStyle/>
            <a:p>
              <a:r>
                <a:rPr lang="cs-CZ" sz="2400" dirty="0" smtClean="0"/>
                <a:t>a</a:t>
              </a:r>
              <a:endParaRPr lang="cs-CZ" sz="2400" dirty="0"/>
            </a:p>
          </p:txBody>
        </p:sp>
        <p:sp>
          <p:nvSpPr>
            <p:cNvPr id="17" name="TextovéPole 16"/>
            <p:cNvSpPr txBox="1"/>
            <p:nvPr/>
          </p:nvSpPr>
          <p:spPr>
            <a:xfrm>
              <a:off x="1590993" y="4591468"/>
              <a:ext cx="332142" cy="461665"/>
            </a:xfrm>
            <a:prstGeom prst="rect">
              <a:avLst/>
            </a:prstGeom>
            <a:noFill/>
          </p:spPr>
          <p:txBody>
            <a:bodyPr wrap="none" rtlCol="0">
              <a:spAutoFit/>
            </a:bodyPr>
            <a:lstStyle/>
            <a:p>
              <a:r>
                <a:rPr lang="cs-CZ" sz="2400" dirty="0" smtClean="0"/>
                <a:t>a</a:t>
              </a:r>
              <a:endParaRPr lang="cs-CZ" sz="2400" dirty="0"/>
            </a:p>
          </p:txBody>
        </p:sp>
      </p:grpSp>
      <p:grpSp>
        <p:nvGrpSpPr>
          <p:cNvPr id="10" name="Skupina 9"/>
          <p:cNvGrpSpPr/>
          <p:nvPr/>
        </p:nvGrpSpPr>
        <p:grpSpPr>
          <a:xfrm rot="10800000">
            <a:off x="3805132" y="2451714"/>
            <a:ext cx="4846104" cy="3600400"/>
            <a:chOff x="935148" y="2557751"/>
            <a:chExt cx="6048672" cy="4493845"/>
          </a:xfrm>
        </p:grpSpPr>
        <p:sp>
          <p:nvSpPr>
            <p:cNvPr id="11" name="Obdélník 10"/>
            <p:cNvSpPr/>
            <p:nvPr/>
          </p:nvSpPr>
          <p:spPr>
            <a:xfrm>
              <a:off x="935148" y="4052540"/>
              <a:ext cx="1512168" cy="1512168"/>
            </a:xfrm>
            <a:prstGeom prst="rect">
              <a:avLst/>
            </a:prstGeom>
            <a:solidFill>
              <a:srgbClr val="FF0000"/>
            </a:solidFill>
            <a:ln w="28575">
              <a:solidFill>
                <a:schemeClr val="tx1"/>
              </a:solid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cs-CZ"/>
            </a:p>
          </p:txBody>
        </p:sp>
        <p:sp>
          <p:nvSpPr>
            <p:cNvPr id="12" name="Obdélník 11"/>
            <p:cNvSpPr/>
            <p:nvPr/>
          </p:nvSpPr>
          <p:spPr>
            <a:xfrm>
              <a:off x="5471652" y="4062545"/>
              <a:ext cx="1512168" cy="1512168"/>
            </a:xfrm>
            <a:prstGeom prst="rect">
              <a:avLst/>
            </a:prstGeom>
            <a:solidFill>
              <a:srgbClr val="7030A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bdélník 17"/>
            <p:cNvSpPr/>
            <p:nvPr/>
          </p:nvSpPr>
          <p:spPr>
            <a:xfrm>
              <a:off x="2447316" y="2557751"/>
              <a:ext cx="1512168" cy="1512168"/>
            </a:xfrm>
            <a:prstGeom prst="rect">
              <a:avLst/>
            </a:prstGeom>
            <a:solidFill>
              <a:srgbClr val="FFC000"/>
            </a:solidFill>
            <a:ln w="28575">
              <a:solidFill>
                <a:schemeClr val="tx1"/>
              </a:solidFill>
            </a:ln>
          </p:spPr>
          <p:style>
            <a:lnRef idx="1">
              <a:schemeClr val="accent6"/>
            </a:lnRef>
            <a:fillRef idx="3">
              <a:schemeClr val="accent6"/>
            </a:fillRef>
            <a:effectRef idx="2">
              <a:schemeClr val="accent6"/>
            </a:effectRef>
            <a:fontRef idx="minor">
              <a:schemeClr val="lt1"/>
            </a:fontRef>
          </p:style>
          <p:txBody>
            <a:bodyPr rtlCol="0" anchor="ctr"/>
            <a:lstStyle/>
            <a:p>
              <a:pPr algn="ctr"/>
              <a:endParaRPr lang="cs-CZ"/>
            </a:p>
          </p:txBody>
        </p:sp>
        <p:sp>
          <p:nvSpPr>
            <p:cNvPr id="19" name="Obdélník 18"/>
            <p:cNvSpPr/>
            <p:nvPr/>
          </p:nvSpPr>
          <p:spPr>
            <a:xfrm>
              <a:off x="3959484" y="4062545"/>
              <a:ext cx="1512168" cy="1512168"/>
            </a:xfrm>
            <a:prstGeom prst="rect">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bdélník 19"/>
            <p:cNvSpPr/>
            <p:nvPr/>
          </p:nvSpPr>
          <p:spPr>
            <a:xfrm>
              <a:off x="2447316" y="5539428"/>
              <a:ext cx="1512168" cy="1512168"/>
            </a:xfrm>
            <a:prstGeom prst="rect">
              <a:avLst/>
            </a:prstGeom>
            <a:solidFill>
              <a:srgbClr val="FFFF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Obdélník 20"/>
            <p:cNvSpPr/>
            <p:nvPr/>
          </p:nvSpPr>
          <p:spPr>
            <a:xfrm>
              <a:off x="2447316" y="4052540"/>
              <a:ext cx="1512168" cy="1512168"/>
            </a:xfrm>
            <a:prstGeom prst="rect">
              <a:avLst/>
            </a:prstGeom>
            <a:solidFill>
              <a:srgbClr val="00B050"/>
            </a:solidFill>
            <a:ln w="28575">
              <a:solidFill>
                <a:schemeClr val="tx1"/>
              </a:solidFill>
            </a:ln>
          </p:spPr>
          <p:style>
            <a:lnRef idx="1">
              <a:schemeClr val="accent3"/>
            </a:lnRef>
            <a:fillRef idx="3">
              <a:schemeClr val="accent3"/>
            </a:fillRef>
            <a:effectRef idx="2">
              <a:schemeClr val="accent3"/>
            </a:effectRef>
            <a:fontRef idx="minor">
              <a:schemeClr val="lt1"/>
            </a:fontRef>
          </p:style>
          <p:txBody>
            <a:bodyPr rtlCol="0" anchor="ctr"/>
            <a:lstStyle/>
            <a:p>
              <a:pPr algn="ctr"/>
              <a:endParaRPr lang="cs-CZ"/>
            </a:p>
          </p:txBody>
        </p:sp>
      </p:grpSp>
    </p:spTree>
    <p:extLst>
      <p:ext uri="{BB962C8B-B14F-4D97-AF65-F5344CB8AC3E}">
        <p14:creationId xmlns:p14="http://schemas.microsoft.com/office/powerpoint/2010/main" val="3141891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POVRCH KRYCHLE</a:t>
            </a:r>
            <a:endParaRPr lang="cs-CZ" dirty="0"/>
          </a:p>
        </p:txBody>
      </p:sp>
      <p:sp>
        <p:nvSpPr>
          <p:cNvPr id="3" name="Zástupný symbol pro obsah 2"/>
          <p:cNvSpPr>
            <a:spLocks noGrp="1"/>
          </p:cNvSpPr>
          <p:nvPr>
            <p:ph idx="1"/>
          </p:nvPr>
        </p:nvSpPr>
        <p:spPr/>
        <p:txBody>
          <a:bodyPr>
            <a:normAutofit/>
          </a:bodyPr>
          <a:lstStyle/>
          <a:p>
            <a:pPr marL="0" lvl="3" indent="0">
              <a:buNone/>
              <a:tabLst>
                <a:tab pos="4660900" algn="l"/>
              </a:tabLst>
            </a:pPr>
            <a:r>
              <a:rPr lang="cs-CZ" sz="2400" dirty="0" smtClean="0"/>
              <a:t>Obsah jednoho čtverce 	S = a · a	</a:t>
            </a:r>
          </a:p>
          <a:p>
            <a:pPr marL="0" lvl="3" indent="0">
              <a:buNone/>
            </a:pPr>
            <a:endParaRPr lang="cs-CZ" sz="2400" dirty="0" smtClean="0"/>
          </a:p>
          <a:p>
            <a:pPr marL="0" lvl="3" indent="0">
              <a:buNone/>
              <a:tabLst>
                <a:tab pos="4660900" algn="l"/>
              </a:tabLst>
            </a:pPr>
            <a:r>
              <a:rPr lang="cs-CZ" sz="2400" dirty="0" smtClean="0"/>
              <a:t>Povrch krychle </a:t>
            </a:r>
            <a:r>
              <a:rPr lang="cs-CZ" sz="2400" dirty="0"/>
              <a:t>	</a:t>
            </a:r>
            <a:r>
              <a:rPr lang="cs-CZ" sz="2400" dirty="0" smtClean="0"/>
              <a:t>S = 6 · a · a</a:t>
            </a:r>
          </a:p>
        </p:txBody>
      </p:sp>
    </p:spTree>
    <p:extLst>
      <p:ext uri="{BB962C8B-B14F-4D97-AF65-F5344CB8AC3E}">
        <p14:creationId xmlns:p14="http://schemas.microsoft.com/office/powerpoint/2010/main" val="14556132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KVÁDR</a:t>
            </a:r>
            <a:endParaRPr lang="cs-CZ" dirty="0"/>
          </a:p>
        </p:txBody>
      </p:sp>
      <p:sp>
        <p:nvSpPr>
          <p:cNvPr id="3" name="Zástupný symbol pro obsah 2"/>
          <p:cNvSpPr>
            <a:spLocks noGrp="1"/>
          </p:cNvSpPr>
          <p:nvPr>
            <p:ph idx="1"/>
          </p:nvPr>
        </p:nvSpPr>
        <p:spPr>
          <a:xfrm>
            <a:off x="457200" y="1600201"/>
            <a:ext cx="8229600" cy="1540768"/>
          </a:xfrm>
        </p:spPr>
        <p:txBody>
          <a:bodyPr>
            <a:normAutofit/>
          </a:bodyPr>
          <a:lstStyle/>
          <a:p>
            <a:pPr marL="0" indent="0">
              <a:buNone/>
            </a:pPr>
            <a:r>
              <a:rPr lang="cs-CZ" dirty="0" smtClean="0"/>
              <a:t>Kvádr je těleso, které má šest stěn obdélníkového tvaru, z nichž vždy dvě protilehlé stěny jsou stejně velké.</a:t>
            </a:r>
          </a:p>
          <a:p>
            <a:pPr marL="457200" lvl="1" indent="0">
              <a:buNone/>
              <a:tabLst>
                <a:tab pos="3584575" algn="l"/>
                <a:tab pos="4660900" algn="l"/>
              </a:tabLst>
            </a:pPr>
            <a:endParaRPr lang="cs-CZ" sz="2400" dirty="0"/>
          </a:p>
        </p:txBody>
      </p:sp>
      <p:grpSp>
        <p:nvGrpSpPr>
          <p:cNvPr id="5" name="Skupina 4"/>
          <p:cNvGrpSpPr/>
          <p:nvPr/>
        </p:nvGrpSpPr>
        <p:grpSpPr>
          <a:xfrm>
            <a:off x="1060017" y="3292891"/>
            <a:ext cx="1981668" cy="3169944"/>
            <a:chOff x="1115616" y="1988840"/>
            <a:chExt cx="2160240" cy="3455594"/>
          </a:xfrm>
        </p:grpSpPr>
        <p:sp>
          <p:nvSpPr>
            <p:cNvPr id="6" name="Krychle 5"/>
            <p:cNvSpPr/>
            <p:nvPr/>
          </p:nvSpPr>
          <p:spPr>
            <a:xfrm>
              <a:off x="1115616" y="1988840"/>
              <a:ext cx="2160240" cy="3096344"/>
            </a:xfrm>
            <a:prstGeom prst="cub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7" name="TextovéPole 6"/>
            <p:cNvSpPr txBox="1"/>
            <p:nvPr/>
          </p:nvSpPr>
          <p:spPr>
            <a:xfrm>
              <a:off x="2693484" y="3429000"/>
              <a:ext cx="342851" cy="503267"/>
            </a:xfrm>
            <a:prstGeom prst="rect">
              <a:avLst/>
            </a:prstGeom>
            <a:noFill/>
          </p:spPr>
          <p:txBody>
            <a:bodyPr wrap="none" rtlCol="0">
              <a:spAutoFit/>
            </a:bodyPr>
            <a:lstStyle/>
            <a:p>
              <a:r>
                <a:rPr lang="cs-CZ" sz="2400" dirty="0" smtClean="0"/>
                <a:t>c</a:t>
              </a:r>
              <a:endParaRPr lang="cs-CZ" sz="2400" dirty="0"/>
            </a:p>
          </p:txBody>
        </p:sp>
        <p:sp>
          <p:nvSpPr>
            <p:cNvPr id="8" name="TextovéPole 7"/>
            <p:cNvSpPr txBox="1"/>
            <p:nvPr/>
          </p:nvSpPr>
          <p:spPr>
            <a:xfrm>
              <a:off x="2874784" y="4792794"/>
              <a:ext cx="377800" cy="503267"/>
            </a:xfrm>
            <a:prstGeom prst="rect">
              <a:avLst/>
            </a:prstGeom>
            <a:noFill/>
          </p:spPr>
          <p:txBody>
            <a:bodyPr wrap="none" rtlCol="0">
              <a:spAutoFit/>
            </a:bodyPr>
            <a:lstStyle/>
            <a:p>
              <a:r>
                <a:rPr lang="cs-CZ" sz="2400" dirty="0"/>
                <a:t>b</a:t>
              </a:r>
            </a:p>
          </p:txBody>
        </p:sp>
        <p:sp>
          <p:nvSpPr>
            <p:cNvPr id="9" name="TextovéPole 8"/>
            <p:cNvSpPr txBox="1"/>
            <p:nvPr/>
          </p:nvSpPr>
          <p:spPr>
            <a:xfrm>
              <a:off x="1763688" y="4941167"/>
              <a:ext cx="362072" cy="503267"/>
            </a:xfrm>
            <a:prstGeom prst="rect">
              <a:avLst/>
            </a:prstGeom>
            <a:noFill/>
          </p:spPr>
          <p:txBody>
            <a:bodyPr wrap="none" rtlCol="0">
              <a:spAutoFit/>
            </a:bodyPr>
            <a:lstStyle/>
            <a:p>
              <a:r>
                <a:rPr lang="cs-CZ" sz="2400" dirty="0" smtClean="0"/>
                <a:t>a</a:t>
              </a:r>
              <a:endParaRPr lang="cs-CZ" sz="2400" dirty="0"/>
            </a:p>
          </p:txBody>
        </p:sp>
      </p:grpSp>
      <p:grpSp>
        <p:nvGrpSpPr>
          <p:cNvPr id="10" name="Skupina 9"/>
          <p:cNvGrpSpPr/>
          <p:nvPr/>
        </p:nvGrpSpPr>
        <p:grpSpPr>
          <a:xfrm rot="10800000">
            <a:off x="3984965" y="3140388"/>
            <a:ext cx="3342702" cy="2992891"/>
            <a:chOff x="902202" y="1913384"/>
            <a:chExt cx="4464496" cy="3997290"/>
          </a:xfrm>
        </p:grpSpPr>
        <p:sp>
          <p:nvSpPr>
            <p:cNvPr id="11" name="Vývojový diagram: postup 10"/>
            <p:cNvSpPr/>
            <p:nvPr/>
          </p:nvSpPr>
          <p:spPr>
            <a:xfrm>
              <a:off x="902202" y="2721934"/>
              <a:ext cx="1440160" cy="2376264"/>
            </a:xfrm>
            <a:prstGeom prst="flowChartProcess">
              <a:avLst/>
            </a:prstGeom>
            <a:solidFill>
              <a:srgbClr val="00B0F0"/>
            </a:solidFill>
            <a:ln w="381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cs-CZ" sz="2400"/>
            </a:p>
          </p:txBody>
        </p:sp>
        <p:sp>
          <p:nvSpPr>
            <p:cNvPr id="12" name="Vývojový diagram: postup 11"/>
            <p:cNvSpPr/>
            <p:nvPr/>
          </p:nvSpPr>
          <p:spPr>
            <a:xfrm>
              <a:off x="3129228" y="2721934"/>
              <a:ext cx="1440160" cy="2376264"/>
            </a:xfrm>
            <a:prstGeom prst="flowChartProcess">
              <a:avLst/>
            </a:prstGeom>
            <a:solidFill>
              <a:srgbClr val="00B0F0"/>
            </a:solidFill>
            <a:ln w="38100">
              <a:solidFill>
                <a:schemeClr val="tx1"/>
              </a:solid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cs-CZ" sz="2400"/>
            </a:p>
          </p:txBody>
        </p:sp>
        <p:sp>
          <p:nvSpPr>
            <p:cNvPr id="13" name="Vývojový diagram: postup 12"/>
            <p:cNvSpPr/>
            <p:nvPr/>
          </p:nvSpPr>
          <p:spPr>
            <a:xfrm>
              <a:off x="2337140" y="2725860"/>
              <a:ext cx="792088" cy="2376264"/>
            </a:xfrm>
            <a:prstGeom prst="flowChartProcess">
              <a:avLst/>
            </a:prstGeom>
            <a:solidFill>
              <a:srgbClr val="FF0000"/>
            </a:solidFill>
            <a:ln w="38100">
              <a:solidFill>
                <a:schemeClr val="tx1"/>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cs-CZ" sz="2400"/>
            </a:p>
          </p:txBody>
        </p:sp>
        <p:sp>
          <p:nvSpPr>
            <p:cNvPr id="14" name="Vývojový diagram: postup 13"/>
            <p:cNvSpPr/>
            <p:nvPr/>
          </p:nvSpPr>
          <p:spPr>
            <a:xfrm>
              <a:off x="4574610" y="2721934"/>
              <a:ext cx="792088" cy="2376264"/>
            </a:xfrm>
            <a:prstGeom prst="flowChartProcess">
              <a:avLst/>
            </a:prstGeom>
            <a:solidFill>
              <a:srgbClr val="FF0000"/>
            </a:solidFill>
            <a:ln w="38100">
              <a:solidFill>
                <a:schemeClr val="tx1"/>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cs-CZ" sz="2400"/>
            </a:p>
          </p:txBody>
        </p:sp>
        <p:sp>
          <p:nvSpPr>
            <p:cNvPr id="15" name="Vývojový diagram: postup 14"/>
            <p:cNvSpPr/>
            <p:nvPr/>
          </p:nvSpPr>
          <p:spPr>
            <a:xfrm rot="10800000">
              <a:off x="3134450" y="1913384"/>
              <a:ext cx="1440160" cy="808550"/>
            </a:xfrm>
            <a:prstGeom prst="flowChartProcess">
              <a:avLst/>
            </a:prstGeom>
            <a:solidFill>
              <a:srgbClr val="FFC000"/>
            </a:solidFill>
            <a:ln w="38100">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cs-CZ" sz="2400"/>
            </a:p>
          </p:txBody>
        </p:sp>
        <p:sp>
          <p:nvSpPr>
            <p:cNvPr id="16" name="Vývojový diagram: postup 15"/>
            <p:cNvSpPr/>
            <p:nvPr/>
          </p:nvSpPr>
          <p:spPr>
            <a:xfrm>
              <a:off x="3134450" y="5102124"/>
              <a:ext cx="1440160" cy="808550"/>
            </a:xfrm>
            <a:prstGeom prst="flowChartProcess">
              <a:avLst/>
            </a:prstGeom>
            <a:solidFill>
              <a:srgbClr val="FFC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grpSp>
    </p:spTree>
    <p:extLst>
      <p:ext uri="{BB962C8B-B14F-4D97-AF65-F5344CB8AC3E}">
        <p14:creationId xmlns:p14="http://schemas.microsoft.com/office/powerpoint/2010/main" val="16406134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Skupina 8"/>
          <p:cNvGrpSpPr/>
          <p:nvPr/>
        </p:nvGrpSpPr>
        <p:grpSpPr>
          <a:xfrm>
            <a:off x="6668002" y="3678777"/>
            <a:ext cx="1660493" cy="2490741"/>
            <a:chOff x="2411760" y="2450402"/>
            <a:chExt cx="2304256" cy="3456385"/>
          </a:xfrm>
        </p:grpSpPr>
        <p:sp>
          <p:nvSpPr>
            <p:cNvPr id="10" name="Obdélník 9"/>
            <p:cNvSpPr/>
            <p:nvPr/>
          </p:nvSpPr>
          <p:spPr>
            <a:xfrm>
              <a:off x="2995238" y="2450403"/>
              <a:ext cx="1709936" cy="2904626"/>
            </a:xfrm>
            <a:prstGeom prst="rect">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Kosoúhelník 10"/>
            <p:cNvSpPr/>
            <p:nvPr/>
          </p:nvSpPr>
          <p:spPr>
            <a:xfrm>
              <a:off x="2411760" y="5355028"/>
              <a:ext cx="2304256" cy="551759"/>
            </a:xfrm>
            <a:prstGeom prst="parallelogram">
              <a:avLst>
                <a:gd name="adj" fmla="val 108335"/>
              </a:avLst>
            </a:prstGeom>
            <a:solidFill>
              <a:srgbClr val="FFFF00">
                <a:alpha val="81176"/>
              </a:srgbClr>
            </a:solid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Krychle 11"/>
            <p:cNvSpPr/>
            <p:nvPr/>
          </p:nvSpPr>
          <p:spPr>
            <a:xfrm>
              <a:off x="2411760" y="2450403"/>
              <a:ext cx="2304256" cy="3456384"/>
            </a:xfrm>
            <a:prstGeom prst="cub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Kosoúhelník 12"/>
            <p:cNvSpPr/>
            <p:nvPr/>
          </p:nvSpPr>
          <p:spPr>
            <a:xfrm>
              <a:off x="2411760" y="2450402"/>
              <a:ext cx="2304256" cy="551759"/>
            </a:xfrm>
            <a:prstGeom prst="parallelogram">
              <a:avLst>
                <a:gd name="adj" fmla="val 108335"/>
              </a:avLst>
            </a:prstGeom>
            <a:solidFill>
              <a:srgbClr val="FFFF00">
                <a:alpha val="65098"/>
              </a:srgb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 name="Nadpis 1"/>
          <p:cNvSpPr>
            <a:spLocks noGrp="1"/>
          </p:cNvSpPr>
          <p:nvPr>
            <p:ph type="title"/>
          </p:nvPr>
        </p:nvSpPr>
        <p:spPr/>
        <p:txBody>
          <a:bodyPr/>
          <a:lstStyle/>
          <a:p>
            <a:r>
              <a:rPr lang="cs-CZ" dirty="0" smtClean="0"/>
              <a:t>POVRCH KVÁDRU</a:t>
            </a:r>
            <a:endParaRPr lang="cs-CZ" dirty="0"/>
          </a:p>
        </p:txBody>
      </p:sp>
      <p:sp>
        <p:nvSpPr>
          <p:cNvPr id="3" name="Zástupný symbol pro obsah 2"/>
          <p:cNvSpPr>
            <a:spLocks noGrp="1"/>
          </p:cNvSpPr>
          <p:nvPr>
            <p:ph idx="1"/>
          </p:nvPr>
        </p:nvSpPr>
        <p:spPr/>
        <p:txBody>
          <a:bodyPr>
            <a:normAutofit/>
          </a:bodyPr>
          <a:lstStyle/>
          <a:p>
            <a:pPr marL="0" lvl="1" indent="0">
              <a:buNone/>
            </a:pPr>
            <a:r>
              <a:rPr lang="cs-CZ" sz="2400" dirty="0" smtClean="0"/>
              <a:t>Kvádr má tři dvojice stěn obdélníkového tvaru.</a:t>
            </a:r>
          </a:p>
          <a:p>
            <a:pPr marL="0" lvl="1" indent="0">
              <a:buNone/>
            </a:pPr>
            <a:r>
              <a:rPr lang="cs-CZ" sz="2400" dirty="0" smtClean="0"/>
              <a:t>Obsah přední stěny = a · c</a:t>
            </a:r>
          </a:p>
          <a:p>
            <a:pPr marL="0" lvl="1" indent="0">
              <a:buNone/>
            </a:pPr>
            <a:r>
              <a:rPr lang="cs-CZ" sz="2400" dirty="0" smtClean="0"/>
              <a:t>Obsah boční stěny = b · c</a:t>
            </a:r>
          </a:p>
          <a:p>
            <a:pPr marL="0" lvl="1" indent="0">
              <a:buNone/>
            </a:pPr>
            <a:r>
              <a:rPr lang="cs-CZ" sz="2400" dirty="0" smtClean="0"/>
              <a:t>Obsah podstavy = a · b</a:t>
            </a:r>
          </a:p>
          <a:p>
            <a:pPr marL="457200" lvl="1" indent="0">
              <a:buNone/>
              <a:tabLst>
                <a:tab pos="3584575" algn="l"/>
              </a:tabLst>
            </a:pPr>
            <a:r>
              <a:rPr lang="cs-CZ" sz="2400" dirty="0"/>
              <a:t>	</a:t>
            </a:r>
            <a:endParaRPr lang="cs-CZ" sz="2400" dirty="0" smtClean="0"/>
          </a:p>
        </p:txBody>
      </p:sp>
      <p:grpSp>
        <p:nvGrpSpPr>
          <p:cNvPr id="14" name="Skupina 13"/>
          <p:cNvGrpSpPr/>
          <p:nvPr/>
        </p:nvGrpSpPr>
        <p:grpSpPr>
          <a:xfrm>
            <a:off x="1115616" y="3778649"/>
            <a:ext cx="1656000" cy="2484000"/>
            <a:chOff x="2411760" y="2450403"/>
            <a:chExt cx="2324186" cy="3456384"/>
          </a:xfrm>
        </p:grpSpPr>
        <p:sp>
          <p:nvSpPr>
            <p:cNvPr id="15" name="Obdélník 14"/>
            <p:cNvSpPr/>
            <p:nvPr/>
          </p:nvSpPr>
          <p:spPr>
            <a:xfrm>
              <a:off x="3026010" y="2450403"/>
              <a:ext cx="1690006" cy="2931111"/>
            </a:xfrm>
            <a:prstGeom prst="rect">
              <a:avLst/>
            </a:prstGeom>
            <a:solidFill>
              <a:schemeClr val="accent6">
                <a:lumMod val="60000"/>
                <a:lumOff val="40000"/>
              </a:schemeClr>
            </a:solid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6" name="Kosoúhelník 15"/>
            <p:cNvSpPr/>
            <p:nvPr/>
          </p:nvSpPr>
          <p:spPr>
            <a:xfrm>
              <a:off x="2431690" y="5355027"/>
              <a:ext cx="2304256" cy="551759"/>
            </a:xfrm>
            <a:prstGeom prst="parallelogram">
              <a:avLst>
                <a:gd name="adj" fmla="val 108335"/>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Krychle 16"/>
            <p:cNvSpPr/>
            <p:nvPr/>
          </p:nvSpPr>
          <p:spPr>
            <a:xfrm>
              <a:off x="2411760" y="2450403"/>
              <a:ext cx="2304256" cy="3456384"/>
            </a:xfrm>
            <a:prstGeom prst="cub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Obdélník 17"/>
            <p:cNvSpPr/>
            <p:nvPr/>
          </p:nvSpPr>
          <p:spPr>
            <a:xfrm>
              <a:off x="2411760" y="3019277"/>
              <a:ext cx="1709936" cy="2887510"/>
            </a:xfrm>
            <a:prstGeom prst="rect">
              <a:avLst/>
            </a:prstGeom>
            <a:solidFill>
              <a:schemeClr val="accent6">
                <a:lumMod val="60000"/>
                <a:lumOff val="40000"/>
                <a:alpha val="78824"/>
              </a:scheme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24" name="Skupina 23"/>
          <p:cNvGrpSpPr/>
          <p:nvPr/>
        </p:nvGrpSpPr>
        <p:grpSpPr>
          <a:xfrm>
            <a:off x="3466879" y="3754652"/>
            <a:ext cx="2924027" cy="2428533"/>
            <a:chOff x="1664036" y="2421422"/>
            <a:chExt cx="4161589" cy="3456384"/>
          </a:xfrm>
        </p:grpSpPr>
        <p:grpSp>
          <p:nvGrpSpPr>
            <p:cNvPr id="25" name="Skupina 24"/>
            <p:cNvGrpSpPr/>
            <p:nvPr/>
          </p:nvGrpSpPr>
          <p:grpSpPr>
            <a:xfrm>
              <a:off x="1664036" y="2421422"/>
              <a:ext cx="3041138" cy="3456384"/>
              <a:chOff x="1674878" y="2450403"/>
              <a:chExt cx="3041138" cy="3456384"/>
            </a:xfrm>
          </p:grpSpPr>
          <p:sp>
            <p:nvSpPr>
              <p:cNvPr id="27" name="Kosoúhelník 26"/>
              <p:cNvSpPr/>
              <p:nvPr/>
            </p:nvSpPr>
            <p:spPr>
              <a:xfrm rot="18874150">
                <a:off x="1235462" y="3188113"/>
                <a:ext cx="2930904" cy="2052072"/>
              </a:xfrm>
              <a:prstGeom prst="parallelogram">
                <a:avLst>
                  <a:gd name="adj" fmla="val 100946"/>
                </a:avLst>
              </a:prstGeom>
              <a:solidFill>
                <a:srgbClr val="00B0F0">
                  <a:alpha val="65098"/>
                </a:srgbClr>
              </a:solidFill>
              <a:ln w="28575">
                <a:solidFill>
                  <a:srgbClr val="000000">
                    <a:alpha val="63922"/>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Kosoúhelník 27"/>
              <p:cNvSpPr/>
              <p:nvPr/>
            </p:nvSpPr>
            <p:spPr>
              <a:xfrm>
                <a:off x="2411760" y="5355028"/>
                <a:ext cx="2304256" cy="551759"/>
              </a:xfrm>
              <a:prstGeom prst="parallelogram">
                <a:avLst>
                  <a:gd name="adj" fmla="val 108335"/>
                </a:avLst>
              </a:prstGeom>
              <a:solidFill>
                <a:schemeClr val="bg1"/>
              </a:solid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Krychle 28"/>
              <p:cNvSpPr/>
              <p:nvPr/>
            </p:nvSpPr>
            <p:spPr>
              <a:xfrm>
                <a:off x="2411760" y="2450403"/>
                <a:ext cx="2304256" cy="3456384"/>
              </a:xfrm>
              <a:prstGeom prst="cub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26" name="Kosoúhelník 25"/>
            <p:cNvSpPr/>
            <p:nvPr/>
          </p:nvSpPr>
          <p:spPr>
            <a:xfrm rot="18944183">
              <a:off x="3013251" y="3100865"/>
              <a:ext cx="2812374" cy="2069795"/>
            </a:xfrm>
            <a:prstGeom prst="parallelogram">
              <a:avLst>
                <a:gd name="adj" fmla="val 97452"/>
              </a:avLst>
            </a:prstGeom>
            <a:solidFill>
              <a:srgbClr val="00B0F0">
                <a:alpha val="65098"/>
              </a:srgb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30" name="TextovéPole 29"/>
          <p:cNvSpPr txBox="1"/>
          <p:nvPr/>
        </p:nvSpPr>
        <p:spPr>
          <a:xfrm>
            <a:off x="7088468" y="6064382"/>
            <a:ext cx="332142" cy="461665"/>
          </a:xfrm>
          <a:prstGeom prst="rect">
            <a:avLst/>
          </a:prstGeom>
          <a:noFill/>
        </p:spPr>
        <p:txBody>
          <a:bodyPr wrap="none" rtlCol="0">
            <a:spAutoFit/>
          </a:bodyPr>
          <a:lstStyle/>
          <a:p>
            <a:r>
              <a:rPr lang="cs-CZ" sz="2400" dirty="0" smtClean="0"/>
              <a:t>a</a:t>
            </a:r>
            <a:endParaRPr lang="cs-CZ" sz="2400" dirty="0"/>
          </a:p>
        </p:txBody>
      </p:sp>
      <p:sp>
        <p:nvSpPr>
          <p:cNvPr id="31" name="TextovéPole 30"/>
          <p:cNvSpPr txBox="1"/>
          <p:nvPr/>
        </p:nvSpPr>
        <p:spPr>
          <a:xfrm>
            <a:off x="1586435" y="6130096"/>
            <a:ext cx="332142" cy="461665"/>
          </a:xfrm>
          <a:prstGeom prst="rect">
            <a:avLst/>
          </a:prstGeom>
          <a:noFill/>
        </p:spPr>
        <p:txBody>
          <a:bodyPr wrap="none" rtlCol="0">
            <a:spAutoFit/>
          </a:bodyPr>
          <a:lstStyle/>
          <a:p>
            <a:r>
              <a:rPr lang="cs-CZ" sz="2400" dirty="0" smtClean="0"/>
              <a:t>a</a:t>
            </a:r>
            <a:endParaRPr lang="cs-CZ" sz="2400" dirty="0"/>
          </a:p>
        </p:txBody>
      </p:sp>
      <p:sp>
        <p:nvSpPr>
          <p:cNvPr id="32" name="TextovéPole 31"/>
          <p:cNvSpPr txBox="1"/>
          <p:nvPr/>
        </p:nvSpPr>
        <p:spPr>
          <a:xfrm>
            <a:off x="5295789" y="5860899"/>
            <a:ext cx="346570" cy="461665"/>
          </a:xfrm>
          <a:prstGeom prst="rect">
            <a:avLst/>
          </a:prstGeom>
          <a:noFill/>
        </p:spPr>
        <p:txBody>
          <a:bodyPr wrap="none" rtlCol="0">
            <a:spAutoFit/>
          </a:bodyPr>
          <a:lstStyle/>
          <a:p>
            <a:r>
              <a:rPr lang="cs-CZ" sz="2400" dirty="0"/>
              <a:t>b</a:t>
            </a:r>
          </a:p>
        </p:txBody>
      </p:sp>
      <p:sp>
        <p:nvSpPr>
          <p:cNvPr id="33" name="TextovéPole 32"/>
          <p:cNvSpPr txBox="1"/>
          <p:nvPr/>
        </p:nvSpPr>
        <p:spPr>
          <a:xfrm>
            <a:off x="5154564" y="4759039"/>
            <a:ext cx="314510" cy="461665"/>
          </a:xfrm>
          <a:prstGeom prst="rect">
            <a:avLst/>
          </a:prstGeom>
          <a:noFill/>
        </p:spPr>
        <p:txBody>
          <a:bodyPr wrap="none" rtlCol="0">
            <a:spAutoFit/>
          </a:bodyPr>
          <a:lstStyle/>
          <a:p>
            <a:r>
              <a:rPr lang="cs-CZ" sz="2400" dirty="0" smtClean="0"/>
              <a:t>c</a:t>
            </a:r>
            <a:endParaRPr lang="cs-CZ" sz="2400" dirty="0"/>
          </a:p>
        </p:txBody>
      </p:sp>
      <p:sp>
        <p:nvSpPr>
          <p:cNvPr id="34" name="TextovéPole 33"/>
          <p:cNvSpPr txBox="1"/>
          <p:nvPr/>
        </p:nvSpPr>
        <p:spPr>
          <a:xfrm>
            <a:off x="8006331" y="5899263"/>
            <a:ext cx="346570" cy="461665"/>
          </a:xfrm>
          <a:prstGeom prst="rect">
            <a:avLst/>
          </a:prstGeom>
          <a:noFill/>
        </p:spPr>
        <p:txBody>
          <a:bodyPr wrap="none" rtlCol="0">
            <a:spAutoFit/>
          </a:bodyPr>
          <a:lstStyle/>
          <a:p>
            <a:r>
              <a:rPr lang="cs-CZ" sz="2400" dirty="0"/>
              <a:t>b</a:t>
            </a:r>
          </a:p>
        </p:txBody>
      </p:sp>
      <p:sp>
        <p:nvSpPr>
          <p:cNvPr id="35" name="TextovéPole 34"/>
          <p:cNvSpPr txBox="1"/>
          <p:nvPr/>
        </p:nvSpPr>
        <p:spPr>
          <a:xfrm>
            <a:off x="2297082" y="4791791"/>
            <a:ext cx="314510" cy="461665"/>
          </a:xfrm>
          <a:prstGeom prst="rect">
            <a:avLst/>
          </a:prstGeom>
          <a:noFill/>
        </p:spPr>
        <p:txBody>
          <a:bodyPr wrap="none" rtlCol="0">
            <a:spAutoFit/>
          </a:bodyPr>
          <a:lstStyle/>
          <a:p>
            <a:r>
              <a:rPr lang="cs-CZ" sz="2400" dirty="0" smtClean="0"/>
              <a:t>c</a:t>
            </a:r>
            <a:endParaRPr lang="cs-CZ" sz="2400" dirty="0"/>
          </a:p>
        </p:txBody>
      </p:sp>
    </p:spTree>
    <p:extLst>
      <p:ext uri="{BB962C8B-B14F-4D97-AF65-F5344CB8AC3E}">
        <p14:creationId xmlns:p14="http://schemas.microsoft.com/office/powerpoint/2010/main" val="370996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2000"/>
                                        <p:tgtEl>
                                          <p:spTgt spid="3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2000"/>
                                        <p:tgtEl>
                                          <p:spTgt spid="3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2000"/>
                                        <p:tgtEl>
                                          <p:spTgt spid="3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2000"/>
                                        <p:tgtEl>
                                          <p:spTgt spid="3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50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2000"/>
                                        <p:tgtEl>
                                          <p:spTgt spid="3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0" grpId="0"/>
      <p:bldP spid="31" grpId="0"/>
      <p:bldP spid="32" grpId="0"/>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548680"/>
            <a:ext cx="8219256" cy="5577483"/>
          </a:xfrm>
        </p:spPr>
        <p:txBody>
          <a:bodyPr>
            <a:normAutofit/>
          </a:bodyPr>
          <a:lstStyle/>
          <a:p>
            <a:pPr marL="0" lvl="1" indent="0">
              <a:buNone/>
            </a:pPr>
            <a:r>
              <a:rPr lang="cs-CZ" sz="2400" dirty="0" smtClean="0"/>
              <a:t>Povrch </a:t>
            </a:r>
            <a:r>
              <a:rPr lang="cs-CZ" sz="2400" dirty="0"/>
              <a:t>kvádru = </a:t>
            </a:r>
            <a:r>
              <a:rPr lang="cs-CZ" sz="2400" dirty="0" smtClean="0"/>
              <a:t>2 </a:t>
            </a:r>
            <a:r>
              <a:rPr lang="cs-CZ" sz="2400" dirty="0"/>
              <a:t>· obsah přední stěny + </a:t>
            </a:r>
            <a:br>
              <a:rPr lang="cs-CZ" sz="2400" dirty="0"/>
            </a:br>
            <a:r>
              <a:rPr lang="cs-CZ" sz="2400" dirty="0"/>
              <a:t>2 · obsah boční stěny + 2 · obsah </a:t>
            </a:r>
            <a:r>
              <a:rPr lang="cs-CZ" sz="2400" dirty="0" smtClean="0"/>
              <a:t>podstavy</a:t>
            </a:r>
          </a:p>
          <a:p>
            <a:pPr marL="0" lvl="1" indent="0">
              <a:buNone/>
            </a:pPr>
            <a:endParaRPr lang="cs-CZ" sz="2400" dirty="0"/>
          </a:p>
          <a:p>
            <a:pPr marL="0" lvl="1" indent="0">
              <a:buNone/>
            </a:pPr>
            <a:endParaRPr lang="cs-CZ" sz="2400" dirty="0" smtClean="0"/>
          </a:p>
          <a:p>
            <a:pPr marL="457200" lvl="1" indent="0" algn="ctr">
              <a:buNone/>
            </a:pPr>
            <a:endParaRPr lang="cs-CZ" sz="2400" dirty="0" smtClean="0"/>
          </a:p>
          <a:p>
            <a:pPr marL="457200" lvl="1" indent="0" algn="ctr">
              <a:buNone/>
            </a:pPr>
            <a:endParaRPr lang="cs-CZ" sz="2400" dirty="0"/>
          </a:p>
          <a:p>
            <a:pPr marL="457200" lvl="1" indent="0" algn="ctr">
              <a:buNone/>
            </a:pPr>
            <a:endParaRPr lang="cs-CZ" sz="2400" dirty="0" smtClean="0"/>
          </a:p>
          <a:p>
            <a:pPr marL="457200" lvl="1" indent="0" algn="ctr">
              <a:buNone/>
            </a:pPr>
            <a:endParaRPr lang="cs-CZ" sz="2400" dirty="0"/>
          </a:p>
          <a:p>
            <a:pPr marL="457200" lvl="1" indent="0" algn="ctr">
              <a:buNone/>
            </a:pPr>
            <a:endParaRPr lang="cs-CZ" sz="2400" dirty="0"/>
          </a:p>
          <a:p>
            <a:pPr marL="457200" lvl="1" indent="0" algn="ctr">
              <a:buNone/>
            </a:pPr>
            <a:endParaRPr lang="cs-CZ" sz="2400" dirty="0" smtClean="0"/>
          </a:p>
          <a:p>
            <a:pPr marL="457200" lvl="1" indent="0" algn="ctr">
              <a:buNone/>
            </a:pPr>
            <a:r>
              <a:rPr lang="cs-CZ" sz="2400" dirty="0" smtClean="0"/>
              <a:t>Tedy </a:t>
            </a:r>
            <a:r>
              <a:rPr lang="cs-CZ" sz="2400" b="1" dirty="0"/>
              <a:t>S = 2 · a · c + 2 · b · c + 2 · a · b</a:t>
            </a:r>
          </a:p>
          <a:p>
            <a:pPr algn="ctr"/>
            <a:endParaRPr lang="cs-CZ" dirty="0"/>
          </a:p>
        </p:txBody>
      </p:sp>
      <p:grpSp>
        <p:nvGrpSpPr>
          <p:cNvPr id="36" name="Skupina 35"/>
          <p:cNvGrpSpPr/>
          <p:nvPr/>
        </p:nvGrpSpPr>
        <p:grpSpPr>
          <a:xfrm>
            <a:off x="1018008" y="1981047"/>
            <a:ext cx="1656000" cy="2824582"/>
            <a:chOff x="1121808" y="2080475"/>
            <a:chExt cx="1656000" cy="2824582"/>
          </a:xfrm>
        </p:grpSpPr>
        <p:sp>
          <p:nvSpPr>
            <p:cNvPr id="16" name="TextovéPole 15"/>
            <p:cNvSpPr txBox="1"/>
            <p:nvPr/>
          </p:nvSpPr>
          <p:spPr>
            <a:xfrm>
              <a:off x="1524042" y="4443392"/>
              <a:ext cx="332142" cy="461665"/>
            </a:xfrm>
            <a:prstGeom prst="rect">
              <a:avLst/>
            </a:prstGeom>
            <a:noFill/>
          </p:spPr>
          <p:txBody>
            <a:bodyPr wrap="none" rtlCol="0">
              <a:spAutoFit/>
            </a:bodyPr>
            <a:lstStyle/>
            <a:p>
              <a:r>
                <a:rPr lang="cs-CZ" sz="2400" dirty="0" smtClean="0"/>
                <a:t>a</a:t>
              </a:r>
              <a:endParaRPr lang="cs-CZ" sz="2400" dirty="0"/>
            </a:p>
          </p:txBody>
        </p:sp>
        <p:grpSp>
          <p:nvGrpSpPr>
            <p:cNvPr id="18" name="Skupina 17"/>
            <p:cNvGrpSpPr/>
            <p:nvPr/>
          </p:nvGrpSpPr>
          <p:grpSpPr>
            <a:xfrm>
              <a:off x="1121808" y="2080475"/>
              <a:ext cx="1656000" cy="2500044"/>
              <a:chOff x="1115616" y="3778649"/>
              <a:chExt cx="1656000" cy="2500044"/>
            </a:xfrm>
          </p:grpSpPr>
          <p:grpSp>
            <p:nvGrpSpPr>
              <p:cNvPr id="11" name="Skupina 10"/>
              <p:cNvGrpSpPr/>
              <p:nvPr/>
            </p:nvGrpSpPr>
            <p:grpSpPr>
              <a:xfrm>
                <a:off x="1115616" y="3778649"/>
                <a:ext cx="1656000" cy="2500044"/>
                <a:chOff x="2411760" y="2450403"/>
                <a:chExt cx="2324186" cy="3478708"/>
              </a:xfrm>
            </p:grpSpPr>
            <p:sp>
              <p:nvSpPr>
                <p:cNvPr id="12" name="Obdélník 11"/>
                <p:cNvSpPr/>
                <p:nvPr/>
              </p:nvSpPr>
              <p:spPr>
                <a:xfrm>
                  <a:off x="3026010" y="2450403"/>
                  <a:ext cx="1690006" cy="2931111"/>
                </a:xfrm>
                <a:prstGeom prst="rect">
                  <a:avLst/>
                </a:prstGeom>
                <a:solidFill>
                  <a:schemeClr val="accent6">
                    <a:lumMod val="60000"/>
                    <a:lumOff val="40000"/>
                  </a:schemeClr>
                </a:solid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13" name="Kosoúhelník 12"/>
                <p:cNvSpPr/>
                <p:nvPr/>
              </p:nvSpPr>
              <p:spPr>
                <a:xfrm>
                  <a:off x="2431690" y="5355027"/>
                  <a:ext cx="2304256" cy="551759"/>
                </a:xfrm>
                <a:prstGeom prst="parallelogram">
                  <a:avLst>
                    <a:gd name="adj" fmla="val 108335"/>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14" name="Krychle 13"/>
                <p:cNvSpPr/>
                <p:nvPr/>
              </p:nvSpPr>
              <p:spPr>
                <a:xfrm>
                  <a:off x="2411760" y="2450403"/>
                  <a:ext cx="2304256" cy="3456384"/>
                </a:xfrm>
                <a:prstGeom prst="cub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15" name="Obdélník 14"/>
                <p:cNvSpPr/>
                <p:nvPr/>
              </p:nvSpPr>
              <p:spPr>
                <a:xfrm>
                  <a:off x="2411760" y="3019277"/>
                  <a:ext cx="1709936" cy="2909834"/>
                </a:xfrm>
                <a:prstGeom prst="rect">
                  <a:avLst/>
                </a:prstGeom>
                <a:solidFill>
                  <a:schemeClr val="accent6">
                    <a:lumMod val="60000"/>
                    <a:lumOff val="40000"/>
                    <a:alpha val="78824"/>
                  </a:scheme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grpSp>
          <p:sp>
            <p:nvSpPr>
              <p:cNvPr id="17" name="TextovéPole 16"/>
              <p:cNvSpPr txBox="1"/>
              <p:nvPr/>
            </p:nvSpPr>
            <p:spPr>
              <a:xfrm>
                <a:off x="2297082" y="4791791"/>
                <a:ext cx="314510" cy="461665"/>
              </a:xfrm>
              <a:prstGeom prst="rect">
                <a:avLst/>
              </a:prstGeom>
              <a:noFill/>
            </p:spPr>
            <p:txBody>
              <a:bodyPr wrap="none" rtlCol="0">
                <a:spAutoFit/>
              </a:bodyPr>
              <a:lstStyle/>
              <a:p>
                <a:r>
                  <a:rPr lang="cs-CZ" sz="2400" dirty="0" smtClean="0"/>
                  <a:t>c</a:t>
                </a:r>
                <a:endParaRPr lang="cs-CZ" sz="2400" dirty="0"/>
              </a:p>
            </p:txBody>
          </p:sp>
        </p:grpSp>
      </p:grpSp>
      <p:grpSp>
        <p:nvGrpSpPr>
          <p:cNvPr id="27" name="Skupina 26"/>
          <p:cNvGrpSpPr/>
          <p:nvPr/>
        </p:nvGrpSpPr>
        <p:grpSpPr>
          <a:xfrm>
            <a:off x="3275856" y="2002585"/>
            <a:ext cx="2924027" cy="2645698"/>
            <a:chOff x="3466879" y="3754652"/>
            <a:chExt cx="2924027" cy="2645698"/>
          </a:xfrm>
        </p:grpSpPr>
        <p:grpSp>
          <p:nvGrpSpPr>
            <p:cNvPr id="19" name="Skupina 18"/>
            <p:cNvGrpSpPr/>
            <p:nvPr/>
          </p:nvGrpSpPr>
          <p:grpSpPr>
            <a:xfrm>
              <a:off x="3466879" y="3754652"/>
              <a:ext cx="2924027" cy="2428533"/>
              <a:chOff x="1664036" y="2421422"/>
              <a:chExt cx="4161589" cy="3456384"/>
            </a:xfrm>
          </p:grpSpPr>
          <p:grpSp>
            <p:nvGrpSpPr>
              <p:cNvPr id="20" name="Skupina 19"/>
              <p:cNvGrpSpPr/>
              <p:nvPr/>
            </p:nvGrpSpPr>
            <p:grpSpPr>
              <a:xfrm>
                <a:off x="1664036" y="2421422"/>
                <a:ext cx="3041138" cy="3456384"/>
                <a:chOff x="1674878" y="2450403"/>
                <a:chExt cx="3041138" cy="3456384"/>
              </a:xfrm>
            </p:grpSpPr>
            <p:sp>
              <p:nvSpPr>
                <p:cNvPr id="22" name="Kosoúhelník 21"/>
                <p:cNvSpPr/>
                <p:nvPr/>
              </p:nvSpPr>
              <p:spPr>
                <a:xfrm rot="18874150">
                  <a:off x="1235462" y="3188113"/>
                  <a:ext cx="2930904" cy="2052072"/>
                </a:xfrm>
                <a:prstGeom prst="parallelogram">
                  <a:avLst>
                    <a:gd name="adj" fmla="val 100946"/>
                  </a:avLst>
                </a:prstGeom>
                <a:solidFill>
                  <a:srgbClr val="00B0F0">
                    <a:alpha val="65098"/>
                  </a:srgbClr>
                </a:solidFill>
                <a:ln w="28575">
                  <a:solidFill>
                    <a:srgbClr val="000000">
                      <a:alpha val="63922"/>
                    </a:srgb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23" name="Kosoúhelník 22"/>
                <p:cNvSpPr/>
                <p:nvPr/>
              </p:nvSpPr>
              <p:spPr>
                <a:xfrm>
                  <a:off x="2411760" y="5355028"/>
                  <a:ext cx="2304256" cy="551759"/>
                </a:xfrm>
                <a:prstGeom prst="parallelogram">
                  <a:avLst>
                    <a:gd name="adj" fmla="val 108335"/>
                  </a:avLst>
                </a:prstGeom>
                <a:solidFill>
                  <a:schemeClr val="bg1"/>
                </a:solid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24" name="Krychle 23"/>
                <p:cNvSpPr/>
                <p:nvPr/>
              </p:nvSpPr>
              <p:spPr>
                <a:xfrm>
                  <a:off x="2411760" y="2450403"/>
                  <a:ext cx="2304256" cy="3456384"/>
                </a:xfrm>
                <a:prstGeom prst="cub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grpSp>
          <p:sp>
            <p:nvSpPr>
              <p:cNvPr id="21" name="Kosoúhelník 20"/>
              <p:cNvSpPr/>
              <p:nvPr/>
            </p:nvSpPr>
            <p:spPr>
              <a:xfrm rot="18944183">
                <a:off x="3013251" y="3100865"/>
                <a:ext cx="2812374" cy="2069795"/>
              </a:xfrm>
              <a:prstGeom prst="parallelogram">
                <a:avLst>
                  <a:gd name="adj" fmla="val 97452"/>
                </a:avLst>
              </a:prstGeom>
              <a:solidFill>
                <a:srgbClr val="00B0F0">
                  <a:alpha val="65098"/>
                </a:srgbClr>
              </a:solidFill>
              <a:ln w="381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grpSp>
        <p:sp>
          <p:nvSpPr>
            <p:cNvPr id="25" name="TextovéPole 24"/>
            <p:cNvSpPr txBox="1"/>
            <p:nvPr/>
          </p:nvSpPr>
          <p:spPr>
            <a:xfrm>
              <a:off x="5308791" y="5938685"/>
              <a:ext cx="346570" cy="461665"/>
            </a:xfrm>
            <a:prstGeom prst="rect">
              <a:avLst/>
            </a:prstGeom>
            <a:noFill/>
          </p:spPr>
          <p:txBody>
            <a:bodyPr wrap="none" rtlCol="0">
              <a:spAutoFit/>
            </a:bodyPr>
            <a:lstStyle/>
            <a:p>
              <a:r>
                <a:rPr lang="cs-CZ" sz="2400" dirty="0"/>
                <a:t>b</a:t>
              </a:r>
            </a:p>
          </p:txBody>
        </p:sp>
        <p:sp>
          <p:nvSpPr>
            <p:cNvPr id="26" name="TextovéPole 25"/>
            <p:cNvSpPr txBox="1"/>
            <p:nvPr/>
          </p:nvSpPr>
          <p:spPr>
            <a:xfrm>
              <a:off x="5206599" y="4778092"/>
              <a:ext cx="314510" cy="461665"/>
            </a:xfrm>
            <a:prstGeom prst="rect">
              <a:avLst/>
            </a:prstGeom>
            <a:noFill/>
          </p:spPr>
          <p:txBody>
            <a:bodyPr wrap="none" rtlCol="0">
              <a:spAutoFit/>
            </a:bodyPr>
            <a:lstStyle/>
            <a:p>
              <a:r>
                <a:rPr lang="cs-CZ" sz="2400" dirty="0" smtClean="0"/>
                <a:t>c</a:t>
              </a:r>
              <a:endParaRPr lang="cs-CZ" sz="2400" dirty="0"/>
            </a:p>
          </p:txBody>
        </p:sp>
      </p:grpSp>
      <p:grpSp>
        <p:nvGrpSpPr>
          <p:cNvPr id="35" name="Skupina 34"/>
          <p:cNvGrpSpPr/>
          <p:nvPr/>
        </p:nvGrpSpPr>
        <p:grpSpPr>
          <a:xfrm>
            <a:off x="6376580" y="1984622"/>
            <a:ext cx="1684899" cy="2846623"/>
            <a:chOff x="6668002" y="3678777"/>
            <a:chExt cx="1684899" cy="2846623"/>
          </a:xfrm>
        </p:grpSpPr>
        <p:grpSp>
          <p:nvGrpSpPr>
            <p:cNvPr id="28" name="Skupina 27"/>
            <p:cNvGrpSpPr/>
            <p:nvPr/>
          </p:nvGrpSpPr>
          <p:grpSpPr>
            <a:xfrm>
              <a:off x="6668002" y="3678777"/>
              <a:ext cx="1660493" cy="2490741"/>
              <a:chOff x="2411760" y="2450402"/>
              <a:chExt cx="2304256" cy="3456385"/>
            </a:xfrm>
          </p:grpSpPr>
          <p:sp>
            <p:nvSpPr>
              <p:cNvPr id="29" name="Obdélník 28"/>
              <p:cNvSpPr/>
              <p:nvPr/>
            </p:nvSpPr>
            <p:spPr>
              <a:xfrm>
                <a:off x="2995238" y="2450403"/>
                <a:ext cx="1709936" cy="2904626"/>
              </a:xfrm>
              <a:prstGeom prst="rect">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30" name="Kosoúhelník 29"/>
              <p:cNvSpPr/>
              <p:nvPr/>
            </p:nvSpPr>
            <p:spPr>
              <a:xfrm>
                <a:off x="2411760" y="5355028"/>
                <a:ext cx="2304256" cy="551759"/>
              </a:xfrm>
              <a:prstGeom prst="parallelogram">
                <a:avLst>
                  <a:gd name="adj" fmla="val 108335"/>
                </a:avLst>
              </a:prstGeom>
              <a:solidFill>
                <a:srgbClr val="FFFF00">
                  <a:alpha val="81176"/>
                </a:srgbClr>
              </a:solid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31" name="Krychle 30"/>
              <p:cNvSpPr/>
              <p:nvPr/>
            </p:nvSpPr>
            <p:spPr>
              <a:xfrm>
                <a:off x="2411760" y="2450403"/>
                <a:ext cx="2304256" cy="3456384"/>
              </a:xfrm>
              <a:prstGeom prst="cub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32" name="Kosoúhelník 31"/>
              <p:cNvSpPr/>
              <p:nvPr/>
            </p:nvSpPr>
            <p:spPr>
              <a:xfrm>
                <a:off x="2411760" y="2450402"/>
                <a:ext cx="2304256" cy="551759"/>
              </a:xfrm>
              <a:prstGeom prst="parallelogram">
                <a:avLst>
                  <a:gd name="adj" fmla="val 108335"/>
                </a:avLst>
              </a:prstGeom>
              <a:solidFill>
                <a:srgbClr val="FFFF00">
                  <a:alpha val="65098"/>
                </a:srgbClr>
              </a:solidFill>
              <a:ln w="2857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grpSp>
        <p:sp>
          <p:nvSpPr>
            <p:cNvPr id="33" name="TextovéPole 32"/>
            <p:cNvSpPr txBox="1"/>
            <p:nvPr/>
          </p:nvSpPr>
          <p:spPr>
            <a:xfrm>
              <a:off x="7088468" y="6063735"/>
              <a:ext cx="332142" cy="461665"/>
            </a:xfrm>
            <a:prstGeom prst="rect">
              <a:avLst/>
            </a:prstGeom>
            <a:noFill/>
          </p:spPr>
          <p:txBody>
            <a:bodyPr wrap="none" rtlCol="0">
              <a:spAutoFit/>
            </a:bodyPr>
            <a:lstStyle/>
            <a:p>
              <a:r>
                <a:rPr lang="cs-CZ" sz="2400" dirty="0" smtClean="0"/>
                <a:t>a</a:t>
              </a:r>
              <a:endParaRPr lang="cs-CZ" sz="2400" dirty="0"/>
            </a:p>
          </p:txBody>
        </p:sp>
        <p:sp>
          <p:nvSpPr>
            <p:cNvPr id="34" name="TextovéPole 33"/>
            <p:cNvSpPr txBox="1"/>
            <p:nvPr/>
          </p:nvSpPr>
          <p:spPr>
            <a:xfrm>
              <a:off x="8006331" y="5909695"/>
              <a:ext cx="346570" cy="461665"/>
            </a:xfrm>
            <a:prstGeom prst="rect">
              <a:avLst/>
            </a:prstGeom>
            <a:noFill/>
          </p:spPr>
          <p:txBody>
            <a:bodyPr wrap="none" rtlCol="0">
              <a:spAutoFit/>
            </a:bodyPr>
            <a:lstStyle/>
            <a:p>
              <a:r>
                <a:rPr lang="cs-CZ" sz="2400" dirty="0"/>
                <a:t>b</a:t>
              </a:r>
            </a:p>
          </p:txBody>
        </p:sp>
      </p:grpSp>
    </p:spTree>
    <p:extLst>
      <p:ext uri="{BB962C8B-B14F-4D97-AF65-F5344CB8AC3E}">
        <p14:creationId xmlns:p14="http://schemas.microsoft.com/office/powerpoint/2010/main" val="29196124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VÁLEC</a:t>
            </a:r>
            <a:endParaRPr lang="cs-CZ" dirty="0"/>
          </a:p>
        </p:txBody>
      </p:sp>
      <p:sp>
        <p:nvSpPr>
          <p:cNvPr id="3" name="Zástupný symbol pro obsah 2"/>
          <p:cNvSpPr>
            <a:spLocks noGrp="1"/>
          </p:cNvSpPr>
          <p:nvPr>
            <p:ph idx="1"/>
          </p:nvPr>
        </p:nvSpPr>
        <p:spPr/>
        <p:txBody>
          <a:bodyPr/>
          <a:lstStyle/>
          <a:p>
            <a:pPr marL="0" indent="0">
              <a:buNone/>
            </a:pPr>
            <a:r>
              <a:rPr lang="cs-CZ" dirty="0"/>
              <a:t>Válec </a:t>
            </a:r>
            <a:r>
              <a:rPr lang="cs-CZ" dirty="0" smtClean="0"/>
              <a:t>je těleso, které má </a:t>
            </a:r>
            <a:r>
              <a:rPr lang="cs-CZ" dirty="0"/>
              <a:t>dvě </a:t>
            </a:r>
            <a:r>
              <a:rPr lang="cs-CZ" dirty="0" smtClean="0"/>
              <a:t>stejně velké kruhové </a:t>
            </a:r>
            <a:r>
              <a:rPr lang="cs-CZ" dirty="0"/>
              <a:t>podstavy a plášť obdélníkového tvaru.</a:t>
            </a:r>
          </a:p>
          <a:p>
            <a:endParaRPr lang="cs-CZ" dirty="0"/>
          </a:p>
        </p:txBody>
      </p:sp>
      <p:grpSp>
        <p:nvGrpSpPr>
          <p:cNvPr id="4" name="Skupina 3"/>
          <p:cNvGrpSpPr/>
          <p:nvPr/>
        </p:nvGrpSpPr>
        <p:grpSpPr>
          <a:xfrm>
            <a:off x="4547540" y="2897473"/>
            <a:ext cx="3435712" cy="3521476"/>
            <a:chOff x="1043608" y="1707724"/>
            <a:chExt cx="4068000" cy="4169548"/>
          </a:xfrm>
        </p:grpSpPr>
        <p:sp>
          <p:nvSpPr>
            <p:cNvPr id="5" name="Ovál 4"/>
            <p:cNvSpPr/>
            <p:nvPr/>
          </p:nvSpPr>
          <p:spPr>
            <a:xfrm>
              <a:off x="2555776" y="1707724"/>
              <a:ext cx="1296144" cy="1296144"/>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vál 5"/>
            <p:cNvSpPr/>
            <p:nvPr/>
          </p:nvSpPr>
          <p:spPr>
            <a:xfrm>
              <a:off x="2555776" y="4581128"/>
              <a:ext cx="1296144" cy="1296144"/>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p:cNvSpPr/>
            <p:nvPr/>
          </p:nvSpPr>
          <p:spPr>
            <a:xfrm>
              <a:off x="1043608" y="3003868"/>
              <a:ext cx="4068000" cy="1577260"/>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grpSp>
        <p:nvGrpSpPr>
          <p:cNvPr id="17" name="Skupina 16"/>
          <p:cNvGrpSpPr/>
          <p:nvPr/>
        </p:nvGrpSpPr>
        <p:grpSpPr>
          <a:xfrm>
            <a:off x="1131945" y="3179615"/>
            <a:ext cx="2196336" cy="2952328"/>
            <a:chOff x="1056654" y="2437064"/>
            <a:chExt cx="2196336" cy="2952328"/>
          </a:xfrm>
        </p:grpSpPr>
        <p:sp>
          <p:nvSpPr>
            <p:cNvPr id="8" name="TextovéPole 7"/>
            <p:cNvSpPr txBox="1"/>
            <p:nvPr/>
          </p:nvSpPr>
          <p:spPr>
            <a:xfrm>
              <a:off x="1842717" y="2614775"/>
              <a:ext cx="338554" cy="461665"/>
            </a:xfrm>
            <a:prstGeom prst="rect">
              <a:avLst/>
            </a:prstGeom>
            <a:noFill/>
          </p:spPr>
          <p:txBody>
            <a:bodyPr wrap="none" rtlCol="0">
              <a:spAutoFit/>
            </a:bodyPr>
            <a:lstStyle/>
            <a:p>
              <a:r>
                <a:rPr lang="cs-CZ" sz="2400" dirty="0" smtClean="0"/>
                <a:t>_</a:t>
              </a:r>
              <a:endParaRPr lang="cs-CZ" sz="2400" dirty="0"/>
            </a:p>
          </p:txBody>
        </p:sp>
        <p:sp>
          <p:nvSpPr>
            <p:cNvPr id="9" name="Vývojový diagram: magnetický disk 8"/>
            <p:cNvSpPr/>
            <p:nvPr/>
          </p:nvSpPr>
          <p:spPr>
            <a:xfrm>
              <a:off x="1056654" y="2437064"/>
              <a:ext cx="1872208" cy="2952328"/>
            </a:xfrm>
            <a:prstGeom prst="flowChartMagneticDisk">
              <a:avLst/>
            </a:prstGeom>
            <a:solidFill>
              <a:schemeClr val="bg1">
                <a:alpha val="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10" name="Ovál 9"/>
            <p:cNvSpPr/>
            <p:nvPr/>
          </p:nvSpPr>
          <p:spPr>
            <a:xfrm>
              <a:off x="1056654" y="4360014"/>
              <a:ext cx="1872208" cy="1029378"/>
            </a:xfrm>
            <a:prstGeom prst="ellipse">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cxnSp>
          <p:nvCxnSpPr>
            <p:cNvPr id="11" name="Přímá spojnice 10"/>
            <p:cNvCxnSpPr/>
            <p:nvPr/>
          </p:nvCxnSpPr>
          <p:spPr>
            <a:xfrm>
              <a:off x="1956862" y="4874703"/>
              <a:ext cx="972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Přímá spojnice 11"/>
            <p:cNvCxnSpPr/>
            <p:nvPr/>
          </p:nvCxnSpPr>
          <p:spPr>
            <a:xfrm flipH="1">
              <a:off x="1960198" y="3056505"/>
              <a:ext cx="18132" cy="1846723"/>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3" name="TextovéPole 12"/>
            <p:cNvSpPr txBox="1"/>
            <p:nvPr/>
          </p:nvSpPr>
          <p:spPr>
            <a:xfrm>
              <a:off x="1788214" y="4804617"/>
              <a:ext cx="380232" cy="461665"/>
            </a:xfrm>
            <a:prstGeom prst="rect">
              <a:avLst/>
            </a:prstGeom>
            <a:noFill/>
          </p:spPr>
          <p:txBody>
            <a:bodyPr wrap="none" rtlCol="0">
              <a:spAutoFit/>
            </a:bodyPr>
            <a:lstStyle/>
            <a:p>
              <a:r>
                <a:rPr lang="cs-CZ" sz="2400" dirty="0" smtClean="0"/>
                <a:t>s₁</a:t>
              </a:r>
              <a:endParaRPr lang="cs-CZ" sz="2400" dirty="0"/>
            </a:p>
          </p:txBody>
        </p:sp>
        <p:sp>
          <p:nvSpPr>
            <p:cNvPr id="14" name="TextovéPole 13"/>
            <p:cNvSpPr txBox="1"/>
            <p:nvPr/>
          </p:nvSpPr>
          <p:spPr>
            <a:xfrm>
              <a:off x="1992758" y="2594840"/>
              <a:ext cx="409086" cy="461665"/>
            </a:xfrm>
            <a:prstGeom prst="rect">
              <a:avLst/>
            </a:prstGeom>
            <a:noFill/>
          </p:spPr>
          <p:txBody>
            <a:bodyPr wrap="none" rtlCol="0">
              <a:spAutoFit/>
            </a:bodyPr>
            <a:lstStyle/>
            <a:p>
              <a:r>
                <a:rPr lang="cs-CZ" sz="2400" dirty="0" smtClean="0"/>
                <a:t>s₂</a:t>
              </a:r>
              <a:endParaRPr lang="cs-CZ" sz="2400" dirty="0"/>
            </a:p>
          </p:txBody>
        </p:sp>
        <p:sp>
          <p:nvSpPr>
            <p:cNvPr id="15" name="TextovéPole 14"/>
            <p:cNvSpPr txBox="1"/>
            <p:nvPr/>
          </p:nvSpPr>
          <p:spPr>
            <a:xfrm>
              <a:off x="2241334" y="4470091"/>
              <a:ext cx="292068" cy="461665"/>
            </a:xfrm>
            <a:prstGeom prst="rect">
              <a:avLst/>
            </a:prstGeom>
            <a:noFill/>
          </p:spPr>
          <p:txBody>
            <a:bodyPr wrap="none" rtlCol="0">
              <a:spAutoFit/>
            </a:bodyPr>
            <a:lstStyle/>
            <a:p>
              <a:r>
                <a:rPr lang="cs-CZ" sz="2400" dirty="0"/>
                <a:t>r</a:t>
              </a:r>
            </a:p>
          </p:txBody>
        </p:sp>
        <p:sp>
          <p:nvSpPr>
            <p:cNvPr id="16" name="TextovéPole 15"/>
            <p:cNvSpPr txBox="1"/>
            <p:nvPr/>
          </p:nvSpPr>
          <p:spPr>
            <a:xfrm>
              <a:off x="2928862" y="3620840"/>
              <a:ext cx="324128" cy="461665"/>
            </a:xfrm>
            <a:prstGeom prst="rect">
              <a:avLst/>
            </a:prstGeom>
            <a:noFill/>
          </p:spPr>
          <p:txBody>
            <a:bodyPr wrap="none" rtlCol="0">
              <a:spAutoFit/>
            </a:bodyPr>
            <a:lstStyle/>
            <a:p>
              <a:r>
                <a:rPr lang="cs-CZ" sz="2400" dirty="0" smtClean="0"/>
                <a:t>v</a:t>
              </a:r>
              <a:endParaRPr lang="cs-CZ" sz="2400" dirty="0"/>
            </a:p>
          </p:txBody>
        </p:sp>
      </p:grpSp>
    </p:spTree>
    <p:extLst>
      <p:ext uri="{BB962C8B-B14F-4D97-AF65-F5344CB8AC3E}">
        <p14:creationId xmlns:p14="http://schemas.microsoft.com/office/powerpoint/2010/main" val="31041745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POVRCH VÁLCE</a:t>
            </a:r>
            <a:endParaRPr lang="cs-CZ" dirty="0"/>
          </a:p>
        </p:txBody>
      </p:sp>
      <p:sp>
        <p:nvSpPr>
          <p:cNvPr id="3" name="Zástupný symbol pro obsah 2"/>
          <p:cNvSpPr>
            <a:spLocks noGrp="1"/>
          </p:cNvSpPr>
          <p:nvPr>
            <p:ph idx="1"/>
          </p:nvPr>
        </p:nvSpPr>
        <p:spPr>
          <a:xfrm>
            <a:off x="457200" y="1600200"/>
            <a:ext cx="5482952" cy="4525963"/>
          </a:xfrm>
        </p:spPr>
        <p:txBody>
          <a:bodyPr>
            <a:noAutofit/>
          </a:bodyPr>
          <a:lstStyle/>
          <a:p>
            <a:pPr marL="0" indent="0">
              <a:buNone/>
            </a:pPr>
            <a:r>
              <a:rPr lang="cs-CZ" dirty="0" smtClean="0"/>
              <a:t>Povrch válce vypočítáme tak, že sečteme obsah dvou podstav a obsah pláště.</a:t>
            </a:r>
          </a:p>
          <a:p>
            <a:r>
              <a:rPr lang="cs-CZ" dirty="0" smtClean="0"/>
              <a:t>Obsah podstavy = </a:t>
            </a:r>
            <a:r>
              <a:rPr lang="el-GR" dirty="0" smtClean="0"/>
              <a:t>π</a:t>
            </a:r>
            <a:r>
              <a:rPr lang="cs-CZ" dirty="0" smtClean="0"/>
              <a:t> · </a:t>
            </a:r>
            <a:r>
              <a:rPr lang="cs-CZ" dirty="0"/>
              <a:t>r · </a:t>
            </a:r>
            <a:r>
              <a:rPr lang="cs-CZ" dirty="0" smtClean="0"/>
              <a:t>r</a:t>
            </a:r>
          </a:p>
          <a:p>
            <a:r>
              <a:rPr lang="cs-CZ" dirty="0" smtClean="0"/>
              <a:t>Obsah pláště = 2 · </a:t>
            </a:r>
            <a:r>
              <a:rPr lang="el-GR" dirty="0"/>
              <a:t>π</a:t>
            </a:r>
            <a:r>
              <a:rPr lang="cs-CZ" dirty="0" smtClean="0"/>
              <a:t> · r · v</a:t>
            </a:r>
          </a:p>
          <a:p>
            <a:endParaRPr lang="cs-CZ" dirty="0" smtClean="0"/>
          </a:p>
          <a:p>
            <a:r>
              <a:rPr lang="cs-CZ" dirty="0" smtClean="0"/>
              <a:t>S = 2 · (</a:t>
            </a:r>
            <a:r>
              <a:rPr lang="el-GR" dirty="0"/>
              <a:t>π</a:t>
            </a:r>
            <a:r>
              <a:rPr lang="cs-CZ" dirty="0"/>
              <a:t> · r · r) </a:t>
            </a:r>
            <a:r>
              <a:rPr lang="cs-CZ" dirty="0" smtClean="0"/>
              <a:t>+ </a:t>
            </a:r>
            <a:r>
              <a:rPr lang="cs-CZ" dirty="0"/>
              <a:t>2 · </a:t>
            </a:r>
            <a:r>
              <a:rPr lang="el-GR" dirty="0"/>
              <a:t>π</a:t>
            </a:r>
            <a:r>
              <a:rPr lang="cs-CZ" dirty="0"/>
              <a:t> · r · v</a:t>
            </a:r>
          </a:p>
          <a:p>
            <a:r>
              <a:rPr lang="cs-CZ" dirty="0" smtClean="0"/>
              <a:t>Zkráceně S = 2</a:t>
            </a:r>
            <a:r>
              <a:rPr lang="cs-CZ" dirty="0"/>
              <a:t> · </a:t>
            </a:r>
            <a:r>
              <a:rPr lang="el-GR" dirty="0"/>
              <a:t>π</a:t>
            </a:r>
            <a:r>
              <a:rPr lang="cs-CZ" dirty="0"/>
              <a:t> · </a:t>
            </a:r>
            <a:r>
              <a:rPr lang="cs-CZ" dirty="0" smtClean="0"/>
              <a:t>r · (r + v) </a:t>
            </a:r>
            <a:endParaRPr lang="cs-CZ" dirty="0"/>
          </a:p>
        </p:txBody>
      </p:sp>
      <p:grpSp>
        <p:nvGrpSpPr>
          <p:cNvPr id="10" name="Skupina 9"/>
          <p:cNvGrpSpPr/>
          <p:nvPr/>
        </p:nvGrpSpPr>
        <p:grpSpPr>
          <a:xfrm>
            <a:off x="5364088" y="2060848"/>
            <a:ext cx="3521476" cy="3774033"/>
            <a:chOff x="5364088" y="2060848"/>
            <a:chExt cx="3521476" cy="3774033"/>
          </a:xfrm>
        </p:grpSpPr>
        <p:grpSp>
          <p:nvGrpSpPr>
            <p:cNvPr id="4" name="Skupina 3"/>
            <p:cNvGrpSpPr/>
            <p:nvPr/>
          </p:nvGrpSpPr>
          <p:grpSpPr>
            <a:xfrm rot="5400000">
              <a:off x="5406970" y="2017966"/>
              <a:ext cx="3435712" cy="3521476"/>
              <a:chOff x="1043608" y="1707724"/>
              <a:chExt cx="4068000" cy="4169548"/>
            </a:xfrm>
          </p:grpSpPr>
          <p:sp>
            <p:nvSpPr>
              <p:cNvPr id="5" name="Ovál 4"/>
              <p:cNvSpPr/>
              <p:nvPr/>
            </p:nvSpPr>
            <p:spPr>
              <a:xfrm>
                <a:off x="2555776" y="1707724"/>
                <a:ext cx="1296144" cy="1296144"/>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6" name="Ovál 5"/>
              <p:cNvSpPr/>
              <p:nvPr/>
            </p:nvSpPr>
            <p:spPr>
              <a:xfrm>
                <a:off x="2555776" y="4581128"/>
                <a:ext cx="1296144" cy="1296144"/>
              </a:xfrm>
              <a:prstGeom prst="ellips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sp>
            <p:nvSpPr>
              <p:cNvPr id="7" name="Obdélník 6"/>
              <p:cNvSpPr/>
              <p:nvPr/>
            </p:nvSpPr>
            <p:spPr>
              <a:xfrm>
                <a:off x="1043608" y="3003868"/>
                <a:ext cx="4068000" cy="1577260"/>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400"/>
              </a:p>
            </p:txBody>
          </p:sp>
        </p:grpSp>
        <p:sp>
          <p:nvSpPr>
            <p:cNvPr id="8" name="TextovéPole 7"/>
            <p:cNvSpPr txBox="1"/>
            <p:nvPr/>
          </p:nvSpPr>
          <p:spPr>
            <a:xfrm>
              <a:off x="6987728" y="5373216"/>
              <a:ext cx="324128" cy="461665"/>
            </a:xfrm>
            <a:prstGeom prst="rect">
              <a:avLst/>
            </a:prstGeom>
            <a:noFill/>
          </p:spPr>
          <p:txBody>
            <a:bodyPr wrap="none" rtlCol="0">
              <a:spAutoFit/>
            </a:bodyPr>
            <a:lstStyle/>
            <a:p>
              <a:r>
                <a:rPr lang="cs-CZ" sz="2400" dirty="0" smtClean="0"/>
                <a:t>v</a:t>
              </a:r>
              <a:endParaRPr lang="cs-CZ" sz="2400" dirty="0"/>
            </a:p>
          </p:txBody>
        </p:sp>
        <p:sp>
          <p:nvSpPr>
            <p:cNvPr id="9" name="TextovéPole 8"/>
            <p:cNvSpPr txBox="1"/>
            <p:nvPr/>
          </p:nvSpPr>
          <p:spPr>
            <a:xfrm>
              <a:off x="7790879" y="2348880"/>
              <a:ext cx="617477" cy="461665"/>
            </a:xfrm>
            <a:prstGeom prst="rect">
              <a:avLst/>
            </a:prstGeom>
            <a:noFill/>
          </p:spPr>
          <p:txBody>
            <a:bodyPr wrap="none" rtlCol="0">
              <a:spAutoFit/>
            </a:bodyPr>
            <a:lstStyle/>
            <a:p>
              <a:r>
                <a:rPr lang="cs-CZ" sz="2400" dirty="0" smtClean="0"/>
                <a:t>2</a:t>
              </a:r>
              <a:r>
                <a:rPr lang="el-GR" sz="2400" dirty="0" smtClean="0"/>
                <a:t>π</a:t>
              </a:r>
              <a:r>
                <a:rPr lang="cs-CZ" sz="2400" dirty="0" smtClean="0"/>
                <a:t>r</a:t>
              </a:r>
              <a:endParaRPr lang="cs-CZ" sz="2400" dirty="0"/>
            </a:p>
          </p:txBody>
        </p:sp>
      </p:grpSp>
    </p:spTree>
    <p:extLst>
      <p:ext uri="{BB962C8B-B14F-4D97-AF65-F5344CB8AC3E}">
        <p14:creationId xmlns:p14="http://schemas.microsoft.com/office/powerpoint/2010/main" val="10157962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PROCVIČOVÁNÍ</a:t>
            </a:r>
            <a:endParaRPr lang="cs-CZ" dirty="0"/>
          </a:p>
        </p:txBody>
      </p:sp>
      <p:sp>
        <p:nvSpPr>
          <p:cNvPr id="3" name="Zástupný symbol pro obsah 2"/>
          <p:cNvSpPr>
            <a:spLocks noGrp="1"/>
          </p:cNvSpPr>
          <p:nvPr>
            <p:ph idx="1"/>
          </p:nvPr>
        </p:nvSpPr>
        <p:spPr/>
        <p:txBody>
          <a:bodyPr>
            <a:normAutofit/>
          </a:bodyPr>
          <a:lstStyle/>
          <a:p>
            <a:pPr marL="0" indent="0">
              <a:buNone/>
            </a:pPr>
            <a:r>
              <a:rPr lang="cs-CZ" dirty="0" smtClean="0"/>
              <a:t>Kolik stěn má kvádr?</a:t>
            </a:r>
          </a:p>
          <a:p>
            <a:endParaRPr lang="cs-CZ" dirty="0"/>
          </a:p>
          <a:p>
            <a:pPr marL="0" indent="0">
              <a:buNone/>
            </a:pPr>
            <a:r>
              <a:rPr lang="cs-CZ" dirty="0" smtClean="0"/>
              <a:t>Kolik stěn má krychle?</a:t>
            </a:r>
          </a:p>
          <a:p>
            <a:pPr marL="0" indent="0">
              <a:buNone/>
            </a:pPr>
            <a:endParaRPr lang="cs-CZ" dirty="0" smtClean="0"/>
          </a:p>
          <a:p>
            <a:pPr marL="0" indent="0">
              <a:buNone/>
            </a:pPr>
            <a:r>
              <a:rPr lang="cs-CZ" dirty="0" smtClean="0"/>
              <a:t>Povrch krychle se vypočítá podle vzorce:</a:t>
            </a:r>
          </a:p>
          <a:p>
            <a:endParaRPr lang="cs-CZ" dirty="0"/>
          </a:p>
          <a:p>
            <a:pPr marL="0" indent="0">
              <a:buNone/>
            </a:pPr>
            <a:endParaRPr lang="cs-CZ" dirty="0" smtClean="0"/>
          </a:p>
          <a:p>
            <a:pPr marL="0" indent="0">
              <a:buNone/>
            </a:pPr>
            <a:r>
              <a:rPr lang="cs-CZ" dirty="0" smtClean="0"/>
              <a:t>Povrch kvádru se vypočítá podle vzorce:</a:t>
            </a:r>
            <a:endParaRPr lang="cs-CZ" dirty="0"/>
          </a:p>
        </p:txBody>
      </p:sp>
      <p:sp>
        <p:nvSpPr>
          <p:cNvPr id="4" name="Vývojový diagram: postup 3"/>
          <p:cNvSpPr/>
          <p:nvPr/>
        </p:nvSpPr>
        <p:spPr>
          <a:xfrm>
            <a:off x="4024516" y="1647853"/>
            <a:ext cx="864096"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3</a:t>
            </a:r>
            <a:endParaRPr lang="cs-CZ" sz="2400" b="1" dirty="0"/>
          </a:p>
        </p:txBody>
      </p:sp>
      <p:sp>
        <p:nvSpPr>
          <p:cNvPr id="5" name="Vývojový diagram: postup 4"/>
          <p:cNvSpPr/>
          <p:nvPr/>
        </p:nvSpPr>
        <p:spPr>
          <a:xfrm>
            <a:off x="6300192" y="1647853"/>
            <a:ext cx="864096"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6</a:t>
            </a:r>
            <a:endParaRPr lang="cs-CZ" sz="2400" b="1" dirty="0"/>
          </a:p>
        </p:txBody>
      </p:sp>
      <p:sp>
        <p:nvSpPr>
          <p:cNvPr id="6" name="Vývojový diagram: postup 5"/>
          <p:cNvSpPr/>
          <p:nvPr/>
        </p:nvSpPr>
        <p:spPr>
          <a:xfrm>
            <a:off x="5136004" y="1647853"/>
            <a:ext cx="864096"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4</a:t>
            </a:r>
            <a:endParaRPr lang="cs-CZ" sz="2400" b="1" dirty="0"/>
          </a:p>
        </p:txBody>
      </p:sp>
      <p:sp>
        <p:nvSpPr>
          <p:cNvPr id="7" name="Vývojový diagram: postup 6"/>
          <p:cNvSpPr/>
          <p:nvPr/>
        </p:nvSpPr>
        <p:spPr>
          <a:xfrm>
            <a:off x="4024516" y="2596782"/>
            <a:ext cx="864096"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4</a:t>
            </a:r>
            <a:endParaRPr lang="cs-CZ" sz="2400" b="1" dirty="0"/>
          </a:p>
        </p:txBody>
      </p:sp>
      <p:sp>
        <p:nvSpPr>
          <p:cNvPr id="8" name="Vývojový diagram: postup 7"/>
          <p:cNvSpPr/>
          <p:nvPr/>
        </p:nvSpPr>
        <p:spPr>
          <a:xfrm>
            <a:off x="5136004" y="2596782"/>
            <a:ext cx="864096"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6</a:t>
            </a:r>
            <a:endParaRPr lang="cs-CZ" sz="2400" b="1" dirty="0"/>
          </a:p>
        </p:txBody>
      </p:sp>
      <p:sp>
        <p:nvSpPr>
          <p:cNvPr id="9" name="Vývojový diagram: postup 8"/>
          <p:cNvSpPr/>
          <p:nvPr/>
        </p:nvSpPr>
        <p:spPr>
          <a:xfrm>
            <a:off x="6300192" y="2596782"/>
            <a:ext cx="864096"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8</a:t>
            </a:r>
            <a:endParaRPr lang="cs-CZ" sz="2400" b="1" dirty="0"/>
          </a:p>
        </p:txBody>
      </p:sp>
      <p:sp>
        <p:nvSpPr>
          <p:cNvPr id="10" name="Vývojový diagram: postup 9"/>
          <p:cNvSpPr/>
          <p:nvPr/>
        </p:nvSpPr>
        <p:spPr>
          <a:xfrm>
            <a:off x="787844" y="4005064"/>
            <a:ext cx="1916021"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S = 6 · a · a </a:t>
            </a:r>
            <a:endParaRPr lang="cs-CZ" sz="2400" b="1" dirty="0"/>
          </a:p>
        </p:txBody>
      </p:sp>
      <p:sp>
        <p:nvSpPr>
          <p:cNvPr id="11" name="Vývojový diagram: postup 10"/>
          <p:cNvSpPr/>
          <p:nvPr/>
        </p:nvSpPr>
        <p:spPr>
          <a:xfrm>
            <a:off x="6350287" y="4005064"/>
            <a:ext cx="1916021"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S = 6 · a</a:t>
            </a:r>
            <a:endParaRPr lang="cs-CZ" sz="2400" b="1" dirty="0"/>
          </a:p>
        </p:txBody>
      </p:sp>
      <p:sp>
        <p:nvSpPr>
          <p:cNvPr id="12" name="Vývojový diagram: postup 11"/>
          <p:cNvSpPr/>
          <p:nvPr/>
        </p:nvSpPr>
        <p:spPr>
          <a:xfrm>
            <a:off x="3620741" y="4005064"/>
            <a:ext cx="1916021"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t>S = a · a</a:t>
            </a:r>
            <a:endParaRPr lang="cs-CZ" sz="2400" b="1" dirty="0"/>
          </a:p>
        </p:txBody>
      </p:sp>
      <p:sp>
        <p:nvSpPr>
          <p:cNvPr id="13" name="Vývojový diagram: postup 12"/>
          <p:cNvSpPr/>
          <p:nvPr/>
        </p:nvSpPr>
        <p:spPr>
          <a:xfrm>
            <a:off x="755575" y="5309499"/>
            <a:ext cx="1916021"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a:t>S = 6 · a · a</a:t>
            </a:r>
            <a:endParaRPr lang="cs-CZ" sz="2400" dirty="0"/>
          </a:p>
        </p:txBody>
      </p:sp>
      <p:sp>
        <p:nvSpPr>
          <p:cNvPr id="14" name="Vývojový diagram: postup 13"/>
          <p:cNvSpPr/>
          <p:nvPr/>
        </p:nvSpPr>
        <p:spPr>
          <a:xfrm>
            <a:off x="3707904" y="5324726"/>
            <a:ext cx="4584393" cy="576064"/>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cs-CZ" sz="2400" b="1" dirty="0" smtClean="0">
                <a:solidFill>
                  <a:schemeClr val="tx1"/>
                </a:solidFill>
              </a:rPr>
              <a:t>S = 2 · a · c + 2 · b · c + 2 · a · b</a:t>
            </a:r>
            <a:endParaRPr lang="cs-CZ" sz="2400" b="1" dirty="0">
              <a:solidFill>
                <a:schemeClr val="tx1"/>
              </a:solidFill>
            </a:endParaRPr>
          </a:p>
        </p:txBody>
      </p:sp>
    </p:spTree>
    <p:extLst>
      <p:ext uri="{BB962C8B-B14F-4D97-AF65-F5344CB8AC3E}">
        <p14:creationId xmlns:p14="http://schemas.microsoft.com/office/powerpoint/2010/main" val="22984381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6" presetClass="emph" presetSubtype="0" autoRev="1" fill="hold" grpId="0" nodeType="clickEffect">
                                  <p:stCondLst>
                                    <p:cond delay="0"/>
                                  </p:stCondLst>
                                  <p:childTnLst>
                                    <p:animScale>
                                      <p:cBhvr>
                                        <p:cTn id="6" dur="2000" fill="hold"/>
                                        <p:tgtEl>
                                          <p:spTgt spid="14"/>
                                        </p:tgtEl>
                                      </p:cBhvr>
                                      <p:by x="150000" y="150000"/>
                                    </p:animScale>
                                  </p:childTnLst>
                                </p:cTn>
                              </p:par>
                              <p:par>
                                <p:cTn id="7" presetID="1" presetClass="exit"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8"/>
                    </p:tgtEl>
                  </p:cond>
                </p:stCondLst>
                <p:endSync evt="end" delay="0">
                  <p:rtn val="all"/>
                </p:endSync>
                <p:childTnLst>
                  <p:par>
                    <p:cTn id="10" fill="hold">
                      <p:stCondLst>
                        <p:cond delay="0"/>
                      </p:stCondLst>
                      <p:childTnLst>
                        <p:par>
                          <p:cTn id="11" fill="hold">
                            <p:stCondLst>
                              <p:cond delay="0"/>
                            </p:stCondLst>
                            <p:childTnLst>
                              <p:par>
                                <p:cTn id="12" presetID="6" presetClass="emph" presetSubtype="0" autoRev="1" fill="hold" grpId="0" nodeType="clickEffect">
                                  <p:stCondLst>
                                    <p:cond delay="0"/>
                                  </p:stCondLst>
                                  <p:childTnLst>
                                    <p:animScale>
                                      <p:cBhvr>
                                        <p:cTn id="13" dur="2000" fill="hold"/>
                                        <p:tgtEl>
                                          <p:spTgt spid="8"/>
                                        </p:tgtEl>
                                      </p:cBhvr>
                                      <p:by x="150000" y="150000"/>
                                    </p:animScale>
                                  </p:childTnLst>
                                </p:cTn>
                              </p:par>
                              <p:par>
                                <p:cTn id="14" presetID="1" presetClass="exit"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hidden"/>
                                      </p:to>
                                    </p:set>
                                  </p:childTnLst>
                                </p:cTn>
                              </p:par>
                              <p:par>
                                <p:cTn id="16" presetID="1" presetClass="exit"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8" restart="whenNotActive" fill="hold" evtFilter="cancelBubble" nodeType="interactiveSeq">
                <p:stCondLst>
                  <p:cond evt="onClick" delay="0">
                    <p:tgtEl>
                      <p:spTgt spid="10"/>
                    </p:tgtEl>
                  </p:cond>
                </p:stCondLst>
                <p:endSync evt="end" delay="0">
                  <p:rtn val="all"/>
                </p:endSync>
                <p:childTnLst>
                  <p:par>
                    <p:cTn id="19" fill="hold">
                      <p:stCondLst>
                        <p:cond delay="0"/>
                      </p:stCondLst>
                      <p:childTnLst>
                        <p:par>
                          <p:cTn id="20" fill="hold">
                            <p:stCondLst>
                              <p:cond delay="0"/>
                            </p:stCondLst>
                            <p:childTnLst>
                              <p:par>
                                <p:cTn id="21" presetID="6" presetClass="emph" presetSubtype="0" autoRev="1" fill="hold" grpId="0" nodeType="clickEffect">
                                  <p:stCondLst>
                                    <p:cond delay="0"/>
                                  </p:stCondLst>
                                  <p:childTnLst>
                                    <p:animScale>
                                      <p:cBhvr>
                                        <p:cTn id="22" dur="2000" fill="hold"/>
                                        <p:tgtEl>
                                          <p:spTgt spid="10"/>
                                        </p:tgtEl>
                                      </p:cBhvr>
                                      <p:by x="150000" y="150000"/>
                                    </p:animScale>
                                  </p:childTnLst>
                                </p:cTn>
                              </p:par>
                              <p:par>
                                <p:cTn id="23" presetID="1" presetClass="exit" presetSubtype="0" fill="hold" grpId="0" nodeType="withEffect">
                                  <p:stCondLst>
                                    <p:cond delay="0"/>
                                  </p:stCondLst>
                                  <p:childTnLst>
                                    <p:set>
                                      <p:cBhvr>
                                        <p:cTn id="24" dur="1" fill="hold">
                                          <p:stCondLst>
                                            <p:cond delay="0"/>
                                          </p:stCondLst>
                                        </p:cTn>
                                        <p:tgtEl>
                                          <p:spTgt spid="12"/>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7" restart="whenNotActive" fill="hold" evtFilter="cancelBubble" nodeType="interactiveSeq">
                <p:stCondLst>
                  <p:cond evt="onClick" delay="0">
                    <p:tgtEl>
                      <p:spTgt spid="5"/>
                    </p:tgtEl>
                  </p:cond>
                </p:stCondLst>
                <p:endSync evt="end" delay="0">
                  <p:rtn val="all"/>
                </p:endSync>
                <p:childTnLst>
                  <p:par>
                    <p:cTn id="28" fill="hold">
                      <p:stCondLst>
                        <p:cond delay="0"/>
                      </p:stCondLst>
                      <p:childTnLst>
                        <p:par>
                          <p:cTn id="29" fill="hold">
                            <p:stCondLst>
                              <p:cond delay="0"/>
                            </p:stCondLst>
                            <p:childTnLst>
                              <p:par>
                                <p:cTn id="30" presetID="6" presetClass="emph" presetSubtype="0" fill="remove" grpId="0" nodeType="clickEffect">
                                  <p:stCondLst>
                                    <p:cond delay="0"/>
                                  </p:stCondLst>
                                  <p:childTnLst>
                                    <p:animScale>
                                      <p:cBhvr>
                                        <p:cTn id="31" dur="2000" fill="hold"/>
                                        <p:tgtEl>
                                          <p:spTgt spid="5"/>
                                        </p:tgtEl>
                                      </p:cBhvr>
                                      <p:by x="150000" y="150000"/>
                                    </p:animScale>
                                  </p:childTnLst>
                                </p:cTn>
                              </p:par>
                              <p:par>
                                <p:cTn id="32" presetID="1" presetClass="exit"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hidden"/>
                                      </p:to>
                                    </p:set>
                                  </p:childTnLst>
                                </p:cTn>
                              </p:par>
                              <p:par>
                                <p:cTn id="34" presetID="1" presetClass="exit" presetSubtype="0" fill="hold" grpId="0" nodeType="withEffect">
                                  <p:stCondLst>
                                    <p:cond delay="0"/>
                                  </p:stCondLst>
                                  <p:childTnLst>
                                    <p:set>
                                      <p:cBhvr>
                                        <p:cTn id="35"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36" restart="whenNotActive" fill="hold" evtFilter="cancelBubble" nodeType="interactiveSeq">
                <p:stCondLst>
                  <p:cond evt="onClick" delay="0">
                    <p:tgtEl>
                      <p:spTgt spid="4"/>
                    </p:tgtEl>
                  </p:cond>
                </p:stCondLst>
                <p:endSync evt="end" delay="0">
                  <p:rtn val="all"/>
                </p:endSync>
                <p:childTnLst>
                  <p:par>
                    <p:cTn id="37" fill="hold">
                      <p:stCondLst>
                        <p:cond delay="0"/>
                      </p:stCondLst>
                      <p:childTnLst>
                        <p:par>
                          <p:cTn id="38" fill="hold">
                            <p:stCondLst>
                              <p:cond delay="0"/>
                            </p:stCondLst>
                            <p:childTnLst>
                              <p:par>
                                <p:cTn id="39" presetID="32" presetClass="emph" presetSubtype="0" fill="hold" grpId="1" nodeType="clickEffect">
                                  <p:stCondLst>
                                    <p:cond delay="0"/>
                                  </p:stCondLst>
                                  <p:childTnLst>
                                    <p:animRot by="120000">
                                      <p:cBhvr>
                                        <p:cTn id="40" dur="100" fill="hold">
                                          <p:stCondLst>
                                            <p:cond delay="0"/>
                                          </p:stCondLst>
                                        </p:cTn>
                                        <p:tgtEl>
                                          <p:spTgt spid="4"/>
                                        </p:tgtEl>
                                        <p:attrNameLst>
                                          <p:attrName>r</p:attrName>
                                        </p:attrNameLst>
                                      </p:cBhvr>
                                    </p:animRot>
                                    <p:animRot by="-240000">
                                      <p:cBhvr>
                                        <p:cTn id="41" dur="200" fill="hold">
                                          <p:stCondLst>
                                            <p:cond delay="200"/>
                                          </p:stCondLst>
                                        </p:cTn>
                                        <p:tgtEl>
                                          <p:spTgt spid="4"/>
                                        </p:tgtEl>
                                        <p:attrNameLst>
                                          <p:attrName>r</p:attrName>
                                        </p:attrNameLst>
                                      </p:cBhvr>
                                    </p:animRot>
                                    <p:animRot by="240000">
                                      <p:cBhvr>
                                        <p:cTn id="42" dur="200" fill="hold">
                                          <p:stCondLst>
                                            <p:cond delay="400"/>
                                          </p:stCondLst>
                                        </p:cTn>
                                        <p:tgtEl>
                                          <p:spTgt spid="4"/>
                                        </p:tgtEl>
                                        <p:attrNameLst>
                                          <p:attrName>r</p:attrName>
                                        </p:attrNameLst>
                                      </p:cBhvr>
                                    </p:animRot>
                                    <p:animRot by="-240000">
                                      <p:cBhvr>
                                        <p:cTn id="43" dur="200" fill="hold">
                                          <p:stCondLst>
                                            <p:cond delay="600"/>
                                          </p:stCondLst>
                                        </p:cTn>
                                        <p:tgtEl>
                                          <p:spTgt spid="4"/>
                                        </p:tgtEl>
                                        <p:attrNameLst>
                                          <p:attrName>r</p:attrName>
                                        </p:attrNameLst>
                                      </p:cBhvr>
                                    </p:animRot>
                                    <p:animRot by="120000">
                                      <p:cBhvr>
                                        <p:cTn id="44" dur="200" fill="hold">
                                          <p:stCondLst>
                                            <p:cond delay="800"/>
                                          </p:stCondLst>
                                        </p:cTn>
                                        <p:tgtEl>
                                          <p:spTgt spid="4"/>
                                        </p:tgtEl>
                                        <p:attrNameLst>
                                          <p:attrName>r</p:attrName>
                                        </p:attrNameLst>
                                      </p:cBhvr>
                                    </p:animRot>
                                  </p:childTnLst>
                                </p:cTn>
                              </p:par>
                            </p:childTnLst>
                          </p:cTn>
                        </p:par>
                      </p:childTnLst>
                    </p:cTn>
                  </p:par>
                </p:childTnLst>
              </p:cTn>
              <p:nextCondLst>
                <p:cond evt="onClick" delay="0">
                  <p:tgtEl>
                    <p:spTgt spid="4"/>
                  </p:tgtEl>
                </p:cond>
              </p:nextCondLst>
            </p:seq>
            <p:seq concurrent="1" nextAc="seek">
              <p:cTn id="45" restart="whenNotActive" fill="hold" evtFilter="cancelBubble" nodeType="interactiveSeq">
                <p:stCondLst>
                  <p:cond evt="onClick" delay="0">
                    <p:tgtEl>
                      <p:spTgt spid="6"/>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6"/>
                                        </p:tgtEl>
                                        <p:attrNameLst>
                                          <p:attrName>r</p:attrName>
                                        </p:attrNameLst>
                                      </p:cBhvr>
                                    </p:animRot>
                                    <p:animRot by="-240000">
                                      <p:cBhvr>
                                        <p:cTn id="50" dur="200" fill="hold">
                                          <p:stCondLst>
                                            <p:cond delay="200"/>
                                          </p:stCondLst>
                                        </p:cTn>
                                        <p:tgtEl>
                                          <p:spTgt spid="6"/>
                                        </p:tgtEl>
                                        <p:attrNameLst>
                                          <p:attrName>r</p:attrName>
                                        </p:attrNameLst>
                                      </p:cBhvr>
                                    </p:animRot>
                                    <p:animRot by="240000">
                                      <p:cBhvr>
                                        <p:cTn id="51" dur="200" fill="hold">
                                          <p:stCondLst>
                                            <p:cond delay="400"/>
                                          </p:stCondLst>
                                        </p:cTn>
                                        <p:tgtEl>
                                          <p:spTgt spid="6"/>
                                        </p:tgtEl>
                                        <p:attrNameLst>
                                          <p:attrName>r</p:attrName>
                                        </p:attrNameLst>
                                      </p:cBhvr>
                                    </p:animRot>
                                    <p:animRot by="-240000">
                                      <p:cBhvr>
                                        <p:cTn id="52" dur="200" fill="hold">
                                          <p:stCondLst>
                                            <p:cond delay="600"/>
                                          </p:stCondLst>
                                        </p:cTn>
                                        <p:tgtEl>
                                          <p:spTgt spid="6"/>
                                        </p:tgtEl>
                                        <p:attrNameLst>
                                          <p:attrName>r</p:attrName>
                                        </p:attrNameLst>
                                      </p:cBhvr>
                                    </p:animRot>
                                    <p:animRot by="120000">
                                      <p:cBhvr>
                                        <p:cTn id="53" dur="200" fill="hold">
                                          <p:stCondLst>
                                            <p:cond delay="800"/>
                                          </p:stCondLst>
                                        </p:cTn>
                                        <p:tgtEl>
                                          <p:spTgt spid="6"/>
                                        </p:tgtEl>
                                        <p:attrNameLst>
                                          <p:attrName>r</p:attrName>
                                        </p:attrNameLst>
                                      </p:cBhvr>
                                    </p:animRot>
                                  </p:childTnLst>
                                </p:cTn>
                              </p:par>
                            </p:childTnLst>
                          </p:cTn>
                        </p:par>
                      </p:childTnLst>
                    </p:cTn>
                  </p:par>
                </p:childTnLst>
              </p:cTn>
              <p:nextCondLst>
                <p:cond evt="onClick" delay="0">
                  <p:tgtEl>
                    <p:spTgt spid="6"/>
                  </p:tgtEl>
                </p:cond>
              </p:nextCondLst>
            </p:seq>
            <p:seq concurrent="1" nextAc="seek">
              <p:cTn id="54" restart="whenNotActive" fill="hold" evtFilter="cancelBubble" nodeType="interactiveSeq">
                <p:stCondLst>
                  <p:cond evt="onClick" delay="0">
                    <p:tgtEl>
                      <p:spTgt spid="7"/>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7"/>
                                        </p:tgtEl>
                                        <p:attrNameLst>
                                          <p:attrName>r</p:attrName>
                                        </p:attrNameLst>
                                      </p:cBhvr>
                                    </p:animRot>
                                    <p:animRot by="-240000">
                                      <p:cBhvr>
                                        <p:cTn id="59" dur="200" fill="hold">
                                          <p:stCondLst>
                                            <p:cond delay="200"/>
                                          </p:stCondLst>
                                        </p:cTn>
                                        <p:tgtEl>
                                          <p:spTgt spid="7"/>
                                        </p:tgtEl>
                                        <p:attrNameLst>
                                          <p:attrName>r</p:attrName>
                                        </p:attrNameLst>
                                      </p:cBhvr>
                                    </p:animRot>
                                    <p:animRot by="240000">
                                      <p:cBhvr>
                                        <p:cTn id="60" dur="200" fill="hold">
                                          <p:stCondLst>
                                            <p:cond delay="400"/>
                                          </p:stCondLst>
                                        </p:cTn>
                                        <p:tgtEl>
                                          <p:spTgt spid="7"/>
                                        </p:tgtEl>
                                        <p:attrNameLst>
                                          <p:attrName>r</p:attrName>
                                        </p:attrNameLst>
                                      </p:cBhvr>
                                    </p:animRot>
                                    <p:animRot by="-240000">
                                      <p:cBhvr>
                                        <p:cTn id="61" dur="200" fill="hold">
                                          <p:stCondLst>
                                            <p:cond delay="600"/>
                                          </p:stCondLst>
                                        </p:cTn>
                                        <p:tgtEl>
                                          <p:spTgt spid="7"/>
                                        </p:tgtEl>
                                        <p:attrNameLst>
                                          <p:attrName>r</p:attrName>
                                        </p:attrNameLst>
                                      </p:cBhvr>
                                    </p:animRot>
                                    <p:animRot by="120000">
                                      <p:cBhvr>
                                        <p:cTn id="62"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seq concurrent="1" nextAc="seek">
              <p:cTn id="63" restart="whenNotActive" fill="hold" evtFilter="cancelBubble" nodeType="interactiveSeq">
                <p:stCondLst>
                  <p:cond evt="onClick" delay="0">
                    <p:tgtEl>
                      <p:spTgt spid="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9"/>
                                        </p:tgtEl>
                                        <p:attrNameLst>
                                          <p:attrName>r</p:attrName>
                                        </p:attrNameLst>
                                      </p:cBhvr>
                                    </p:animRot>
                                    <p:animRot by="-240000">
                                      <p:cBhvr>
                                        <p:cTn id="68" dur="200" fill="hold">
                                          <p:stCondLst>
                                            <p:cond delay="200"/>
                                          </p:stCondLst>
                                        </p:cTn>
                                        <p:tgtEl>
                                          <p:spTgt spid="9"/>
                                        </p:tgtEl>
                                        <p:attrNameLst>
                                          <p:attrName>r</p:attrName>
                                        </p:attrNameLst>
                                      </p:cBhvr>
                                    </p:animRot>
                                    <p:animRot by="240000">
                                      <p:cBhvr>
                                        <p:cTn id="69" dur="200" fill="hold">
                                          <p:stCondLst>
                                            <p:cond delay="400"/>
                                          </p:stCondLst>
                                        </p:cTn>
                                        <p:tgtEl>
                                          <p:spTgt spid="9"/>
                                        </p:tgtEl>
                                        <p:attrNameLst>
                                          <p:attrName>r</p:attrName>
                                        </p:attrNameLst>
                                      </p:cBhvr>
                                    </p:animRot>
                                    <p:animRot by="-240000">
                                      <p:cBhvr>
                                        <p:cTn id="70" dur="200" fill="hold">
                                          <p:stCondLst>
                                            <p:cond delay="600"/>
                                          </p:stCondLst>
                                        </p:cTn>
                                        <p:tgtEl>
                                          <p:spTgt spid="9"/>
                                        </p:tgtEl>
                                        <p:attrNameLst>
                                          <p:attrName>r</p:attrName>
                                        </p:attrNameLst>
                                      </p:cBhvr>
                                    </p:animRot>
                                    <p:animRot by="120000">
                                      <p:cBhvr>
                                        <p:cTn id="71" dur="200" fill="hold">
                                          <p:stCondLst>
                                            <p:cond delay="800"/>
                                          </p:stCondLst>
                                        </p:cTn>
                                        <p:tgtEl>
                                          <p:spTgt spid="9"/>
                                        </p:tgtEl>
                                        <p:attrNameLst>
                                          <p:attrName>r</p:attrName>
                                        </p:attrNameLst>
                                      </p:cBhvr>
                                    </p:animRot>
                                  </p:childTnLst>
                                </p:cTn>
                              </p:par>
                            </p:childTnLst>
                          </p:cTn>
                        </p:par>
                      </p:childTnLst>
                    </p:cTn>
                  </p:par>
                </p:childTnLst>
              </p:cTn>
              <p:nextCondLst>
                <p:cond evt="onClick" delay="0">
                  <p:tgtEl>
                    <p:spTgt spid="9"/>
                  </p:tgtEl>
                </p:cond>
              </p:nextCondLst>
            </p:seq>
            <p:seq concurrent="1" nextAc="seek">
              <p:cTn id="72" restart="whenNotActive" fill="hold" evtFilter="cancelBubble" nodeType="interactiveSeq">
                <p:stCondLst>
                  <p:cond evt="onClick" delay="0">
                    <p:tgtEl>
                      <p:spTgt spid="12"/>
                    </p:tgtEl>
                  </p:cond>
                </p:stCondLst>
                <p:endSync evt="end" delay="0">
                  <p:rtn val="all"/>
                </p:endSync>
                <p:childTnLst>
                  <p:par>
                    <p:cTn id="73" fill="hold">
                      <p:stCondLst>
                        <p:cond delay="0"/>
                      </p:stCondLst>
                      <p:childTnLst>
                        <p:par>
                          <p:cTn id="74" fill="hold">
                            <p:stCondLst>
                              <p:cond delay="0"/>
                            </p:stCondLst>
                            <p:childTnLst>
                              <p:par>
                                <p:cTn id="75" presetID="32" presetClass="emph" presetSubtype="0" fill="hold" grpId="1" nodeType="clickEffect">
                                  <p:stCondLst>
                                    <p:cond delay="0"/>
                                  </p:stCondLst>
                                  <p:childTnLst>
                                    <p:animRot by="120000">
                                      <p:cBhvr>
                                        <p:cTn id="76" dur="100" fill="hold">
                                          <p:stCondLst>
                                            <p:cond delay="0"/>
                                          </p:stCondLst>
                                        </p:cTn>
                                        <p:tgtEl>
                                          <p:spTgt spid="12"/>
                                        </p:tgtEl>
                                        <p:attrNameLst>
                                          <p:attrName>r</p:attrName>
                                        </p:attrNameLst>
                                      </p:cBhvr>
                                    </p:animRot>
                                    <p:animRot by="-240000">
                                      <p:cBhvr>
                                        <p:cTn id="77" dur="200" fill="hold">
                                          <p:stCondLst>
                                            <p:cond delay="200"/>
                                          </p:stCondLst>
                                        </p:cTn>
                                        <p:tgtEl>
                                          <p:spTgt spid="12"/>
                                        </p:tgtEl>
                                        <p:attrNameLst>
                                          <p:attrName>r</p:attrName>
                                        </p:attrNameLst>
                                      </p:cBhvr>
                                    </p:animRot>
                                    <p:animRot by="240000">
                                      <p:cBhvr>
                                        <p:cTn id="78" dur="200" fill="hold">
                                          <p:stCondLst>
                                            <p:cond delay="400"/>
                                          </p:stCondLst>
                                        </p:cTn>
                                        <p:tgtEl>
                                          <p:spTgt spid="12"/>
                                        </p:tgtEl>
                                        <p:attrNameLst>
                                          <p:attrName>r</p:attrName>
                                        </p:attrNameLst>
                                      </p:cBhvr>
                                    </p:animRot>
                                    <p:animRot by="-240000">
                                      <p:cBhvr>
                                        <p:cTn id="79" dur="200" fill="hold">
                                          <p:stCondLst>
                                            <p:cond delay="600"/>
                                          </p:stCondLst>
                                        </p:cTn>
                                        <p:tgtEl>
                                          <p:spTgt spid="12"/>
                                        </p:tgtEl>
                                        <p:attrNameLst>
                                          <p:attrName>r</p:attrName>
                                        </p:attrNameLst>
                                      </p:cBhvr>
                                    </p:animRot>
                                    <p:animRot by="120000">
                                      <p:cBhvr>
                                        <p:cTn id="80" dur="200" fill="hold">
                                          <p:stCondLst>
                                            <p:cond delay="800"/>
                                          </p:stCondLst>
                                        </p:cTn>
                                        <p:tgtEl>
                                          <p:spTgt spid="12"/>
                                        </p:tgtEl>
                                        <p:attrNameLst>
                                          <p:attrName>r</p:attrName>
                                        </p:attrNameLst>
                                      </p:cBhvr>
                                    </p:animRot>
                                  </p:childTnLst>
                                </p:cTn>
                              </p:par>
                            </p:childTnLst>
                          </p:cTn>
                        </p:par>
                      </p:childTnLst>
                    </p:cTn>
                  </p:par>
                </p:childTnLst>
              </p:cTn>
              <p:nextCondLst>
                <p:cond evt="onClick" delay="0">
                  <p:tgtEl>
                    <p:spTgt spid="12"/>
                  </p:tgtEl>
                </p:cond>
              </p:nextCondLst>
            </p:seq>
            <p:seq concurrent="1" nextAc="seek">
              <p:cTn id="81" restart="whenNotActive" fill="hold" evtFilter="cancelBubble" nodeType="interactiveSeq">
                <p:stCondLst>
                  <p:cond evt="onClick" delay="0">
                    <p:tgtEl>
                      <p:spTgt spid="11"/>
                    </p:tgtEl>
                  </p:cond>
                </p:stCondLst>
                <p:endSync evt="end" delay="0">
                  <p:rtn val="all"/>
                </p:endSync>
                <p:childTnLst>
                  <p:par>
                    <p:cTn id="82" fill="hold">
                      <p:stCondLst>
                        <p:cond delay="0"/>
                      </p:stCondLst>
                      <p:childTnLst>
                        <p:par>
                          <p:cTn id="83" fill="hold">
                            <p:stCondLst>
                              <p:cond delay="0"/>
                            </p:stCondLst>
                            <p:childTnLst>
                              <p:par>
                                <p:cTn id="84" presetID="32" presetClass="emph" presetSubtype="0" fill="hold" grpId="1" nodeType="clickEffect">
                                  <p:stCondLst>
                                    <p:cond delay="0"/>
                                  </p:stCondLst>
                                  <p:childTnLst>
                                    <p:animRot by="120000">
                                      <p:cBhvr>
                                        <p:cTn id="85" dur="100" fill="hold">
                                          <p:stCondLst>
                                            <p:cond delay="0"/>
                                          </p:stCondLst>
                                        </p:cTn>
                                        <p:tgtEl>
                                          <p:spTgt spid="11"/>
                                        </p:tgtEl>
                                        <p:attrNameLst>
                                          <p:attrName>r</p:attrName>
                                        </p:attrNameLst>
                                      </p:cBhvr>
                                    </p:animRot>
                                    <p:animRot by="-240000">
                                      <p:cBhvr>
                                        <p:cTn id="86" dur="200" fill="hold">
                                          <p:stCondLst>
                                            <p:cond delay="200"/>
                                          </p:stCondLst>
                                        </p:cTn>
                                        <p:tgtEl>
                                          <p:spTgt spid="11"/>
                                        </p:tgtEl>
                                        <p:attrNameLst>
                                          <p:attrName>r</p:attrName>
                                        </p:attrNameLst>
                                      </p:cBhvr>
                                    </p:animRot>
                                    <p:animRot by="240000">
                                      <p:cBhvr>
                                        <p:cTn id="87" dur="200" fill="hold">
                                          <p:stCondLst>
                                            <p:cond delay="400"/>
                                          </p:stCondLst>
                                        </p:cTn>
                                        <p:tgtEl>
                                          <p:spTgt spid="11"/>
                                        </p:tgtEl>
                                        <p:attrNameLst>
                                          <p:attrName>r</p:attrName>
                                        </p:attrNameLst>
                                      </p:cBhvr>
                                    </p:animRot>
                                    <p:animRot by="-240000">
                                      <p:cBhvr>
                                        <p:cTn id="88" dur="200" fill="hold">
                                          <p:stCondLst>
                                            <p:cond delay="600"/>
                                          </p:stCondLst>
                                        </p:cTn>
                                        <p:tgtEl>
                                          <p:spTgt spid="11"/>
                                        </p:tgtEl>
                                        <p:attrNameLst>
                                          <p:attrName>r</p:attrName>
                                        </p:attrNameLst>
                                      </p:cBhvr>
                                    </p:animRot>
                                    <p:animRot by="120000">
                                      <p:cBhvr>
                                        <p:cTn id="89" dur="200" fill="hold">
                                          <p:stCondLst>
                                            <p:cond delay="800"/>
                                          </p:stCondLst>
                                        </p:cTn>
                                        <p:tgtEl>
                                          <p:spTgt spid="11"/>
                                        </p:tgtEl>
                                        <p:attrNameLst>
                                          <p:attrName>r</p:attrName>
                                        </p:attrNameLst>
                                      </p:cBhvr>
                                    </p:animRot>
                                  </p:childTnLst>
                                </p:cTn>
                              </p:par>
                            </p:childTnLst>
                          </p:cTn>
                        </p:par>
                      </p:childTnLst>
                    </p:cTn>
                  </p:par>
                </p:childTnLst>
              </p:cTn>
              <p:nextCondLst>
                <p:cond evt="onClick" delay="0">
                  <p:tgtEl>
                    <p:spTgt spid="11"/>
                  </p:tgtEl>
                </p:cond>
              </p:nextCondLst>
            </p:seq>
            <p:seq concurrent="1" nextAc="seek">
              <p:cTn id="90" restart="whenNotActive" fill="hold" evtFilter="cancelBubble" nodeType="interactiveSeq">
                <p:stCondLst>
                  <p:cond evt="onClick" delay="0">
                    <p:tgtEl>
                      <p:spTgt spid="13"/>
                    </p:tgtEl>
                  </p:cond>
                </p:stCondLst>
                <p:endSync evt="end" delay="0">
                  <p:rtn val="all"/>
                </p:endSync>
                <p:childTnLst>
                  <p:par>
                    <p:cTn id="91" fill="hold">
                      <p:stCondLst>
                        <p:cond delay="0"/>
                      </p:stCondLst>
                      <p:childTnLst>
                        <p:par>
                          <p:cTn id="92" fill="hold">
                            <p:stCondLst>
                              <p:cond delay="0"/>
                            </p:stCondLst>
                            <p:childTnLst>
                              <p:par>
                                <p:cTn id="93" presetID="32" presetClass="emph" presetSubtype="0" fill="hold" grpId="1" nodeType="clickEffect">
                                  <p:stCondLst>
                                    <p:cond delay="0"/>
                                  </p:stCondLst>
                                  <p:childTnLst>
                                    <p:animRot by="120000">
                                      <p:cBhvr>
                                        <p:cTn id="94" dur="100" fill="hold">
                                          <p:stCondLst>
                                            <p:cond delay="0"/>
                                          </p:stCondLst>
                                        </p:cTn>
                                        <p:tgtEl>
                                          <p:spTgt spid="13"/>
                                        </p:tgtEl>
                                        <p:attrNameLst>
                                          <p:attrName>r</p:attrName>
                                        </p:attrNameLst>
                                      </p:cBhvr>
                                    </p:animRot>
                                    <p:animRot by="-240000">
                                      <p:cBhvr>
                                        <p:cTn id="95" dur="200" fill="hold">
                                          <p:stCondLst>
                                            <p:cond delay="200"/>
                                          </p:stCondLst>
                                        </p:cTn>
                                        <p:tgtEl>
                                          <p:spTgt spid="13"/>
                                        </p:tgtEl>
                                        <p:attrNameLst>
                                          <p:attrName>r</p:attrName>
                                        </p:attrNameLst>
                                      </p:cBhvr>
                                    </p:animRot>
                                    <p:animRot by="240000">
                                      <p:cBhvr>
                                        <p:cTn id="96" dur="200" fill="hold">
                                          <p:stCondLst>
                                            <p:cond delay="400"/>
                                          </p:stCondLst>
                                        </p:cTn>
                                        <p:tgtEl>
                                          <p:spTgt spid="13"/>
                                        </p:tgtEl>
                                        <p:attrNameLst>
                                          <p:attrName>r</p:attrName>
                                        </p:attrNameLst>
                                      </p:cBhvr>
                                    </p:animRot>
                                    <p:animRot by="-240000">
                                      <p:cBhvr>
                                        <p:cTn id="97" dur="200" fill="hold">
                                          <p:stCondLst>
                                            <p:cond delay="600"/>
                                          </p:stCondLst>
                                        </p:cTn>
                                        <p:tgtEl>
                                          <p:spTgt spid="13"/>
                                        </p:tgtEl>
                                        <p:attrNameLst>
                                          <p:attrName>r</p:attrName>
                                        </p:attrNameLst>
                                      </p:cBhvr>
                                    </p:animRot>
                                    <p:animRot by="120000">
                                      <p:cBhvr>
                                        <p:cTn id="98"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childTnLst>
        </p:cTn>
      </p:par>
    </p:tnLst>
    <p:bldLst>
      <p:bldP spid="4" grpId="0" animBg="1"/>
      <p:bldP spid="4" grpId="1" animBg="1"/>
      <p:bldP spid="5" grpId="0" animBg="1"/>
      <p:bldP spid="6" grpId="0" animBg="1"/>
      <p:bldP spid="6" grpId="1" animBg="1"/>
      <p:bldP spid="7" grpId="0" animBg="1"/>
      <p:bldP spid="7" grpId="1" animBg="1"/>
      <p:bldP spid="8" grpId="0" animBg="1"/>
      <p:bldP spid="9" grpId="0" animBg="1"/>
      <p:bldP spid="9" grpId="1" animBg="1"/>
      <p:bldP spid="10" grpId="0" animBg="1"/>
      <p:bldP spid="11" grpId="0" animBg="1"/>
      <p:bldP spid="11" grpId="1" animBg="1"/>
      <p:bldP spid="12" grpId="0" animBg="1"/>
      <p:bldP spid="12" grpId="1" animBg="1"/>
      <p:bldP spid="13" grpId="0" animBg="1"/>
      <p:bldP spid="13" grpId="1"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t>POUŽITÁ LITERATURA  A OBRÁZKY</a:t>
            </a:r>
            <a:endParaRPr lang="cs-CZ" dirty="0"/>
          </a:p>
        </p:txBody>
      </p:sp>
      <p:sp>
        <p:nvSpPr>
          <p:cNvPr id="3" name="Zástupný symbol pro obsah 2"/>
          <p:cNvSpPr>
            <a:spLocks noGrp="1"/>
          </p:cNvSpPr>
          <p:nvPr>
            <p:ph idx="1"/>
          </p:nvPr>
        </p:nvSpPr>
        <p:spPr/>
        <p:txBody>
          <a:bodyPr>
            <a:normAutofit/>
          </a:bodyPr>
          <a:lstStyle/>
          <a:p>
            <a:pPr marL="0" indent="0">
              <a:buNone/>
            </a:pPr>
            <a:r>
              <a:rPr lang="cs-CZ" dirty="0"/>
              <a:t>TRÁVNÍČKOVÁ, Milena. </a:t>
            </a:r>
            <a:r>
              <a:rPr lang="cs-CZ" i="1" dirty="0"/>
              <a:t>Matematika pro 9. ročník zvláštní školy</a:t>
            </a:r>
            <a:r>
              <a:rPr lang="cs-CZ" dirty="0"/>
              <a:t>. 2. vyd. Praha: Septima, 2000, 92 s. ISBN 80-721-6122-9. </a:t>
            </a:r>
            <a:endParaRPr lang="cs-CZ" dirty="0" smtClean="0"/>
          </a:p>
          <a:p>
            <a:pPr marL="0" indent="0">
              <a:buNone/>
            </a:pPr>
            <a:endParaRPr lang="cs-CZ" dirty="0" smtClean="0"/>
          </a:p>
          <a:p>
            <a:pPr marL="0" indent="0">
              <a:buNone/>
            </a:pPr>
            <a:r>
              <a:rPr lang="cs-CZ" dirty="0" smtClean="0"/>
              <a:t>Obrázek lupy: [cit</a:t>
            </a:r>
            <a:r>
              <a:rPr lang="cs-CZ" dirty="0"/>
              <a:t>. </a:t>
            </a:r>
            <a:r>
              <a:rPr lang="cs-CZ" dirty="0" smtClean="0"/>
              <a:t>2013-07-29]. </a:t>
            </a:r>
            <a:r>
              <a:rPr lang="cs-CZ" dirty="0"/>
              <a:t>Dostupný pod licencí </a:t>
            </a:r>
            <a:r>
              <a:rPr lang="cs-CZ" dirty="0" smtClean="0"/>
              <a:t>Public </a:t>
            </a:r>
            <a:r>
              <a:rPr lang="cs-CZ" dirty="0" err="1" smtClean="0"/>
              <a:t>Domain</a:t>
            </a:r>
            <a:r>
              <a:rPr lang="cs-CZ" dirty="0" smtClean="0"/>
              <a:t> </a:t>
            </a:r>
            <a:r>
              <a:rPr lang="cs-CZ" dirty="0"/>
              <a:t>na </a:t>
            </a:r>
            <a:r>
              <a:rPr lang="cs-CZ" dirty="0" smtClean="0"/>
              <a:t>WWW: http</a:t>
            </a:r>
            <a:r>
              <a:rPr lang="cs-CZ" dirty="0"/>
              <a:t>://www.pdclipart.org/displayimage.php?album=search&amp;cat=0&amp;pos=56</a:t>
            </a:r>
            <a:endParaRPr lang="cs-CZ" dirty="0" smtClean="0"/>
          </a:p>
          <a:p>
            <a:pPr marL="0" indent="0">
              <a:buNone/>
            </a:pPr>
            <a:endParaRPr lang="cs-CZ" dirty="0"/>
          </a:p>
          <a:p>
            <a:pPr marL="0" indent="0">
              <a:buNone/>
            </a:pPr>
            <a:endParaRPr lang="cs-CZ" dirty="0" smtClean="0"/>
          </a:p>
        </p:txBody>
      </p:sp>
    </p:spTree>
    <p:extLst>
      <p:ext uri="{BB962C8B-B14F-4D97-AF65-F5344CB8AC3E}">
        <p14:creationId xmlns:p14="http://schemas.microsoft.com/office/powerpoint/2010/main" val="3892614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Skupina 30"/>
          <p:cNvGrpSpPr/>
          <p:nvPr/>
        </p:nvGrpSpPr>
        <p:grpSpPr>
          <a:xfrm>
            <a:off x="1722543" y="2113747"/>
            <a:ext cx="2333716" cy="1647040"/>
            <a:chOff x="993142" y="2664000"/>
            <a:chExt cx="2333716" cy="1647040"/>
          </a:xfrm>
        </p:grpSpPr>
        <p:sp>
          <p:nvSpPr>
            <p:cNvPr id="32" name="TextovéPole 31"/>
            <p:cNvSpPr txBox="1"/>
            <p:nvPr/>
          </p:nvSpPr>
          <p:spPr>
            <a:xfrm>
              <a:off x="1116000" y="2664000"/>
              <a:ext cx="288862" cy="584775"/>
            </a:xfrm>
            <a:prstGeom prst="rect">
              <a:avLst/>
            </a:prstGeom>
            <a:noFill/>
          </p:spPr>
          <p:txBody>
            <a:bodyPr wrap="none" rtlCol="0">
              <a:spAutoFit/>
            </a:bodyPr>
            <a:lstStyle/>
            <a:p>
              <a:r>
                <a:rPr lang="cs-CZ" sz="3200" dirty="0" smtClean="0"/>
                <a:t>I</a:t>
              </a:r>
              <a:endParaRPr lang="cs-CZ" sz="3200" dirty="0"/>
            </a:p>
          </p:txBody>
        </p:sp>
        <p:sp>
          <p:nvSpPr>
            <p:cNvPr id="33" name="TextovéPole 32"/>
            <p:cNvSpPr txBox="1"/>
            <p:nvPr/>
          </p:nvSpPr>
          <p:spPr>
            <a:xfrm>
              <a:off x="1260000" y="2664000"/>
              <a:ext cx="288862" cy="584775"/>
            </a:xfrm>
            <a:prstGeom prst="rect">
              <a:avLst/>
            </a:prstGeom>
            <a:noFill/>
          </p:spPr>
          <p:txBody>
            <a:bodyPr wrap="none" rtlCol="0">
              <a:spAutoFit/>
            </a:bodyPr>
            <a:lstStyle/>
            <a:p>
              <a:r>
                <a:rPr lang="cs-CZ" sz="3200" dirty="0" smtClean="0"/>
                <a:t>I</a:t>
              </a:r>
              <a:endParaRPr lang="cs-CZ" sz="3200" dirty="0"/>
            </a:p>
          </p:txBody>
        </p:sp>
        <p:sp>
          <p:nvSpPr>
            <p:cNvPr id="34" name="TextovéPole 33"/>
            <p:cNvSpPr txBox="1"/>
            <p:nvPr/>
          </p:nvSpPr>
          <p:spPr>
            <a:xfrm>
              <a:off x="1800000" y="2664000"/>
              <a:ext cx="288862" cy="584775"/>
            </a:xfrm>
            <a:prstGeom prst="rect">
              <a:avLst/>
            </a:prstGeom>
            <a:noFill/>
          </p:spPr>
          <p:txBody>
            <a:bodyPr wrap="none" rtlCol="0">
              <a:spAutoFit/>
            </a:bodyPr>
            <a:lstStyle/>
            <a:p>
              <a:r>
                <a:rPr lang="cs-CZ" sz="3200" dirty="0" smtClean="0"/>
                <a:t>I</a:t>
              </a:r>
              <a:endParaRPr lang="cs-CZ" sz="3200" dirty="0"/>
            </a:p>
          </p:txBody>
        </p:sp>
        <p:sp>
          <p:nvSpPr>
            <p:cNvPr id="35" name="TextovéPole 34"/>
            <p:cNvSpPr txBox="1"/>
            <p:nvPr/>
          </p:nvSpPr>
          <p:spPr>
            <a:xfrm>
              <a:off x="1440000" y="2664000"/>
              <a:ext cx="288862" cy="584775"/>
            </a:xfrm>
            <a:prstGeom prst="rect">
              <a:avLst/>
            </a:prstGeom>
            <a:noFill/>
          </p:spPr>
          <p:txBody>
            <a:bodyPr wrap="none" rtlCol="0">
              <a:spAutoFit/>
            </a:bodyPr>
            <a:lstStyle/>
            <a:p>
              <a:r>
                <a:rPr lang="cs-CZ" sz="3200" dirty="0" smtClean="0"/>
                <a:t>I</a:t>
              </a:r>
              <a:endParaRPr lang="cs-CZ" sz="3200" dirty="0"/>
            </a:p>
          </p:txBody>
        </p:sp>
        <p:sp>
          <p:nvSpPr>
            <p:cNvPr id="36" name="TextovéPole 35"/>
            <p:cNvSpPr txBox="1"/>
            <p:nvPr/>
          </p:nvSpPr>
          <p:spPr>
            <a:xfrm>
              <a:off x="1620000" y="2664000"/>
              <a:ext cx="288862" cy="584775"/>
            </a:xfrm>
            <a:prstGeom prst="rect">
              <a:avLst/>
            </a:prstGeom>
            <a:noFill/>
          </p:spPr>
          <p:txBody>
            <a:bodyPr wrap="none" rtlCol="0">
              <a:spAutoFit/>
            </a:bodyPr>
            <a:lstStyle/>
            <a:p>
              <a:r>
                <a:rPr lang="cs-CZ" sz="3200" dirty="0" smtClean="0"/>
                <a:t>I</a:t>
              </a:r>
              <a:endParaRPr lang="cs-CZ" sz="3200" dirty="0"/>
            </a:p>
          </p:txBody>
        </p:sp>
        <p:sp>
          <p:nvSpPr>
            <p:cNvPr id="37" name="TextovéPole 36"/>
            <p:cNvSpPr txBox="1"/>
            <p:nvPr/>
          </p:nvSpPr>
          <p:spPr>
            <a:xfrm>
              <a:off x="1980000" y="2664000"/>
              <a:ext cx="288862" cy="584775"/>
            </a:xfrm>
            <a:prstGeom prst="rect">
              <a:avLst/>
            </a:prstGeom>
            <a:noFill/>
          </p:spPr>
          <p:txBody>
            <a:bodyPr wrap="none" rtlCol="0">
              <a:spAutoFit/>
            </a:bodyPr>
            <a:lstStyle/>
            <a:p>
              <a:r>
                <a:rPr lang="cs-CZ" sz="3200" dirty="0" smtClean="0"/>
                <a:t>I</a:t>
              </a:r>
              <a:endParaRPr lang="cs-CZ" sz="3200" dirty="0"/>
            </a:p>
          </p:txBody>
        </p:sp>
        <p:sp>
          <p:nvSpPr>
            <p:cNvPr id="38" name="TextovéPole 37"/>
            <p:cNvSpPr txBox="1"/>
            <p:nvPr/>
          </p:nvSpPr>
          <p:spPr>
            <a:xfrm>
              <a:off x="2160000" y="2664000"/>
              <a:ext cx="288862" cy="584775"/>
            </a:xfrm>
            <a:prstGeom prst="rect">
              <a:avLst/>
            </a:prstGeom>
            <a:noFill/>
          </p:spPr>
          <p:txBody>
            <a:bodyPr wrap="none" rtlCol="0">
              <a:spAutoFit/>
            </a:bodyPr>
            <a:lstStyle/>
            <a:p>
              <a:r>
                <a:rPr lang="cs-CZ" sz="3200" dirty="0" smtClean="0"/>
                <a:t>I</a:t>
              </a:r>
              <a:endParaRPr lang="cs-CZ" sz="3200" dirty="0"/>
            </a:p>
          </p:txBody>
        </p:sp>
        <p:sp>
          <p:nvSpPr>
            <p:cNvPr id="39" name="TextovéPole 38"/>
            <p:cNvSpPr txBox="1"/>
            <p:nvPr/>
          </p:nvSpPr>
          <p:spPr>
            <a:xfrm>
              <a:off x="2520000" y="2664000"/>
              <a:ext cx="288862" cy="584775"/>
            </a:xfrm>
            <a:prstGeom prst="rect">
              <a:avLst/>
            </a:prstGeom>
            <a:noFill/>
          </p:spPr>
          <p:txBody>
            <a:bodyPr wrap="none" rtlCol="0">
              <a:spAutoFit/>
            </a:bodyPr>
            <a:lstStyle/>
            <a:p>
              <a:r>
                <a:rPr lang="cs-CZ" sz="3200" dirty="0" smtClean="0"/>
                <a:t>I</a:t>
              </a:r>
              <a:endParaRPr lang="cs-CZ" sz="3200" dirty="0"/>
            </a:p>
          </p:txBody>
        </p:sp>
        <p:sp>
          <p:nvSpPr>
            <p:cNvPr id="40" name="TextovéPole 39"/>
            <p:cNvSpPr txBox="1"/>
            <p:nvPr/>
          </p:nvSpPr>
          <p:spPr>
            <a:xfrm>
              <a:off x="2700000" y="2664000"/>
              <a:ext cx="288862" cy="584775"/>
            </a:xfrm>
            <a:prstGeom prst="rect">
              <a:avLst/>
            </a:prstGeom>
            <a:noFill/>
          </p:spPr>
          <p:txBody>
            <a:bodyPr wrap="none" rtlCol="0">
              <a:spAutoFit/>
            </a:bodyPr>
            <a:lstStyle/>
            <a:p>
              <a:r>
                <a:rPr lang="cs-CZ" sz="3200" dirty="0" smtClean="0"/>
                <a:t>I</a:t>
              </a:r>
              <a:endParaRPr lang="cs-CZ" sz="3200" dirty="0"/>
            </a:p>
          </p:txBody>
        </p:sp>
        <p:sp>
          <p:nvSpPr>
            <p:cNvPr id="41" name="TextovéPole 40"/>
            <p:cNvSpPr txBox="1"/>
            <p:nvPr/>
          </p:nvSpPr>
          <p:spPr>
            <a:xfrm>
              <a:off x="2340000" y="2664000"/>
              <a:ext cx="288862" cy="584775"/>
            </a:xfrm>
            <a:prstGeom prst="rect">
              <a:avLst/>
            </a:prstGeom>
            <a:noFill/>
          </p:spPr>
          <p:txBody>
            <a:bodyPr wrap="none" rtlCol="0">
              <a:spAutoFit/>
            </a:bodyPr>
            <a:lstStyle/>
            <a:p>
              <a:r>
                <a:rPr lang="cs-CZ" sz="3200" dirty="0" smtClean="0"/>
                <a:t>I</a:t>
              </a:r>
              <a:endParaRPr lang="cs-CZ" sz="3200" dirty="0"/>
            </a:p>
          </p:txBody>
        </p:sp>
        <p:sp>
          <p:nvSpPr>
            <p:cNvPr id="42" name="TextovéPole 41"/>
            <p:cNvSpPr txBox="1"/>
            <p:nvPr/>
          </p:nvSpPr>
          <p:spPr>
            <a:xfrm>
              <a:off x="2880000" y="2664000"/>
              <a:ext cx="288862" cy="584775"/>
            </a:xfrm>
            <a:prstGeom prst="rect">
              <a:avLst/>
            </a:prstGeom>
            <a:noFill/>
          </p:spPr>
          <p:txBody>
            <a:bodyPr wrap="none" rtlCol="0">
              <a:spAutoFit/>
            </a:bodyPr>
            <a:lstStyle/>
            <a:p>
              <a:r>
                <a:rPr lang="cs-CZ" sz="3200" dirty="0" smtClean="0"/>
                <a:t>I</a:t>
              </a:r>
              <a:endParaRPr lang="cs-CZ" sz="3200" dirty="0"/>
            </a:p>
          </p:txBody>
        </p:sp>
        <p:sp>
          <p:nvSpPr>
            <p:cNvPr id="43" name="Levá složená závorka 42"/>
            <p:cNvSpPr/>
            <p:nvPr/>
          </p:nvSpPr>
          <p:spPr>
            <a:xfrm rot="16200000">
              <a:off x="1893175" y="2580695"/>
              <a:ext cx="505453" cy="1785687"/>
            </a:xfrm>
            <a:prstGeom prst="leftBrace">
              <a:avLst>
                <a:gd name="adj1" fmla="val 8333"/>
                <a:gd name="adj2" fmla="val 50633"/>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44" name="TextovéPole 43"/>
            <p:cNvSpPr txBox="1"/>
            <p:nvPr/>
          </p:nvSpPr>
          <p:spPr>
            <a:xfrm>
              <a:off x="993142" y="3726265"/>
              <a:ext cx="2333716" cy="584775"/>
            </a:xfrm>
            <a:prstGeom prst="rect">
              <a:avLst/>
            </a:prstGeom>
            <a:noFill/>
          </p:spPr>
          <p:txBody>
            <a:bodyPr wrap="none" rtlCol="0">
              <a:spAutoFit/>
            </a:bodyPr>
            <a:lstStyle/>
            <a:p>
              <a:r>
                <a:rPr lang="cs-CZ" sz="3200" dirty="0" smtClean="0"/>
                <a:t>10 milimetrů</a:t>
              </a:r>
              <a:endParaRPr lang="cs-CZ" sz="3200" dirty="0"/>
            </a:p>
          </p:txBody>
        </p:sp>
        <p:cxnSp>
          <p:nvCxnSpPr>
            <p:cNvPr id="45" name="Přímá spojnice 44"/>
            <p:cNvCxnSpPr/>
            <p:nvPr/>
          </p:nvCxnSpPr>
          <p:spPr>
            <a:xfrm>
              <a:off x="1260000" y="2956387"/>
              <a:ext cx="1764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 name="Skupina 29"/>
          <p:cNvGrpSpPr/>
          <p:nvPr/>
        </p:nvGrpSpPr>
        <p:grpSpPr>
          <a:xfrm>
            <a:off x="2742311" y="2107329"/>
            <a:ext cx="987771" cy="1069300"/>
            <a:chOff x="6076687" y="1522554"/>
            <a:chExt cx="987771" cy="1069300"/>
          </a:xfrm>
        </p:grpSpPr>
        <p:sp>
          <p:nvSpPr>
            <p:cNvPr id="25" name="TextovéPole 24"/>
            <p:cNvSpPr txBox="1"/>
            <p:nvPr/>
          </p:nvSpPr>
          <p:spPr>
            <a:xfrm>
              <a:off x="6668035" y="1528972"/>
              <a:ext cx="55067" cy="447200"/>
            </a:xfrm>
            <a:prstGeom prst="rect">
              <a:avLst/>
            </a:prstGeom>
            <a:noFill/>
          </p:spPr>
          <p:txBody>
            <a:bodyPr wrap="square" rtlCol="0">
              <a:spAutoFit/>
            </a:bodyPr>
            <a:lstStyle/>
            <a:p>
              <a:r>
                <a:rPr lang="cs-CZ" sz="3200" dirty="0" smtClean="0"/>
                <a:t>I</a:t>
              </a:r>
              <a:endParaRPr lang="cs-CZ" sz="3200" dirty="0"/>
            </a:p>
          </p:txBody>
        </p:sp>
        <p:sp>
          <p:nvSpPr>
            <p:cNvPr id="26" name="TextovéPole 25"/>
            <p:cNvSpPr txBox="1"/>
            <p:nvPr/>
          </p:nvSpPr>
          <p:spPr>
            <a:xfrm>
              <a:off x="6223777" y="1522554"/>
              <a:ext cx="323993" cy="447200"/>
            </a:xfrm>
            <a:prstGeom prst="rect">
              <a:avLst/>
            </a:prstGeom>
            <a:noFill/>
          </p:spPr>
          <p:txBody>
            <a:bodyPr wrap="square" rtlCol="0">
              <a:spAutoFit/>
            </a:bodyPr>
            <a:lstStyle/>
            <a:p>
              <a:r>
                <a:rPr lang="cs-CZ" sz="3200" dirty="0" smtClean="0"/>
                <a:t>I</a:t>
              </a:r>
              <a:endParaRPr lang="cs-CZ" sz="3200" dirty="0"/>
            </a:p>
          </p:txBody>
        </p:sp>
        <p:sp>
          <p:nvSpPr>
            <p:cNvPr id="27" name="TextovéPole 26"/>
            <p:cNvSpPr txBox="1"/>
            <p:nvPr/>
          </p:nvSpPr>
          <p:spPr>
            <a:xfrm>
              <a:off x="6076687" y="2007079"/>
              <a:ext cx="987771" cy="584775"/>
            </a:xfrm>
            <a:prstGeom prst="rect">
              <a:avLst/>
            </a:prstGeom>
            <a:noFill/>
          </p:spPr>
          <p:txBody>
            <a:bodyPr wrap="none" rtlCol="0">
              <a:spAutoFit/>
            </a:bodyPr>
            <a:lstStyle/>
            <a:p>
              <a:r>
                <a:rPr lang="cs-CZ" sz="3200" dirty="0" smtClean="0"/>
                <a:t>1 cm</a:t>
              </a:r>
              <a:endParaRPr lang="cs-CZ" sz="3200" dirty="0"/>
            </a:p>
          </p:txBody>
        </p:sp>
        <p:cxnSp>
          <p:nvCxnSpPr>
            <p:cNvPr id="46" name="Přímá spojnice 45"/>
            <p:cNvCxnSpPr/>
            <p:nvPr/>
          </p:nvCxnSpPr>
          <p:spPr>
            <a:xfrm>
              <a:off x="6351765" y="1805102"/>
              <a:ext cx="396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 name="Tlačítko akce: Zpět nebo Předchozí 2">
            <a:hlinkClick r:id="rId2" action="ppaction://hlinksldjump" highlightClick="1"/>
          </p:cNvPr>
          <p:cNvSpPr/>
          <p:nvPr/>
        </p:nvSpPr>
        <p:spPr>
          <a:xfrm>
            <a:off x="7923471" y="5970585"/>
            <a:ext cx="648072" cy="648072"/>
          </a:xfrm>
          <a:prstGeom prst="actionButtonBackPrevious">
            <a:avLst/>
          </a:prstGeom>
          <a:ln>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cs-CZ"/>
          </a:p>
        </p:txBody>
      </p:sp>
      <p:pic>
        <p:nvPicPr>
          <p:cNvPr id="24" name="Picture 6"/>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5023434">
            <a:off x="2277704" y="1325688"/>
            <a:ext cx="4707539" cy="4870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5795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3000"/>
                                        <p:tgtEl>
                                          <p:spTgt spid="30"/>
                                        </p:tgtEl>
                                      </p:cBhvr>
                                    </p:animEffect>
                                  </p:childTnLst>
                                </p:cTn>
                              </p:par>
                            </p:childTnLst>
                          </p:cTn>
                        </p:par>
                        <p:par>
                          <p:cTn id="8" fill="hold">
                            <p:stCondLst>
                              <p:cond delay="4000"/>
                            </p:stCondLst>
                            <p:childTnLst>
                              <p:par>
                                <p:cTn id="9" presetID="10"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3000"/>
                                        <p:tgtEl>
                                          <p:spTgt spid="24"/>
                                        </p:tgtEl>
                                      </p:cBhvr>
                                    </p:animEffect>
                                  </p:childTnLst>
                                </p:cTn>
                              </p:par>
                            </p:childTnLst>
                          </p:cTn>
                        </p:par>
                        <p:par>
                          <p:cTn id="12" fill="hold">
                            <p:stCondLst>
                              <p:cond delay="7000"/>
                            </p:stCondLst>
                            <p:childTnLst>
                              <p:par>
                                <p:cTn id="13" presetID="6" presetClass="emph" presetSubtype="0" fill="hold" nodeType="afterEffect">
                                  <p:stCondLst>
                                    <p:cond delay="0"/>
                                  </p:stCondLst>
                                  <p:childTnLst>
                                    <p:animScale>
                                      <p:cBhvr>
                                        <p:cTn id="14" dur="2000" fill="hold"/>
                                        <p:tgtEl>
                                          <p:spTgt spid="24"/>
                                        </p:tgtEl>
                                      </p:cBhvr>
                                      <p:by x="150000" y="150000"/>
                                    </p:animScale>
                                  </p:childTnLst>
                                </p:cTn>
                              </p:par>
                              <p:par>
                                <p:cTn id="15" presetID="1" presetClass="exit" presetSubtype="0" fill="hold" nodeType="withEffect">
                                  <p:stCondLst>
                                    <p:cond delay="0"/>
                                  </p:stCondLst>
                                  <p:childTnLst>
                                    <p:set>
                                      <p:cBhvr>
                                        <p:cTn id="16" dur="1" fill="hold">
                                          <p:stCondLst>
                                            <p:cond delay="0"/>
                                          </p:stCondLst>
                                        </p:cTn>
                                        <p:tgtEl>
                                          <p:spTgt spid="30"/>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3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534" t="13507" r="22308" b="3630"/>
          <a:stretch/>
        </p:blipFill>
        <p:spPr bwMode="auto">
          <a:xfrm>
            <a:off x="1187624" y="1903623"/>
            <a:ext cx="1832197" cy="18470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3" name="Skupina 2"/>
          <p:cNvGrpSpPr/>
          <p:nvPr/>
        </p:nvGrpSpPr>
        <p:grpSpPr>
          <a:xfrm>
            <a:off x="2105323" y="2596106"/>
            <a:ext cx="1125629" cy="991125"/>
            <a:chOff x="3973161" y="2060848"/>
            <a:chExt cx="1125629" cy="991125"/>
          </a:xfrm>
        </p:grpSpPr>
        <p:sp>
          <p:nvSpPr>
            <p:cNvPr id="29" name="Obdélník 28"/>
            <p:cNvSpPr/>
            <p:nvPr/>
          </p:nvSpPr>
          <p:spPr>
            <a:xfrm>
              <a:off x="4355976" y="2060848"/>
              <a:ext cx="360000" cy="360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TextovéPole 1"/>
            <p:cNvSpPr txBox="1"/>
            <p:nvPr/>
          </p:nvSpPr>
          <p:spPr>
            <a:xfrm>
              <a:off x="3973161" y="2467198"/>
              <a:ext cx="1125629" cy="584775"/>
            </a:xfrm>
            <a:prstGeom prst="rect">
              <a:avLst/>
            </a:prstGeom>
            <a:noFill/>
          </p:spPr>
          <p:txBody>
            <a:bodyPr wrap="none" rtlCol="0">
              <a:spAutoFit/>
            </a:bodyPr>
            <a:lstStyle/>
            <a:p>
              <a:r>
                <a:rPr lang="cs-CZ" sz="3200" dirty="0" smtClean="0"/>
                <a:t>1 cm²</a:t>
              </a:r>
              <a:endParaRPr lang="cs-CZ" sz="3200" dirty="0"/>
            </a:p>
          </p:txBody>
        </p:sp>
      </p:grpSp>
      <p:sp>
        <p:nvSpPr>
          <p:cNvPr id="4" name="TextovéPole 3"/>
          <p:cNvSpPr txBox="1"/>
          <p:nvPr/>
        </p:nvSpPr>
        <p:spPr>
          <a:xfrm>
            <a:off x="1434398" y="4026048"/>
            <a:ext cx="1697901" cy="584775"/>
          </a:xfrm>
          <a:prstGeom prst="rect">
            <a:avLst/>
          </a:prstGeom>
          <a:noFill/>
        </p:spPr>
        <p:txBody>
          <a:bodyPr wrap="none" rtlCol="0">
            <a:spAutoFit/>
          </a:bodyPr>
          <a:lstStyle/>
          <a:p>
            <a:r>
              <a:rPr lang="cs-CZ" sz="3200" dirty="0" smtClean="0"/>
              <a:t>100 mm²</a:t>
            </a:r>
            <a:endParaRPr lang="cs-CZ" sz="3200" dirty="0"/>
          </a:p>
        </p:txBody>
      </p:sp>
      <p:sp>
        <p:nvSpPr>
          <p:cNvPr id="8" name="Tlačítko akce: Zpět nebo Předchozí 7">
            <a:hlinkClick r:id="rId3" action="ppaction://hlinksldjump" highlightClick="1"/>
          </p:cNvPr>
          <p:cNvSpPr/>
          <p:nvPr/>
        </p:nvSpPr>
        <p:spPr>
          <a:xfrm>
            <a:off x="7923471" y="5970585"/>
            <a:ext cx="648072" cy="648072"/>
          </a:xfrm>
          <a:prstGeom prst="actionButtonBackPrevious">
            <a:avLst/>
          </a:prstGeom>
          <a:ln>
            <a:solidFill>
              <a:schemeClr val="tx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cs-CZ"/>
          </a:p>
        </p:txBody>
      </p:sp>
      <p:pic>
        <p:nvPicPr>
          <p:cNvPr id="9" name="Picture 6"/>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4550542">
            <a:off x="1517924" y="1082401"/>
            <a:ext cx="5158239" cy="53364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399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par>
                          <p:cTn id="8" fill="hold">
                            <p:stCondLst>
                              <p:cond delay="4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3000"/>
                                        <p:tgtEl>
                                          <p:spTgt spid="9"/>
                                        </p:tgtEl>
                                      </p:cBhvr>
                                    </p:animEffect>
                                  </p:childTnLst>
                                </p:cTn>
                              </p:par>
                            </p:childTnLst>
                          </p:cTn>
                        </p:par>
                        <p:par>
                          <p:cTn id="12" fill="hold">
                            <p:stCondLst>
                              <p:cond delay="7000"/>
                            </p:stCondLst>
                            <p:childTnLst>
                              <p:par>
                                <p:cTn id="13" presetID="6" presetClass="emph" presetSubtype="0" fill="hold" nodeType="afterEffect">
                                  <p:stCondLst>
                                    <p:cond delay="0"/>
                                  </p:stCondLst>
                                  <p:childTnLst>
                                    <p:animScale>
                                      <p:cBhvr>
                                        <p:cTn id="14" dur="2000" fill="hold"/>
                                        <p:tgtEl>
                                          <p:spTgt spid="9"/>
                                        </p:tgtEl>
                                      </p:cBhvr>
                                      <p:by x="150000" y="150000"/>
                                    </p:animScale>
                                  </p:childTnLst>
                                </p:cTn>
                              </p:par>
                              <p:par>
                                <p:cTn id="15" presetID="10"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par>
                                <p:cTn id="18" presetID="6" presetClass="emph" presetSubtype="0" fill="hold" nodeType="withEffect">
                                  <p:stCondLst>
                                    <p:cond delay="0"/>
                                  </p:stCondLst>
                                  <p:childTnLst>
                                    <p:animScale>
                                      <p:cBhvr>
                                        <p:cTn id="19" dur="2000" fill="hold"/>
                                        <p:tgtEl>
                                          <p:spTgt spid="46"/>
                                        </p:tgtEl>
                                      </p:cBhvr>
                                      <p:by x="150000" y="150000"/>
                                    </p:animScale>
                                  </p:childTnLst>
                                </p:cTn>
                              </p:par>
                              <p:par>
                                <p:cTn id="20" presetID="1" presetClass="exit" presetSubtype="0" fill="hold" nodeType="withEffect">
                                  <p:stCondLst>
                                    <p:cond delay="0"/>
                                  </p:stCondLst>
                                  <p:childTnLst>
                                    <p:set>
                                      <p:cBhvr>
                                        <p:cTn id="21" dur="1" fill="hold">
                                          <p:stCondLst>
                                            <p:cond delay="0"/>
                                          </p:stCondLst>
                                        </p:cTn>
                                        <p:tgtEl>
                                          <p:spTgt spid="3"/>
                                        </p:tgtEl>
                                        <p:attrNameLst>
                                          <p:attrName>style.visibility</p:attrName>
                                        </p:attrNameLst>
                                      </p:cBhvr>
                                      <p:to>
                                        <p:strVal val="hidden"/>
                                      </p:to>
                                    </p:set>
                                  </p:childTnLst>
                                </p:cTn>
                              </p:par>
                            </p:childTnLst>
                          </p:cTn>
                        </p:par>
                        <p:par>
                          <p:cTn id="22" fill="hold">
                            <p:stCondLst>
                              <p:cond delay="9000"/>
                            </p:stCondLst>
                            <p:childTnLst>
                              <p:par>
                                <p:cTn id="23" presetID="10" presetClass="entr" presetSubtype="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řehlednost">
  <a:themeElements>
    <a:clrScheme name="Přehlednost">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řehlednost">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247</TotalTime>
  <Words>825</Words>
  <Application>Microsoft Office PowerPoint</Application>
  <PresentationFormat>Předvádění na obrazovce (4:3)</PresentationFormat>
  <Paragraphs>167</Paragraphs>
  <Slides>19</Slides>
  <Notes>0</Notes>
  <HiddenSlides>0</HiddenSlides>
  <MMClips>0</MMClips>
  <ScaleCrop>false</ScaleCrop>
  <HeadingPairs>
    <vt:vector size="4" baseType="variant">
      <vt:variant>
        <vt:lpstr>Motiv</vt:lpstr>
      </vt:variant>
      <vt:variant>
        <vt:i4>2</vt:i4>
      </vt:variant>
      <vt:variant>
        <vt:lpstr>Nadpisy snímků</vt:lpstr>
      </vt:variant>
      <vt:variant>
        <vt:i4>19</vt:i4>
      </vt:variant>
    </vt:vector>
  </HeadingPairs>
  <TitlesOfParts>
    <vt:vector size="21" baseType="lpstr">
      <vt:lpstr>Přehlednost</vt:lpstr>
      <vt:lpstr>Motiv systému Office</vt:lpstr>
      <vt:lpstr>Prezentace aplikace PowerPoint</vt:lpstr>
      <vt:lpstr>Prezentace aplikace PowerPoint</vt:lpstr>
      <vt:lpstr>GEOMETRIE </vt:lpstr>
      <vt:lpstr>POVRCHY TĚLES</vt:lpstr>
      <vt:lpstr>ZNAČKA A JEDNOTKY POVRCHU</vt:lpstr>
      <vt:lpstr>PŘEHLED JEDNOTEK POVRCHU</vt:lpstr>
      <vt:lpstr>PŘEHLED PŘEVODŮ JEDNOTEK</vt:lpstr>
      <vt:lpstr>PŘEVODY JEDNOTEK</vt:lpstr>
      <vt:lpstr>KRYCHLE</vt:lpstr>
      <vt:lpstr>POVRCH KRYCHLE</vt:lpstr>
      <vt:lpstr>KVÁDR</vt:lpstr>
      <vt:lpstr>POVRCH KVÁDRU</vt:lpstr>
      <vt:lpstr>Prezentace aplikace PowerPoint</vt:lpstr>
      <vt:lpstr>VÁLEC</vt:lpstr>
      <vt:lpstr>POVRCH VÁLCE</vt:lpstr>
      <vt:lpstr>PROCVIČOVÁNÍ</vt:lpstr>
      <vt:lpstr>POUŽITÁ LITERATURA  A OBRÁZKY</vt:lpstr>
      <vt:lpstr>Prezentace aplikace PowerPoint</vt:lpstr>
      <vt:lpstr>Prezentace aplikace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GEOMETRIE </dc:title>
  <dc:creator>Hana</dc:creator>
  <cp:lastModifiedBy>skola</cp:lastModifiedBy>
  <cp:revision>25</cp:revision>
  <dcterms:created xsi:type="dcterms:W3CDTF">2013-08-05T11:25:34Z</dcterms:created>
  <dcterms:modified xsi:type="dcterms:W3CDTF">2014-10-16T07:50:48Z</dcterms:modified>
</cp:coreProperties>
</file>