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68" r:id="rId3"/>
    <p:sldId id="257" r:id="rId4"/>
    <p:sldId id="279" r:id="rId5"/>
    <p:sldId id="285" r:id="rId6"/>
    <p:sldId id="269" r:id="rId7"/>
    <p:sldId id="278" r:id="rId8"/>
    <p:sldId id="270" r:id="rId9"/>
    <p:sldId id="282" r:id="rId10"/>
    <p:sldId id="283" r:id="rId11"/>
    <p:sldId id="284" r:id="rId12"/>
    <p:sldId id="287" r:id="rId13"/>
    <p:sldId id="286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FFCC"/>
    <a:srgbClr val="FFFF99"/>
    <a:srgbClr val="D7AE85"/>
    <a:srgbClr val="000000"/>
    <a:srgbClr val="C00000"/>
    <a:srgbClr val="FCE118"/>
    <a:srgbClr val="9BBB59"/>
    <a:srgbClr val="C0504D"/>
    <a:srgbClr val="9F5B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024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digit%C3%A1ln%C3%AD-modr%C3%A1-b%C3%ADl%C3%A1-teplom%C4%9Br-36852/" TargetMode="External"/><Relationship Id="rId2" Type="http://schemas.openxmlformats.org/officeDocument/2006/relationships/hyperlink" Target="http://pixabay.com/cs/teplom%C4%9Br-l%C3%A9ka%C5%99sk%C3%A9-teplota-m%C4%9B%C5%99en%C3%AD-161173/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pixabay.com/cs/sv%C3%AD%C4%8Dka-plamen-po%C5%BE%C3%A1r-teplo-sv%C4%9Btlo-149785/" TargetMode="External"/><Relationship Id="rId5" Type="http://schemas.openxmlformats.org/officeDocument/2006/relationships/hyperlink" Target="http://pixabay.com/cs/celsia-stupn%C4%9B-za%C5%99%C3%ADzen%C3%AD-pr%C5%AFmyslov%C3%A9-16047/" TargetMode="External"/><Relationship Id="rId4" Type="http://schemas.openxmlformats.org/officeDocument/2006/relationships/hyperlink" Target="http://pixabay.com/cs/lampa-plamen-pokojov%C3%A1-v%C5%AFn%C4%9B-20395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Fyzika pro 8. ročník (IV. díl)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98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Michal </a:t>
            </a:r>
            <a:r>
              <a:rPr lang="cs-CZ" dirty="0" err="1" smtClean="0"/>
              <a:t>Koudelík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12. 8.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7124" y="40466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25952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III/2 Inovace a zkvalitnění výuky prostřednictvím ICT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VY_32_INOVACE_074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 pro 8. ročník (IV. díl)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Michal </a:t>
                      </a:r>
                      <a:r>
                        <a:rPr lang="cs-CZ" sz="1400" dirty="0" err="1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Fyzika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příroda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 4. 2014, Mgr. Michal </a:t>
                      </a:r>
                      <a:r>
                        <a:rPr lang="cs-CZ" sz="1400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v PowerPointu zpracovává témata učiva 8. ročníku: TEPLOTA, TEPLOTNÍ ROZTAŽNOST, ČÁSTICOVÉ SLOŽENÍ LÁTEK.</a:t>
                      </a:r>
                    </a:p>
                    <a:p>
                      <a:r>
                        <a:rPr lang="cs-CZ" sz="1400" dirty="0" smtClean="0"/>
                        <a:t>Doplněno mnohými obrázky, úkoly a otázkami k zopakování a procvičení učiva.</a:t>
                      </a:r>
                    </a:p>
                    <a:p>
                      <a:endParaRPr lang="cs-CZ" sz="1400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Materiál l</a:t>
                      </a:r>
                      <a:r>
                        <a:rPr lang="cs-CZ" sz="1400" baseline="0" dirty="0" smtClean="0"/>
                        <a:t>ze použít jak při výkladu učitele, tak i při opakování učiva. V druhé části jsou otázky a úkoly k procvičení učiva.</a:t>
                      </a:r>
                    </a:p>
                    <a:p>
                      <a:r>
                        <a:rPr lang="cs-CZ" sz="1400" dirty="0" smtClean="0"/>
                        <a:t>Přechod na další snímek je po kliknutí.</a:t>
                      </a:r>
                    </a:p>
                    <a:p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AE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256584"/>
          </a:xfrm>
          <a:ln w="76200" cmpd="dbl">
            <a:solidFill>
              <a:schemeClr val="bg1"/>
            </a:solidFill>
          </a:ln>
        </p:spPr>
        <p:txBody>
          <a:bodyPr>
            <a:normAutofit/>
          </a:bodyPr>
          <a:lstStyle/>
          <a:p>
            <a:endParaRPr lang="cs-CZ" sz="800" b="1" dirty="0" smtClean="0"/>
          </a:p>
          <a:p>
            <a:pPr marL="21600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Jednotkou teploty je stupeň Celsia (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celzia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</a:p>
          <a:p>
            <a:pPr marL="21600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značka °C</a:t>
            </a:r>
          </a:p>
          <a:p>
            <a:pPr marL="180000" indent="0">
              <a:spcBef>
                <a:spcPts val="1200"/>
              </a:spcBef>
              <a:buNone/>
            </a:pPr>
            <a:r>
              <a:rPr lang="cs-CZ" b="1" dirty="0" smtClean="0"/>
              <a:t>Teplotu měříme teploměrem.</a:t>
            </a:r>
          </a:p>
          <a:p>
            <a:pPr marL="180000" indent="0">
              <a:spcBef>
                <a:spcPts val="1200"/>
              </a:spcBef>
              <a:buNone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Některé teploměry mají v sobě kapalinu (rtuť, líh), která se podle teploty roztahuje.</a:t>
            </a:r>
          </a:p>
          <a:p>
            <a:pPr marL="180000" indent="0">
              <a:spcBef>
                <a:spcPts val="1200"/>
              </a:spcBef>
              <a:buNone/>
            </a:pPr>
            <a:r>
              <a:rPr lang="cs-CZ" sz="2800" b="1" dirty="0" smtClean="0"/>
              <a:t>Hodně se také začali používat digitální teploměry.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/>
              <a:t>TEPLOTA</a:t>
            </a:r>
            <a:endParaRPr lang="cs-CZ" b="1" dirty="0"/>
          </a:p>
        </p:txBody>
      </p:sp>
      <p:pic>
        <p:nvPicPr>
          <p:cNvPr id="29" name="Picture 4" descr="Digitální, Modrá, Bílá, Teplom&amp;ecaron;r, Barva, Barvy, Stupn&amp;ecaron;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5904407" y="3752780"/>
            <a:ext cx="1512684" cy="302536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3" name="Picture 2" descr="Teplom&amp;ecaron;r, Léka&amp;rcaron;ské, Teplota, M&amp;ecaron;&amp;rcaron;ení, Nemocný, Nástro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437112"/>
            <a:ext cx="3312366" cy="16561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4" name="TextovéPole 33"/>
          <p:cNvSpPr txBox="1"/>
          <p:nvPr/>
        </p:nvSpPr>
        <p:spPr>
          <a:xfrm>
            <a:off x="1187624" y="5733256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Rtuťový lékařský teploměr</a:t>
            </a:r>
            <a:endParaRPr lang="cs-CZ" sz="2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148064" y="5733256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Digitální lékařský teploměr</a:t>
            </a:r>
            <a:endParaRPr lang="cs-CZ" sz="2000" b="1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AE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256584"/>
          </a:xfrm>
          <a:ln w="76200" cmpd="dbl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endParaRPr lang="cs-CZ" sz="800" b="1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/>
              <a:t>TEPLOTA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27584" y="1340768"/>
            <a:ext cx="36724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mrzne při 0 °C – mění se v led.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55576" y="3789040"/>
            <a:ext cx="3600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vaří při 100 °C – mění se v páru.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7893" name="Picture 5" descr="C:\Users\Koudelíkovi\Documents\myšo\foto\Tvořivost\kalendář Vysočina 05\led repair.jpg"/>
          <p:cNvPicPr>
            <a:picLocks noChangeAspect="1" noChangeArrowheads="1"/>
          </p:cNvPicPr>
          <p:nvPr/>
        </p:nvPicPr>
        <p:blipFill>
          <a:blip r:embed="rId2" cstate="print"/>
          <a:srcRect l="9503" t="8939" b="19546"/>
          <a:stretch>
            <a:fillRect/>
          </a:stretch>
        </p:blipFill>
        <p:spPr bwMode="auto">
          <a:xfrm>
            <a:off x="4644008" y="1439682"/>
            <a:ext cx="3600000" cy="213333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9" name="Picture 4" descr="http://bydletespokojene.cz/wp-content/uploads/2012/10/Kou%C5%99%C3%ADc%C3%AD-hrnce.jpg"/>
          <p:cNvPicPr>
            <a:picLocks noChangeAspect="1" noChangeArrowheads="1"/>
          </p:cNvPicPr>
          <p:nvPr/>
        </p:nvPicPr>
        <p:blipFill>
          <a:blip r:embed="rId3" cstate="print"/>
          <a:srcRect l="34042" r="39482" b="79193"/>
          <a:stretch>
            <a:fillRect/>
          </a:stretch>
        </p:blipFill>
        <p:spPr bwMode="auto">
          <a:xfrm>
            <a:off x="4644008" y="3896262"/>
            <a:ext cx="3600000" cy="219703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grpSp>
        <p:nvGrpSpPr>
          <p:cNvPr id="65" name="Skupina 64"/>
          <p:cNvGrpSpPr/>
          <p:nvPr/>
        </p:nvGrpSpPr>
        <p:grpSpPr>
          <a:xfrm>
            <a:off x="3636016" y="2276872"/>
            <a:ext cx="1152008" cy="1224136"/>
            <a:chOff x="3491952" y="2276872"/>
            <a:chExt cx="1152008" cy="1224136"/>
          </a:xfrm>
        </p:grpSpPr>
        <p:sp>
          <p:nvSpPr>
            <p:cNvPr id="58" name="Zaoblený obdélník 57"/>
            <p:cNvSpPr/>
            <p:nvPr/>
          </p:nvSpPr>
          <p:spPr>
            <a:xfrm>
              <a:off x="3491952" y="2348880"/>
              <a:ext cx="612000" cy="1152128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6" name="Skupina 55"/>
            <p:cNvGrpSpPr/>
            <p:nvPr/>
          </p:nvGrpSpPr>
          <p:grpSpPr>
            <a:xfrm>
              <a:off x="3563888" y="2276872"/>
              <a:ext cx="1080072" cy="1169551"/>
              <a:chOff x="3563888" y="2564904"/>
              <a:chExt cx="1080072" cy="1169551"/>
            </a:xfrm>
          </p:grpSpPr>
          <p:sp>
            <p:nvSpPr>
              <p:cNvPr id="38" name="TextovéPole 37"/>
              <p:cNvSpPr txBox="1"/>
              <p:nvPr/>
            </p:nvSpPr>
            <p:spPr>
              <a:xfrm>
                <a:off x="3779864" y="2564904"/>
                <a:ext cx="864096" cy="11695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b="1" dirty="0" smtClean="0"/>
                  <a:t> 2</a:t>
                </a:r>
              </a:p>
              <a:p>
                <a:r>
                  <a:rPr lang="cs-CZ" sz="1400" b="1" dirty="0" smtClean="0"/>
                  <a:t> 1</a:t>
                </a:r>
              </a:p>
              <a:p>
                <a:r>
                  <a:rPr lang="cs-CZ" sz="1400" b="1" dirty="0" smtClean="0">
                    <a:solidFill>
                      <a:srgbClr val="FF0000"/>
                    </a:solidFill>
                  </a:rPr>
                  <a:t> 0</a:t>
                </a:r>
              </a:p>
              <a:p>
                <a:r>
                  <a:rPr lang="cs-CZ" sz="1400" b="1" dirty="0" smtClean="0"/>
                  <a:t>-1</a:t>
                </a:r>
              </a:p>
              <a:p>
                <a:r>
                  <a:rPr lang="cs-CZ" sz="1400" b="1" dirty="0" smtClean="0"/>
                  <a:t>-2</a:t>
                </a:r>
              </a:p>
            </p:txBody>
          </p:sp>
          <p:cxnSp>
            <p:nvCxnSpPr>
              <p:cNvPr id="41" name="Přímá spojovací čára 40"/>
              <p:cNvCxnSpPr/>
              <p:nvPr/>
            </p:nvCxnSpPr>
            <p:spPr>
              <a:xfrm>
                <a:off x="3779864" y="2654335"/>
                <a:ext cx="0" cy="10440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ovací čára 42"/>
              <p:cNvCxnSpPr/>
              <p:nvPr/>
            </p:nvCxnSpPr>
            <p:spPr>
              <a:xfrm>
                <a:off x="3563888" y="2798351"/>
                <a:ext cx="43200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ovací čára 44"/>
              <p:cNvCxnSpPr/>
              <p:nvPr/>
            </p:nvCxnSpPr>
            <p:spPr>
              <a:xfrm>
                <a:off x="3563888" y="3014375"/>
                <a:ext cx="43200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" name="Přímá spojovací čára 45"/>
              <p:cNvCxnSpPr/>
              <p:nvPr/>
            </p:nvCxnSpPr>
            <p:spPr>
              <a:xfrm>
                <a:off x="3563888" y="3230399"/>
                <a:ext cx="432000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47" name="Přímá spojovací čára 46"/>
              <p:cNvCxnSpPr/>
              <p:nvPr/>
            </p:nvCxnSpPr>
            <p:spPr>
              <a:xfrm>
                <a:off x="3563888" y="3446423"/>
                <a:ext cx="43200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ovací čára 47"/>
              <p:cNvCxnSpPr/>
              <p:nvPr/>
            </p:nvCxnSpPr>
            <p:spPr>
              <a:xfrm>
                <a:off x="3563888" y="3662447"/>
                <a:ext cx="43200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4" name="Skupina 63"/>
          <p:cNvGrpSpPr/>
          <p:nvPr/>
        </p:nvGrpSpPr>
        <p:grpSpPr>
          <a:xfrm>
            <a:off x="3635896" y="4869160"/>
            <a:ext cx="1080120" cy="1188120"/>
            <a:chOff x="3491880" y="4869160"/>
            <a:chExt cx="1080120" cy="1188120"/>
          </a:xfrm>
        </p:grpSpPr>
        <p:sp>
          <p:nvSpPr>
            <p:cNvPr id="59" name="Zaoblený obdélník 58"/>
            <p:cNvSpPr/>
            <p:nvPr/>
          </p:nvSpPr>
          <p:spPr>
            <a:xfrm>
              <a:off x="3491880" y="4905280"/>
              <a:ext cx="648000" cy="1152000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3" name="Skupina 62"/>
            <p:cNvGrpSpPr/>
            <p:nvPr/>
          </p:nvGrpSpPr>
          <p:grpSpPr>
            <a:xfrm>
              <a:off x="3563888" y="4869160"/>
              <a:ext cx="1008112" cy="1169551"/>
              <a:chOff x="3563888" y="4869160"/>
              <a:chExt cx="1008112" cy="1169551"/>
            </a:xfrm>
          </p:grpSpPr>
          <p:sp>
            <p:nvSpPr>
              <p:cNvPr id="39" name="TextovéPole 38"/>
              <p:cNvSpPr txBox="1"/>
              <p:nvPr/>
            </p:nvSpPr>
            <p:spPr>
              <a:xfrm>
                <a:off x="3707904" y="4869160"/>
                <a:ext cx="864096" cy="11695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b="1" dirty="0" smtClean="0"/>
                  <a:t> </a:t>
                </a:r>
                <a:r>
                  <a:rPr lang="cs-CZ" sz="1400" b="1" dirty="0" smtClean="0">
                    <a:solidFill>
                      <a:srgbClr val="FF0000"/>
                    </a:solidFill>
                  </a:rPr>
                  <a:t>100</a:t>
                </a:r>
              </a:p>
              <a:p>
                <a:r>
                  <a:rPr lang="cs-CZ" sz="1400" b="1" dirty="0" smtClean="0"/>
                  <a:t>   90</a:t>
                </a:r>
              </a:p>
              <a:p>
                <a:r>
                  <a:rPr lang="cs-CZ" sz="1400" b="1" dirty="0" smtClean="0"/>
                  <a:t>   80</a:t>
                </a:r>
              </a:p>
              <a:p>
                <a:r>
                  <a:rPr lang="cs-CZ" sz="1400" b="1" dirty="0" smtClean="0"/>
                  <a:t>   70</a:t>
                </a:r>
              </a:p>
              <a:p>
                <a:r>
                  <a:rPr lang="cs-CZ" sz="1400" b="1" dirty="0" smtClean="0"/>
                  <a:t>   60</a:t>
                </a:r>
              </a:p>
            </p:txBody>
          </p:sp>
          <p:cxnSp>
            <p:nvCxnSpPr>
              <p:cNvPr id="50" name="Přímá spojovací čára 49"/>
              <p:cNvCxnSpPr/>
              <p:nvPr/>
            </p:nvCxnSpPr>
            <p:spPr>
              <a:xfrm>
                <a:off x="3779864" y="4977288"/>
                <a:ext cx="0" cy="10080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čára 50"/>
              <p:cNvCxnSpPr/>
              <p:nvPr/>
            </p:nvCxnSpPr>
            <p:spPr>
              <a:xfrm>
                <a:off x="3563888" y="5121304"/>
                <a:ext cx="504000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čára 51"/>
              <p:cNvCxnSpPr/>
              <p:nvPr/>
            </p:nvCxnSpPr>
            <p:spPr>
              <a:xfrm>
                <a:off x="3563888" y="5337328"/>
                <a:ext cx="50400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čára 52"/>
              <p:cNvCxnSpPr/>
              <p:nvPr/>
            </p:nvCxnSpPr>
            <p:spPr>
              <a:xfrm>
                <a:off x="3563888" y="5553352"/>
                <a:ext cx="504000" cy="0"/>
              </a:xfrm>
              <a:prstGeom prst="line">
                <a:avLst/>
              </a:prstGeom>
              <a:ln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čára 53"/>
              <p:cNvCxnSpPr/>
              <p:nvPr/>
            </p:nvCxnSpPr>
            <p:spPr>
              <a:xfrm>
                <a:off x="3563888" y="5769376"/>
                <a:ext cx="50400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ovací čára 61"/>
              <p:cNvCxnSpPr/>
              <p:nvPr/>
            </p:nvCxnSpPr>
            <p:spPr>
              <a:xfrm>
                <a:off x="3563888" y="5949280"/>
                <a:ext cx="50400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AE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/>
              <a:t>TEPLOTA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256584"/>
          </a:xfrm>
          <a:ln w="76200" cmpd="dbl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endParaRPr lang="cs-CZ" sz="800" b="1" dirty="0" smtClean="0"/>
          </a:p>
          <a:p>
            <a:pPr marL="18000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Teploměrem můžeme měřit teploty, které jsou v rozmezí jeho stupnice.</a:t>
            </a:r>
          </a:p>
          <a:p>
            <a:pPr marL="180000" indent="0">
              <a:spcBef>
                <a:spcPts val="600"/>
              </a:spcBef>
              <a:buNone/>
            </a:pPr>
            <a:r>
              <a:rPr lang="cs-CZ" b="1" dirty="0" smtClean="0"/>
              <a:t>Venkovní teplotu měříme vždy ve stínu. Používáme venkovní teploměr nebo digitální teploměr s venkovním čidlem.</a:t>
            </a:r>
          </a:p>
          <a:p>
            <a:pPr algn="ctr">
              <a:spcBef>
                <a:spcPts val="3000"/>
              </a:spcBef>
              <a:buNone/>
            </a:pPr>
            <a:endParaRPr lang="cs-CZ" b="1" dirty="0" smtClean="0"/>
          </a:p>
          <a:p>
            <a:pPr algn="ctr">
              <a:spcBef>
                <a:spcPts val="3000"/>
              </a:spcBef>
              <a:buNone/>
            </a:pPr>
            <a:endParaRPr lang="cs-CZ" b="1" dirty="0" smtClean="0"/>
          </a:p>
          <a:p>
            <a:pPr algn="ctr">
              <a:buNone/>
            </a:pPr>
            <a:endParaRPr lang="cs-CZ" sz="800" b="1" dirty="0" smtClean="0"/>
          </a:p>
        </p:txBody>
      </p:sp>
      <p:pic>
        <p:nvPicPr>
          <p:cNvPr id="20" name="Picture 12" descr="http://www.zepojihlava.cz/public/Image2/sekce-data-5821/5821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20000" contrast="10000"/>
          </a:blip>
          <a:srcRect/>
          <a:stretch>
            <a:fillRect/>
          </a:stretch>
        </p:blipFill>
        <p:spPr bwMode="auto">
          <a:xfrm>
            <a:off x="6300192" y="3429000"/>
            <a:ext cx="936104" cy="297569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174" name="Picture 6" descr="http://shop.fkt.cz/Foto/id6/obr/6/64/646273_LB_00_FB_obr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10000" contrast="10000"/>
          </a:blip>
          <a:srcRect r="66667"/>
          <a:stretch>
            <a:fillRect/>
          </a:stretch>
        </p:blipFill>
        <p:spPr bwMode="auto">
          <a:xfrm flipH="1">
            <a:off x="1259632" y="4077072"/>
            <a:ext cx="590728" cy="148357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4" name="Picture 6" descr="http://shop.fkt.cz/Foto/id6/obr/6/64/646273_LB_00_FB_obr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10000" contrast="10000"/>
          </a:blip>
          <a:srcRect l="33333"/>
          <a:stretch>
            <a:fillRect/>
          </a:stretch>
        </p:blipFill>
        <p:spPr bwMode="auto">
          <a:xfrm>
            <a:off x="3419872" y="3933056"/>
            <a:ext cx="1296144" cy="16275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grpSp>
        <p:nvGrpSpPr>
          <p:cNvPr id="31" name="Skupina 30"/>
          <p:cNvGrpSpPr/>
          <p:nvPr/>
        </p:nvGrpSpPr>
        <p:grpSpPr>
          <a:xfrm>
            <a:off x="1979712" y="4149080"/>
            <a:ext cx="576064" cy="1008112"/>
            <a:chOff x="1835696" y="4149080"/>
            <a:chExt cx="576064" cy="1080120"/>
          </a:xfrm>
        </p:grpSpPr>
        <p:sp>
          <p:nvSpPr>
            <p:cNvPr id="27" name="Pravá jednoduchá závorka 26"/>
            <p:cNvSpPr/>
            <p:nvPr/>
          </p:nvSpPr>
          <p:spPr>
            <a:xfrm>
              <a:off x="1835696" y="4581128"/>
              <a:ext cx="144016" cy="216024"/>
            </a:xfrm>
            <a:prstGeom prst="rightBracket">
              <a:avLst>
                <a:gd name="adj" fmla="val 116667"/>
              </a:avLst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Pravá jednoduchá závorka 27"/>
            <p:cNvSpPr/>
            <p:nvPr/>
          </p:nvSpPr>
          <p:spPr>
            <a:xfrm>
              <a:off x="1979712" y="4293096"/>
              <a:ext cx="288032" cy="792088"/>
            </a:xfrm>
            <a:prstGeom prst="rightBracket">
              <a:avLst>
                <a:gd name="adj" fmla="val 137500"/>
              </a:avLst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Pravá jednoduchá závorka 28"/>
            <p:cNvSpPr/>
            <p:nvPr/>
          </p:nvSpPr>
          <p:spPr>
            <a:xfrm>
              <a:off x="2051720" y="4149080"/>
              <a:ext cx="360040" cy="1080120"/>
            </a:xfrm>
            <a:prstGeom prst="rightBracket">
              <a:avLst>
                <a:gd name="adj" fmla="val 150000"/>
              </a:avLst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Pravá jednoduchá závorka 29"/>
            <p:cNvSpPr/>
            <p:nvPr/>
          </p:nvSpPr>
          <p:spPr>
            <a:xfrm>
              <a:off x="1907704" y="4437112"/>
              <a:ext cx="216024" cy="504056"/>
            </a:xfrm>
            <a:prstGeom prst="rightBracket">
              <a:avLst>
                <a:gd name="adj" fmla="val 116667"/>
              </a:avLst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683568" y="5517232"/>
            <a:ext cx="48245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Venkovní čidlo vysílá signál a na hlavní stanici se nám ukáže venkovní teplota.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64288" y="5129316"/>
            <a:ext cx="13681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Klasický venkovní teploměr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AE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/>
              <a:t>TEPLOTNÍ ROZTAŽNOST</a:t>
            </a:r>
            <a:endParaRPr lang="cs-CZ" b="1" dirty="0"/>
          </a:p>
        </p:txBody>
      </p:sp>
      <p:sp>
        <p:nvSpPr>
          <p:cNvPr id="25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328592"/>
          </a:xfrm>
          <a:ln w="76200" cmpd="dbl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540000" lvl="1">
              <a:spcBef>
                <a:spcPts val="0"/>
              </a:spcBef>
              <a:buNone/>
            </a:pPr>
            <a:endParaRPr lang="cs-CZ" sz="800" b="1" dirty="0" smtClean="0"/>
          </a:p>
          <a:p>
            <a:pPr marL="180000" lvl="1" indent="0">
              <a:spcBef>
                <a:spcPts val="0"/>
              </a:spcBef>
              <a:buNone/>
            </a:pPr>
            <a:r>
              <a:rPr lang="cs-CZ" b="1" dirty="0" smtClean="0"/>
              <a:t>V teploměrech se podle teploty roztahuje kapalina. </a:t>
            </a:r>
          </a:p>
          <a:p>
            <a:pPr marL="180000" lvl="1" indent="0">
              <a:spcBef>
                <a:spcPts val="1200"/>
              </a:spcBef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 látky se vyšší teplotou také roztahují. Některé více a jiné méně. Např. železo se roztahuje málo, </a:t>
            </a:r>
          </a:p>
          <a:p>
            <a:pPr marL="180000" lvl="1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zinek se roztahuje hodně.</a:t>
            </a:r>
          </a:p>
          <a:p>
            <a:pPr marL="180000" lvl="1" indent="0">
              <a:spcBef>
                <a:spcPts val="1200"/>
              </a:spcBef>
              <a:buNone/>
            </a:pPr>
            <a:r>
              <a:rPr lang="cs-CZ" b="1" dirty="0" smtClean="0"/>
              <a:t>Bimetal je pásek ze dvou kovů, </a:t>
            </a:r>
            <a:br>
              <a:rPr lang="cs-CZ" b="1" dirty="0" smtClean="0"/>
            </a:br>
            <a:r>
              <a:rPr lang="cs-CZ" b="1" dirty="0" smtClean="0"/>
              <a:t>které mají různou teplotní roztažnost. </a:t>
            </a:r>
          </a:p>
          <a:p>
            <a:pPr marL="180000" lvl="1" indent="0">
              <a:spcBef>
                <a:spcPts val="1800"/>
              </a:spcBef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tuto vlastnost můžeme využít?</a:t>
            </a:r>
          </a:p>
          <a:p>
            <a:pPr marL="180000" lvl="1" indent="0">
              <a:spcBef>
                <a:spcPts val="0"/>
              </a:spcBef>
              <a:buNone/>
            </a:pPr>
            <a:r>
              <a:rPr lang="cs-CZ" b="1" dirty="0" smtClean="0"/>
              <a:t>U regulátoru teploty v žehličce, v akváriu, v bojleru.</a:t>
            </a:r>
          </a:p>
          <a:p>
            <a:pPr marL="180000" lvl="1" indent="0">
              <a:spcBef>
                <a:spcPts val="0"/>
              </a:spcBef>
              <a:buNone/>
            </a:pPr>
            <a:r>
              <a:rPr lang="cs-CZ" b="1" dirty="0" smtClean="0"/>
              <a:t>V elektrickém jističi.</a:t>
            </a:r>
          </a:p>
          <a:p>
            <a:pPr marL="180000" lvl="1" indent="0">
              <a:spcBef>
                <a:spcPts val="0"/>
              </a:spcBef>
              <a:buNone/>
            </a:pPr>
            <a:r>
              <a:rPr lang="cs-CZ" b="1" dirty="0" smtClean="0"/>
              <a:t>U bimetalového teploměru.</a:t>
            </a:r>
          </a:p>
        </p:txBody>
      </p:sp>
      <p:pic>
        <p:nvPicPr>
          <p:cNvPr id="6148" name="Picture 4" descr="http://www.techmania.cz/edutorium/data/fil_1860.gi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V="1">
            <a:off x="5292080" y="2766526"/>
            <a:ext cx="3240360" cy="7344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150" name="Picture 6" descr="Lampa, Plamen, Pokojová V&amp;uring;n&amp;ecaron;, Sklen&amp;ecaron;ná Láhev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E0506"/>
              </a:clrFrom>
              <a:clrTo>
                <a:srgbClr val="0E0506">
                  <a:alpha val="0"/>
                </a:srgbClr>
              </a:clrTo>
            </a:clrChange>
          </a:blip>
          <a:srcRect b="15459"/>
          <a:stretch>
            <a:fillRect/>
          </a:stretch>
        </p:blipFill>
        <p:spPr bwMode="auto">
          <a:xfrm>
            <a:off x="7452320" y="3267622"/>
            <a:ext cx="864096" cy="10974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AE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/>
              <a:t>ČÁSTICOVÉ SLOŽENÍ LÁTEK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  <a:ln w="76200" cmpd="dbl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lvl="1">
              <a:buNone/>
            </a:pPr>
            <a:endParaRPr lang="cs-CZ" sz="800" b="1" dirty="0" smtClean="0"/>
          </a:p>
          <a:p>
            <a:pPr marL="180000" lvl="1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látky jsou složeny z velmi malých částic.</a:t>
            </a:r>
          </a:p>
          <a:p>
            <a:pPr marL="180000" lvl="1" indent="0">
              <a:spcBef>
                <a:spcPts val="600"/>
              </a:spcBef>
              <a:buNone/>
            </a:pPr>
            <a:r>
              <a:rPr lang="cs-CZ" b="1" dirty="0" smtClean="0"/>
              <a:t>Tyto částice nejsou viditelné pouhým okem, ale jen pod speciálním mikroskopem.</a:t>
            </a:r>
          </a:p>
          <a:p>
            <a:pPr marL="180000" lvl="1" indent="0">
              <a:spcBef>
                <a:spcPts val="1200"/>
              </a:spcBef>
              <a:buNone/>
            </a:pPr>
            <a:r>
              <a:rPr lang="cs-CZ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 LÁTKY</a:t>
            </a:r>
          </a:p>
          <a:p>
            <a:pPr marL="180000" lvl="1" indent="0">
              <a:spcBef>
                <a:spcPts val="0"/>
              </a:spcBef>
              <a:buNone/>
            </a:pPr>
            <a:r>
              <a:rPr lang="cs-CZ" b="1" dirty="0" smtClean="0"/>
              <a:t>- </a:t>
            </a:r>
            <a:r>
              <a:rPr lang="cs-CZ" sz="2400" b="1" dirty="0" smtClean="0"/>
              <a:t>částice jsou pravidelně uspořádány </a:t>
            </a:r>
            <a:br>
              <a:rPr lang="cs-CZ" sz="2400" b="1" dirty="0" smtClean="0"/>
            </a:br>
            <a:r>
              <a:rPr lang="cs-CZ" sz="2400" b="1" dirty="0" smtClean="0"/>
              <a:t>a pevně spojeny</a:t>
            </a:r>
          </a:p>
          <a:p>
            <a:pPr marL="180000" lvl="1" indent="0">
              <a:spcBef>
                <a:spcPts val="600"/>
              </a:spcBef>
              <a:buNone/>
            </a:pPr>
            <a:r>
              <a:rPr lang="cs-CZ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KAPALNÉ LÁTKY</a:t>
            </a:r>
          </a:p>
          <a:p>
            <a:pPr marL="180000" lvl="1" indent="0">
              <a:spcBef>
                <a:spcPts val="0"/>
              </a:spcBef>
              <a:buNone/>
            </a:pPr>
            <a:r>
              <a:rPr lang="cs-CZ" sz="2400" b="1" dirty="0" smtClean="0"/>
              <a:t>- částice jsou blízko sebe, </a:t>
            </a:r>
            <a:br>
              <a:rPr lang="cs-CZ" sz="2400" b="1" dirty="0" smtClean="0"/>
            </a:br>
            <a:r>
              <a:rPr lang="cs-CZ" sz="2400" b="1" dirty="0" smtClean="0"/>
              <a:t>nejsou pravidelně uspořádány</a:t>
            </a:r>
          </a:p>
          <a:p>
            <a:pPr marL="180000" lvl="1" indent="0">
              <a:spcBef>
                <a:spcPts val="600"/>
              </a:spcBef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PLYNNÉ LÁTKY</a:t>
            </a:r>
          </a:p>
          <a:p>
            <a:pPr marL="180000" lvl="1" indent="0">
              <a:spcBef>
                <a:spcPts val="0"/>
              </a:spcBef>
              <a:buNone/>
            </a:pPr>
            <a:r>
              <a:rPr lang="cs-CZ" b="1" dirty="0" smtClean="0"/>
              <a:t>- </a:t>
            </a:r>
            <a:r>
              <a:rPr lang="cs-CZ" sz="2400" b="1" dirty="0" smtClean="0"/>
              <a:t>částice se volně a neuspořádaně pohybují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6084168" y="3068960"/>
            <a:ext cx="1728192" cy="720080"/>
            <a:chOff x="5940152" y="3284984"/>
            <a:chExt cx="1728192" cy="720080"/>
          </a:xfrm>
        </p:grpSpPr>
        <p:sp>
          <p:nvSpPr>
            <p:cNvPr id="4" name="Vývojový diagram: spojka 3"/>
            <p:cNvSpPr/>
            <p:nvPr/>
          </p:nvSpPr>
          <p:spPr>
            <a:xfrm>
              <a:off x="6084168" y="3284984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Vývojový diagram: spojka 4"/>
            <p:cNvSpPr/>
            <p:nvPr/>
          </p:nvSpPr>
          <p:spPr>
            <a:xfrm>
              <a:off x="6372200" y="3284984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ývojový diagram: spojka 5"/>
            <p:cNvSpPr/>
            <p:nvPr/>
          </p:nvSpPr>
          <p:spPr>
            <a:xfrm>
              <a:off x="6660232" y="3284984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ývojový diagram: spojka 6"/>
            <p:cNvSpPr/>
            <p:nvPr/>
          </p:nvSpPr>
          <p:spPr>
            <a:xfrm>
              <a:off x="6948264" y="3284984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spojka 7"/>
            <p:cNvSpPr/>
            <p:nvPr/>
          </p:nvSpPr>
          <p:spPr>
            <a:xfrm>
              <a:off x="7236296" y="3284984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ka 8"/>
            <p:cNvSpPr/>
            <p:nvPr/>
          </p:nvSpPr>
          <p:spPr>
            <a:xfrm>
              <a:off x="7092280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spojka 10"/>
            <p:cNvSpPr/>
            <p:nvPr/>
          </p:nvSpPr>
          <p:spPr>
            <a:xfrm>
              <a:off x="6228184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ývojový diagram: spojka 11"/>
            <p:cNvSpPr/>
            <p:nvPr/>
          </p:nvSpPr>
          <p:spPr>
            <a:xfrm>
              <a:off x="6516216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vojový diagram: spojka 12"/>
            <p:cNvSpPr/>
            <p:nvPr/>
          </p:nvSpPr>
          <p:spPr>
            <a:xfrm>
              <a:off x="6804248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ka 13"/>
            <p:cNvSpPr/>
            <p:nvPr/>
          </p:nvSpPr>
          <p:spPr>
            <a:xfrm>
              <a:off x="6372200" y="3717032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ka 14"/>
            <p:cNvSpPr/>
            <p:nvPr/>
          </p:nvSpPr>
          <p:spPr>
            <a:xfrm>
              <a:off x="6660232" y="3717032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ka 15"/>
            <p:cNvSpPr/>
            <p:nvPr/>
          </p:nvSpPr>
          <p:spPr>
            <a:xfrm>
              <a:off x="7380312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ka 9"/>
            <p:cNvSpPr/>
            <p:nvPr/>
          </p:nvSpPr>
          <p:spPr>
            <a:xfrm>
              <a:off x="6084168" y="3717032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ka 16"/>
            <p:cNvSpPr/>
            <p:nvPr/>
          </p:nvSpPr>
          <p:spPr>
            <a:xfrm>
              <a:off x="5940152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ka 17"/>
            <p:cNvSpPr/>
            <p:nvPr/>
          </p:nvSpPr>
          <p:spPr>
            <a:xfrm>
              <a:off x="7236296" y="3717032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pojka 18"/>
            <p:cNvSpPr/>
            <p:nvPr/>
          </p:nvSpPr>
          <p:spPr>
            <a:xfrm>
              <a:off x="6948264" y="3717032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6228184" y="4221088"/>
            <a:ext cx="1656184" cy="864096"/>
            <a:chOff x="6156176" y="4221088"/>
            <a:chExt cx="1656184" cy="864096"/>
          </a:xfrm>
        </p:grpSpPr>
        <p:sp>
          <p:nvSpPr>
            <p:cNvPr id="23" name="Vývojový diagram: spojka 22"/>
            <p:cNvSpPr/>
            <p:nvPr/>
          </p:nvSpPr>
          <p:spPr>
            <a:xfrm>
              <a:off x="6156176" y="4293096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pojka 23"/>
            <p:cNvSpPr/>
            <p:nvPr/>
          </p:nvSpPr>
          <p:spPr>
            <a:xfrm>
              <a:off x="6444208" y="4221088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ka 24"/>
            <p:cNvSpPr/>
            <p:nvPr/>
          </p:nvSpPr>
          <p:spPr>
            <a:xfrm>
              <a:off x="6156176" y="4653136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pojka 25"/>
            <p:cNvSpPr/>
            <p:nvPr/>
          </p:nvSpPr>
          <p:spPr>
            <a:xfrm>
              <a:off x="6588224" y="4437112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spojka 26"/>
            <p:cNvSpPr/>
            <p:nvPr/>
          </p:nvSpPr>
          <p:spPr>
            <a:xfrm>
              <a:off x="6876256" y="4581128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ka 27"/>
            <p:cNvSpPr/>
            <p:nvPr/>
          </p:nvSpPr>
          <p:spPr>
            <a:xfrm>
              <a:off x="6444208" y="4725144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spojka 28"/>
            <p:cNvSpPr/>
            <p:nvPr/>
          </p:nvSpPr>
          <p:spPr>
            <a:xfrm>
              <a:off x="6732240" y="4797152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spojka 29"/>
            <p:cNvSpPr/>
            <p:nvPr/>
          </p:nvSpPr>
          <p:spPr>
            <a:xfrm>
              <a:off x="7164288" y="4437112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spojka 30"/>
            <p:cNvSpPr/>
            <p:nvPr/>
          </p:nvSpPr>
          <p:spPr>
            <a:xfrm>
              <a:off x="6876256" y="4221088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ývojový diagram: spojka 31"/>
            <p:cNvSpPr/>
            <p:nvPr/>
          </p:nvSpPr>
          <p:spPr>
            <a:xfrm>
              <a:off x="7236296" y="4725144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ývojový diagram: spojka 32"/>
            <p:cNvSpPr/>
            <p:nvPr/>
          </p:nvSpPr>
          <p:spPr>
            <a:xfrm>
              <a:off x="7452320" y="4293096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ývojový diagram: spojka 33"/>
            <p:cNvSpPr/>
            <p:nvPr/>
          </p:nvSpPr>
          <p:spPr>
            <a:xfrm>
              <a:off x="7524328" y="4653136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6084168" y="5373216"/>
            <a:ext cx="2232248" cy="864096"/>
            <a:chOff x="6084168" y="5373216"/>
            <a:chExt cx="2232248" cy="864096"/>
          </a:xfrm>
        </p:grpSpPr>
        <p:sp>
          <p:nvSpPr>
            <p:cNvPr id="35" name="Vývojový diagram: spojka 34"/>
            <p:cNvSpPr/>
            <p:nvPr/>
          </p:nvSpPr>
          <p:spPr>
            <a:xfrm>
              <a:off x="6084168" y="5589240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spojka 35"/>
            <p:cNvSpPr/>
            <p:nvPr/>
          </p:nvSpPr>
          <p:spPr>
            <a:xfrm>
              <a:off x="6588224" y="5877272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spojka 36"/>
            <p:cNvSpPr/>
            <p:nvPr/>
          </p:nvSpPr>
          <p:spPr>
            <a:xfrm>
              <a:off x="7020272" y="5949280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spojka 37"/>
            <p:cNvSpPr/>
            <p:nvPr/>
          </p:nvSpPr>
          <p:spPr>
            <a:xfrm>
              <a:off x="7308304" y="5445224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spojka 38"/>
            <p:cNvSpPr/>
            <p:nvPr/>
          </p:nvSpPr>
          <p:spPr>
            <a:xfrm>
              <a:off x="7740352" y="5877272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spojka 39"/>
            <p:cNvSpPr/>
            <p:nvPr/>
          </p:nvSpPr>
          <p:spPr>
            <a:xfrm>
              <a:off x="8028384" y="5517232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spojka 40"/>
            <p:cNvSpPr/>
            <p:nvPr/>
          </p:nvSpPr>
          <p:spPr>
            <a:xfrm>
              <a:off x="6516216" y="5373216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AE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cs-CZ" b="1" dirty="0" smtClean="0"/>
              <a:t>Procvičování</a:t>
            </a: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6856" y="1268760"/>
            <a:ext cx="8229600" cy="5112568"/>
          </a:xfrm>
          <a:prstGeom prst="rect">
            <a:avLst/>
          </a:prstGeom>
          <a:ln w="76200" cmpd="dbl">
            <a:solidFill>
              <a:srgbClr val="994807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/>
              <a:t>Napiš, jakou teplotu ukazují teploměry.</a:t>
            </a:r>
          </a:p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 descr="Teplom&amp;ecaron;r, Léka&amp;rcaron;ské, Teplota, M&amp;ecaron;&amp;rcaron;ení, Nemocný, Nástro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556792"/>
            <a:ext cx="3600398" cy="18002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4427984" y="2204864"/>
            <a:ext cx="100811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9752" y="3645024"/>
            <a:ext cx="100811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380312" y="3645024"/>
            <a:ext cx="100811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32040" y="3645024"/>
            <a:ext cx="100811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79912" y="5301208"/>
            <a:ext cx="100811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elsia, Stupn&amp;ecaron;, Za&amp;rcaron;ízení, Pr&amp;uring;myslové, Pr&amp;uring;mysl, Opat&amp;rcaron;ení"/>
          <p:cNvPicPr>
            <a:picLocks noChangeAspect="1" noChangeArrowheads="1"/>
          </p:cNvPicPr>
          <p:nvPr/>
        </p:nvPicPr>
        <p:blipFill>
          <a:blip r:embed="rId3" cstate="print"/>
          <a:srcRect l="24845" t="17718" r="29015" b="49207"/>
          <a:stretch>
            <a:fillRect/>
          </a:stretch>
        </p:blipFill>
        <p:spPr bwMode="auto">
          <a:xfrm>
            <a:off x="827584" y="3140968"/>
            <a:ext cx="1440160" cy="15509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Obrázek 11" descr="DSCN0061.JPG"/>
          <p:cNvPicPr>
            <a:picLocks noChangeAspect="1"/>
          </p:cNvPicPr>
          <p:nvPr/>
        </p:nvPicPr>
        <p:blipFill>
          <a:blip r:embed="rId4" cstate="print">
            <a:lum bright="10000" contrast="20000"/>
          </a:blip>
          <a:srcRect l="7476" t="36350" r="5901" b="38450"/>
          <a:stretch>
            <a:fillRect/>
          </a:stretch>
        </p:blipFill>
        <p:spPr>
          <a:xfrm rot="5400000">
            <a:off x="5061053" y="3572517"/>
            <a:ext cx="3630408" cy="864097"/>
          </a:xfrm>
          <a:prstGeom prst="roundRect">
            <a:avLst>
              <a:gd name="adj" fmla="val 49478"/>
            </a:avLst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101" name="Picture 5" descr="http://i.idnes.cz/09/011/cl6/PJE2854b6_165620_1265972.jpg"/>
          <p:cNvPicPr>
            <a:picLocks noChangeAspect="1" noChangeArrowheads="1"/>
          </p:cNvPicPr>
          <p:nvPr/>
        </p:nvPicPr>
        <p:blipFill>
          <a:blip r:embed="rId5" cstate="print">
            <a:lum bright="10000" contrast="10000"/>
          </a:blip>
          <a:srcRect l="22800" r="41201"/>
          <a:stretch>
            <a:fillRect/>
          </a:stretch>
        </p:blipFill>
        <p:spPr bwMode="auto">
          <a:xfrm>
            <a:off x="3995936" y="3140968"/>
            <a:ext cx="864096" cy="16002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4" name="Obrázek 13" descr="DSCN0068.JPG"/>
          <p:cNvPicPr>
            <a:picLocks noChangeAspect="1"/>
          </p:cNvPicPr>
          <p:nvPr/>
        </p:nvPicPr>
        <p:blipFill>
          <a:blip r:embed="rId6" cstate="print">
            <a:lum bright="20000" contrast="30000"/>
          </a:blip>
          <a:srcRect l="36613" t="36350" r="19288" b="23750"/>
          <a:stretch>
            <a:fillRect/>
          </a:stretch>
        </p:blipFill>
        <p:spPr>
          <a:xfrm>
            <a:off x="1979712" y="5013176"/>
            <a:ext cx="1728192" cy="1172702"/>
          </a:xfrm>
          <a:prstGeom prst="rect">
            <a:avLst/>
          </a:prstGeom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  <a:softEdge rad="63500"/>
          </a:effectLst>
        </p:spPr>
      </p:pic>
      <p:sp>
        <p:nvSpPr>
          <p:cNvPr id="15" name="TextovéPole 14"/>
          <p:cNvSpPr txBox="1"/>
          <p:nvPr/>
        </p:nvSpPr>
        <p:spPr>
          <a:xfrm>
            <a:off x="5436096" y="2204864"/>
            <a:ext cx="792088" cy="504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000" b="1" dirty="0" smtClean="0"/>
              <a:t>39 °C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4149080"/>
            <a:ext cx="792088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000" b="1" dirty="0" smtClean="0"/>
              <a:t>20 °C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4048" y="4149080"/>
            <a:ext cx="792088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000" b="1" dirty="0" smtClean="0"/>
              <a:t>- 4 °C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24328" y="4149080"/>
            <a:ext cx="792088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000" b="1" dirty="0" smtClean="0"/>
              <a:t>24 °C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23928" y="5805264"/>
            <a:ext cx="792088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000" b="1" dirty="0" smtClean="0"/>
              <a:t>60 °C</a:t>
            </a:r>
            <a:endParaRPr lang="cs-CZ" sz="2000" b="1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AE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cs-CZ" b="1" dirty="0" smtClean="0"/>
              <a:t>Procvičování</a:t>
            </a: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6856" y="1268760"/>
            <a:ext cx="8229600" cy="5112568"/>
          </a:xfrm>
          <a:prstGeom prst="rect">
            <a:avLst/>
          </a:prstGeom>
          <a:ln w="76200" cmpd="dbl">
            <a:solidFill>
              <a:srgbClr val="994807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/>
              <a:t>Spoj čarami, co k sobě patří.</a:t>
            </a:r>
          </a:p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132856"/>
            <a:ext cx="1224136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LEDEN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2132856"/>
            <a:ext cx="1224136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DUBEN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2132856"/>
            <a:ext cx="1368152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ČERVENEC</a:t>
            </a:r>
            <a:endParaRPr lang="cs-CZ" sz="2000" b="1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1403648" y="3861048"/>
            <a:ext cx="648072" cy="2258328"/>
            <a:chOff x="1403648" y="3861048"/>
            <a:chExt cx="648072" cy="2258328"/>
          </a:xfrm>
        </p:grpSpPr>
        <p:pic>
          <p:nvPicPr>
            <p:cNvPr id="2050" name="Picture 2" descr="http://belamost.cz/files/img/EXC101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16000" contrast="30000"/>
            </a:blip>
            <a:srcRect l="13074" t="4877" r="9488" b="21963"/>
            <a:stretch>
              <a:fillRect/>
            </a:stretch>
          </p:blipFill>
          <p:spPr bwMode="auto">
            <a:xfrm>
              <a:off x="1403648" y="3861048"/>
              <a:ext cx="648072" cy="2258328"/>
            </a:xfrm>
            <a:prstGeom prst="round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13" name="Obdélník 12"/>
            <p:cNvSpPr/>
            <p:nvPr/>
          </p:nvSpPr>
          <p:spPr>
            <a:xfrm>
              <a:off x="1684488" y="4185272"/>
              <a:ext cx="79200" cy="1692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47964" y="3861048"/>
            <a:ext cx="648072" cy="2258328"/>
            <a:chOff x="4247964" y="3861048"/>
            <a:chExt cx="648072" cy="2258328"/>
          </a:xfrm>
        </p:grpSpPr>
        <p:grpSp>
          <p:nvGrpSpPr>
            <p:cNvPr id="16" name="Skupina 15"/>
            <p:cNvGrpSpPr/>
            <p:nvPr/>
          </p:nvGrpSpPr>
          <p:grpSpPr>
            <a:xfrm>
              <a:off x="4247964" y="3861048"/>
              <a:ext cx="648072" cy="2258328"/>
              <a:chOff x="4211960" y="3861048"/>
              <a:chExt cx="648072" cy="2258328"/>
            </a:xfrm>
          </p:grpSpPr>
          <p:pic>
            <p:nvPicPr>
              <p:cNvPr id="9" name="Picture 2" descr="http://belamost.cz/files/img/EXC101.jpg"/>
              <p:cNvPicPr>
                <a:picLocks noChangeAspect="1" noChangeArrowheads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lum bright="16000" contrast="30000"/>
              </a:blip>
              <a:srcRect l="13074" t="4877" r="9488" b="21963"/>
              <a:stretch>
                <a:fillRect/>
              </a:stretch>
            </p:blipFill>
            <p:spPr bwMode="auto">
              <a:xfrm>
                <a:off x="4211960" y="3861048"/>
                <a:ext cx="648072" cy="2258328"/>
              </a:xfrm>
              <a:prstGeom prst="roundRect">
                <a:avLst/>
              </a:prstGeom>
              <a:ln>
                <a:noFill/>
              </a:ln>
              <a:effectLst>
                <a:outerShdw blurRad="190500" algn="tl" rotWithShape="0">
                  <a:srgbClr val="000000">
                    <a:alpha val="70000"/>
                  </a:srgbClr>
                </a:outerShdw>
              </a:effectLst>
            </p:spPr>
          </p:pic>
          <p:sp>
            <p:nvSpPr>
              <p:cNvPr id="10" name="Obdélník 9"/>
              <p:cNvSpPr/>
              <p:nvPr/>
            </p:nvSpPr>
            <p:spPr>
              <a:xfrm>
                <a:off x="4492800" y="4185272"/>
                <a:ext cx="79200" cy="1692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9" name="Přímá spojovací čára 18"/>
            <p:cNvCxnSpPr/>
            <p:nvPr/>
          </p:nvCxnSpPr>
          <p:spPr>
            <a:xfrm flipV="1">
              <a:off x="4572000" y="4725144"/>
              <a:ext cx="0" cy="1260000"/>
            </a:xfrm>
            <a:prstGeom prst="line">
              <a:avLst/>
            </a:prstGeom>
            <a:ln w="38100"/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3" name="Přímá spojovací čára 22"/>
          <p:cNvCxnSpPr/>
          <p:nvPr/>
        </p:nvCxnSpPr>
        <p:spPr>
          <a:xfrm flipV="1">
            <a:off x="1724400" y="4941168"/>
            <a:ext cx="0" cy="1044000"/>
          </a:xfrm>
          <a:prstGeom prst="line">
            <a:avLst/>
          </a:prstGeom>
          <a:ln w="381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6" name="Skupina 25"/>
          <p:cNvGrpSpPr/>
          <p:nvPr/>
        </p:nvGrpSpPr>
        <p:grpSpPr>
          <a:xfrm>
            <a:off x="7092280" y="3861048"/>
            <a:ext cx="648072" cy="2258328"/>
            <a:chOff x="7092280" y="3861048"/>
            <a:chExt cx="648072" cy="2258328"/>
          </a:xfrm>
        </p:grpSpPr>
        <p:grpSp>
          <p:nvGrpSpPr>
            <p:cNvPr id="15" name="Skupina 14"/>
            <p:cNvGrpSpPr/>
            <p:nvPr/>
          </p:nvGrpSpPr>
          <p:grpSpPr>
            <a:xfrm>
              <a:off x="7092280" y="3861048"/>
              <a:ext cx="648072" cy="2258328"/>
              <a:chOff x="7092280" y="3861048"/>
              <a:chExt cx="648072" cy="2258328"/>
            </a:xfrm>
          </p:grpSpPr>
          <p:pic>
            <p:nvPicPr>
              <p:cNvPr id="11" name="Picture 2" descr="http://belamost.cz/files/img/EXC101.jpg"/>
              <p:cNvPicPr>
                <a:picLocks noChangeAspect="1" noChangeArrowheads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lum bright="16000" contrast="30000"/>
              </a:blip>
              <a:srcRect l="13074" t="4877" r="9488" b="21963"/>
              <a:stretch>
                <a:fillRect/>
              </a:stretch>
            </p:blipFill>
            <p:spPr bwMode="auto">
              <a:xfrm>
                <a:off x="7092280" y="3861048"/>
                <a:ext cx="648072" cy="2258328"/>
              </a:xfrm>
              <a:prstGeom prst="roundRect">
                <a:avLst/>
              </a:prstGeom>
              <a:ln>
                <a:noFill/>
              </a:ln>
              <a:effectLst>
                <a:outerShdw blurRad="190500" algn="tl" rotWithShape="0">
                  <a:srgbClr val="000000">
                    <a:alpha val="70000"/>
                  </a:srgbClr>
                </a:outerShdw>
              </a:effectLst>
            </p:spPr>
          </p:pic>
          <p:sp>
            <p:nvSpPr>
              <p:cNvPr id="12" name="Obdélník 11"/>
              <p:cNvSpPr/>
              <p:nvPr/>
            </p:nvSpPr>
            <p:spPr>
              <a:xfrm>
                <a:off x="7373120" y="4185272"/>
                <a:ext cx="79200" cy="16920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4" name="Přímá spojovací čára 23"/>
            <p:cNvCxnSpPr/>
            <p:nvPr/>
          </p:nvCxnSpPr>
          <p:spPr>
            <a:xfrm flipV="1">
              <a:off x="7416000" y="5301208"/>
              <a:ext cx="0" cy="684000"/>
            </a:xfrm>
            <a:prstGeom prst="line">
              <a:avLst/>
            </a:prstGeom>
            <a:ln w="38100"/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Přímá spojovací čára 27"/>
          <p:cNvCxnSpPr>
            <a:stCxn id="5" idx="2"/>
            <a:endCxn id="11" idx="0"/>
          </p:cNvCxnSpPr>
          <p:nvPr/>
        </p:nvCxnSpPr>
        <p:spPr>
          <a:xfrm>
            <a:off x="1727684" y="2532966"/>
            <a:ext cx="5688632" cy="132808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6" idx="2"/>
            <a:endCxn id="2050" idx="0"/>
          </p:cNvCxnSpPr>
          <p:nvPr/>
        </p:nvCxnSpPr>
        <p:spPr>
          <a:xfrm flipH="1">
            <a:off x="1727684" y="2532966"/>
            <a:ext cx="2808312" cy="132808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7" idx="2"/>
            <a:endCxn id="9" idx="0"/>
          </p:cNvCxnSpPr>
          <p:nvPr/>
        </p:nvCxnSpPr>
        <p:spPr>
          <a:xfrm flipH="1">
            <a:off x="4572000" y="2532966"/>
            <a:ext cx="2772308" cy="132808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AE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cs-CZ" b="1" dirty="0" smtClean="0"/>
              <a:t>Procvičování</a:t>
            </a: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6856" y="1268760"/>
            <a:ext cx="8229600" cy="5112568"/>
          </a:xfrm>
          <a:prstGeom prst="rect">
            <a:avLst/>
          </a:prstGeom>
          <a:ln w="76200" cmpd="dbl">
            <a:solidFill>
              <a:srgbClr val="994807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/>
              <a:t>Urči látku podle teplotní roztažnosti.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816248" y="2348880"/>
            <a:ext cx="2988000" cy="216024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816216" y="2708920"/>
            <a:ext cx="2700000" cy="216024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960248" y="4797152"/>
            <a:ext cx="2844000" cy="216024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960224" y="4437112"/>
            <a:ext cx="2628000" cy="216024"/>
          </a:xfrm>
          <a:prstGeom prst="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7092280" y="2195572"/>
            <a:ext cx="129614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092280" y="2699628"/>
            <a:ext cx="129614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092280" y="4283804"/>
            <a:ext cx="129614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092280" y="4787860"/>
            <a:ext cx="129614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39552" y="2165955"/>
            <a:ext cx="3168352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Zinek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má větší teplotní roztažnost než </a:t>
            </a:r>
            <a:r>
              <a:rPr lang="cs-CZ" sz="2400" b="1" dirty="0" smtClean="0">
                <a:solidFill>
                  <a:schemeClr val="tx1"/>
                </a:solidFill>
              </a:rPr>
              <a:t>železo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39552" y="4254187"/>
            <a:ext cx="3384376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Dřevo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má menší teplotní roztažnost než </a:t>
            </a:r>
            <a:r>
              <a:rPr lang="cs-CZ" sz="2400" b="1" dirty="0" smtClean="0">
                <a:solidFill>
                  <a:schemeClr val="tx1"/>
                </a:solidFill>
              </a:rPr>
              <a:t>plast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9" name="Picture 8" descr="Sví&amp;ccaron;ka, Plamen, Po&amp;zcaron;ár, Teplo, Sv&amp;ecaron;tlo"/>
          <p:cNvPicPr>
            <a:picLocks noChangeAspect="1" noChangeArrowheads="1"/>
          </p:cNvPicPr>
          <p:nvPr/>
        </p:nvPicPr>
        <p:blipFill>
          <a:blip r:embed="rId2" cstate="print"/>
          <a:srcRect b="24811"/>
          <a:stretch>
            <a:fillRect/>
          </a:stretch>
        </p:blipFill>
        <p:spPr bwMode="auto">
          <a:xfrm>
            <a:off x="5004048" y="2996952"/>
            <a:ext cx="670384" cy="1008112"/>
          </a:xfrm>
          <a:prstGeom prst="rect">
            <a:avLst/>
          </a:prstGeom>
          <a:noFill/>
        </p:spPr>
      </p:pic>
      <p:pic>
        <p:nvPicPr>
          <p:cNvPr id="60" name="Picture 8" descr="Sví&amp;ccaron;ka, Plamen, Po&amp;zcaron;ár, Teplo, Sv&amp;ecaron;tlo"/>
          <p:cNvPicPr>
            <a:picLocks noChangeAspect="1" noChangeArrowheads="1"/>
          </p:cNvPicPr>
          <p:nvPr/>
        </p:nvPicPr>
        <p:blipFill>
          <a:blip r:embed="rId2" cstate="print"/>
          <a:srcRect b="24811"/>
          <a:stretch>
            <a:fillRect/>
          </a:stretch>
        </p:blipFill>
        <p:spPr bwMode="auto">
          <a:xfrm>
            <a:off x="5004048" y="5157192"/>
            <a:ext cx="670384" cy="10081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AE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cs-CZ" b="1" dirty="0" smtClean="0"/>
              <a:t>Procvičování</a:t>
            </a: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6856" y="1268760"/>
            <a:ext cx="8229600" cy="5112568"/>
          </a:xfrm>
          <a:prstGeom prst="rect">
            <a:avLst/>
          </a:prstGeom>
          <a:ln w="76200" cmpd="dbl">
            <a:solidFill>
              <a:srgbClr val="994807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/>
              <a:t>Urči látku podle teplotní roztažnosti.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816248" y="2348880"/>
            <a:ext cx="2988000" cy="216024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816216" y="2708920"/>
            <a:ext cx="2700000" cy="216024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960248" y="4797152"/>
            <a:ext cx="2844000" cy="216024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960224" y="4437112"/>
            <a:ext cx="2628000" cy="216024"/>
          </a:xfrm>
          <a:prstGeom prst="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7092280" y="2195572"/>
            <a:ext cx="1296144" cy="40011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ZINEK</a:t>
            </a:r>
            <a:endParaRPr lang="cs-CZ" sz="2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092280" y="2699628"/>
            <a:ext cx="1296144" cy="40011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ŽELEZO</a:t>
            </a:r>
            <a:endParaRPr lang="cs-CZ" sz="20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092280" y="4283804"/>
            <a:ext cx="1296144" cy="40011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DŘEVO</a:t>
            </a:r>
            <a:endParaRPr lang="cs-CZ" sz="20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092280" y="4787860"/>
            <a:ext cx="1296144" cy="40011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PLAST</a:t>
            </a:r>
            <a:endParaRPr lang="cs-CZ" sz="20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39552" y="2165955"/>
            <a:ext cx="3168352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Zinek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má větší teplotní roztažnost než </a:t>
            </a:r>
            <a:r>
              <a:rPr lang="cs-CZ" sz="2400" b="1" dirty="0" smtClean="0">
                <a:solidFill>
                  <a:schemeClr val="tx1"/>
                </a:solidFill>
              </a:rPr>
              <a:t>železo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39552" y="4254187"/>
            <a:ext cx="3384376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Dřevo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má menší teplotní roztažnost než </a:t>
            </a:r>
            <a:r>
              <a:rPr lang="cs-CZ" sz="2400" b="1" dirty="0" smtClean="0">
                <a:solidFill>
                  <a:schemeClr val="tx1"/>
                </a:solidFill>
              </a:rPr>
              <a:t>plast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9" name="Picture 8" descr="Sví&amp;ccaron;ka, Plamen, Po&amp;zcaron;ár, Teplo, Sv&amp;ecaron;tlo"/>
          <p:cNvPicPr>
            <a:picLocks noChangeAspect="1" noChangeArrowheads="1"/>
          </p:cNvPicPr>
          <p:nvPr/>
        </p:nvPicPr>
        <p:blipFill>
          <a:blip r:embed="rId2" cstate="print"/>
          <a:srcRect b="24811"/>
          <a:stretch>
            <a:fillRect/>
          </a:stretch>
        </p:blipFill>
        <p:spPr bwMode="auto">
          <a:xfrm>
            <a:off x="5004048" y="2996952"/>
            <a:ext cx="670384" cy="1008112"/>
          </a:xfrm>
          <a:prstGeom prst="rect">
            <a:avLst/>
          </a:prstGeom>
          <a:noFill/>
        </p:spPr>
      </p:pic>
      <p:pic>
        <p:nvPicPr>
          <p:cNvPr id="60" name="Picture 8" descr="Sví&amp;ccaron;ka, Plamen, Po&amp;zcaron;ár, Teplo, Sv&amp;ecaron;tlo"/>
          <p:cNvPicPr>
            <a:picLocks noChangeAspect="1" noChangeArrowheads="1"/>
          </p:cNvPicPr>
          <p:nvPr/>
        </p:nvPicPr>
        <p:blipFill>
          <a:blip r:embed="rId2" cstate="print"/>
          <a:srcRect b="24811"/>
          <a:stretch>
            <a:fillRect/>
          </a:stretch>
        </p:blipFill>
        <p:spPr bwMode="auto">
          <a:xfrm>
            <a:off x="5004048" y="5157192"/>
            <a:ext cx="670384" cy="10081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AE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cs-CZ" b="1" dirty="0" smtClean="0"/>
              <a:t>Procvičování</a:t>
            </a: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6856" y="1268760"/>
            <a:ext cx="8229600" cy="5112568"/>
          </a:xfrm>
          <a:prstGeom prst="rect">
            <a:avLst/>
          </a:prstGeom>
          <a:ln w="76200" cmpd="dbl">
            <a:solidFill>
              <a:srgbClr val="994807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200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/>
              <a:t>Spoj čarou, co k sobě patří.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3" name="Skupina 4"/>
          <p:cNvGrpSpPr/>
          <p:nvPr/>
        </p:nvGrpSpPr>
        <p:grpSpPr>
          <a:xfrm>
            <a:off x="6228184" y="5157192"/>
            <a:ext cx="1728192" cy="720080"/>
            <a:chOff x="5940152" y="3284984"/>
            <a:chExt cx="1728192" cy="720080"/>
          </a:xfrm>
        </p:grpSpPr>
        <p:sp>
          <p:nvSpPr>
            <p:cNvPr id="6" name="Vývojový diagram: spojka 5"/>
            <p:cNvSpPr/>
            <p:nvPr/>
          </p:nvSpPr>
          <p:spPr>
            <a:xfrm>
              <a:off x="6084168" y="3284984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ývojový diagram: spojka 6"/>
            <p:cNvSpPr/>
            <p:nvPr/>
          </p:nvSpPr>
          <p:spPr>
            <a:xfrm>
              <a:off x="6372200" y="3284984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spojka 7"/>
            <p:cNvSpPr/>
            <p:nvPr/>
          </p:nvSpPr>
          <p:spPr>
            <a:xfrm>
              <a:off x="6660232" y="3284984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ka 8"/>
            <p:cNvSpPr/>
            <p:nvPr/>
          </p:nvSpPr>
          <p:spPr>
            <a:xfrm>
              <a:off x="6948264" y="3284984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ka 9"/>
            <p:cNvSpPr/>
            <p:nvPr/>
          </p:nvSpPr>
          <p:spPr>
            <a:xfrm>
              <a:off x="7236296" y="3284984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spojka 10"/>
            <p:cNvSpPr/>
            <p:nvPr/>
          </p:nvSpPr>
          <p:spPr>
            <a:xfrm>
              <a:off x="7092280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ývojový diagram: spojka 11"/>
            <p:cNvSpPr/>
            <p:nvPr/>
          </p:nvSpPr>
          <p:spPr>
            <a:xfrm>
              <a:off x="6228184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vojový diagram: spojka 12"/>
            <p:cNvSpPr/>
            <p:nvPr/>
          </p:nvSpPr>
          <p:spPr>
            <a:xfrm>
              <a:off x="6516216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ka 13"/>
            <p:cNvSpPr/>
            <p:nvPr/>
          </p:nvSpPr>
          <p:spPr>
            <a:xfrm>
              <a:off x="6804248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ka 14"/>
            <p:cNvSpPr/>
            <p:nvPr/>
          </p:nvSpPr>
          <p:spPr>
            <a:xfrm>
              <a:off x="6372200" y="3717032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ka 15"/>
            <p:cNvSpPr/>
            <p:nvPr/>
          </p:nvSpPr>
          <p:spPr>
            <a:xfrm>
              <a:off x="6660232" y="3717032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ka 16"/>
            <p:cNvSpPr/>
            <p:nvPr/>
          </p:nvSpPr>
          <p:spPr>
            <a:xfrm>
              <a:off x="7380312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ka 17"/>
            <p:cNvSpPr/>
            <p:nvPr/>
          </p:nvSpPr>
          <p:spPr>
            <a:xfrm>
              <a:off x="6084168" y="3717032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pojka 18"/>
            <p:cNvSpPr/>
            <p:nvPr/>
          </p:nvSpPr>
          <p:spPr>
            <a:xfrm>
              <a:off x="5940152" y="3501008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ka 19"/>
            <p:cNvSpPr/>
            <p:nvPr/>
          </p:nvSpPr>
          <p:spPr>
            <a:xfrm>
              <a:off x="7236296" y="3717032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spojka 20"/>
            <p:cNvSpPr/>
            <p:nvPr/>
          </p:nvSpPr>
          <p:spPr>
            <a:xfrm>
              <a:off x="6948264" y="3717032"/>
              <a:ext cx="288032" cy="288032"/>
            </a:xfrm>
            <a:prstGeom prst="flowChartConnector">
              <a:avLst/>
            </a:prstGeom>
            <a:effectLst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21"/>
          <p:cNvGrpSpPr/>
          <p:nvPr/>
        </p:nvGrpSpPr>
        <p:grpSpPr>
          <a:xfrm>
            <a:off x="6156176" y="2132856"/>
            <a:ext cx="1656184" cy="864096"/>
            <a:chOff x="6156176" y="4221088"/>
            <a:chExt cx="1656184" cy="864096"/>
          </a:xfrm>
        </p:grpSpPr>
        <p:sp>
          <p:nvSpPr>
            <p:cNvPr id="23" name="Vývojový diagram: spojka 22"/>
            <p:cNvSpPr/>
            <p:nvPr/>
          </p:nvSpPr>
          <p:spPr>
            <a:xfrm>
              <a:off x="6156176" y="4293096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pojka 23"/>
            <p:cNvSpPr/>
            <p:nvPr/>
          </p:nvSpPr>
          <p:spPr>
            <a:xfrm>
              <a:off x="6444208" y="4221088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ka 24"/>
            <p:cNvSpPr/>
            <p:nvPr/>
          </p:nvSpPr>
          <p:spPr>
            <a:xfrm>
              <a:off x="6156176" y="4653136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pojka 25"/>
            <p:cNvSpPr/>
            <p:nvPr/>
          </p:nvSpPr>
          <p:spPr>
            <a:xfrm>
              <a:off x="6588224" y="4437112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spojka 26"/>
            <p:cNvSpPr/>
            <p:nvPr/>
          </p:nvSpPr>
          <p:spPr>
            <a:xfrm>
              <a:off x="6876256" y="4581128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ka 27"/>
            <p:cNvSpPr/>
            <p:nvPr/>
          </p:nvSpPr>
          <p:spPr>
            <a:xfrm>
              <a:off x="6444208" y="4725144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spojka 28"/>
            <p:cNvSpPr/>
            <p:nvPr/>
          </p:nvSpPr>
          <p:spPr>
            <a:xfrm>
              <a:off x="6732240" y="4797152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spojka 29"/>
            <p:cNvSpPr/>
            <p:nvPr/>
          </p:nvSpPr>
          <p:spPr>
            <a:xfrm>
              <a:off x="7164288" y="4437112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spojka 30"/>
            <p:cNvSpPr/>
            <p:nvPr/>
          </p:nvSpPr>
          <p:spPr>
            <a:xfrm>
              <a:off x="6876256" y="4221088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ývojový diagram: spojka 31"/>
            <p:cNvSpPr/>
            <p:nvPr/>
          </p:nvSpPr>
          <p:spPr>
            <a:xfrm>
              <a:off x="7236296" y="4725144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ývojový diagram: spojka 32"/>
            <p:cNvSpPr/>
            <p:nvPr/>
          </p:nvSpPr>
          <p:spPr>
            <a:xfrm>
              <a:off x="7452320" y="4293096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ývojový diagram: spojka 33"/>
            <p:cNvSpPr/>
            <p:nvPr/>
          </p:nvSpPr>
          <p:spPr>
            <a:xfrm>
              <a:off x="7524328" y="4653136"/>
              <a:ext cx="288032" cy="288032"/>
            </a:xfrm>
            <a:prstGeom prst="flowChartConnector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34"/>
          <p:cNvGrpSpPr/>
          <p:nvPr/>
        </p:nvGrpSpPr>
        <p:grpSpPr>
          <a:xfrm>
            <a:off x="5940152" y="3573016"/>
            <a:ext cx="2232248" cy="864096"/>
            <a:chOff x="6084168" y="5373216"/>
            <a:chExt cx="2232248" cy="864096"/>
          </a:xfrm>
        </p:grpSpPr>
        <p:sp>
          <p:nvSpPr>
            <p:cNvPr id="36" name="Vývojový diagram: spojka 35"/>
            <p:cNvSpPr/>
            <p:nvPr/>
          </p:nvSpPr>
          <p:spPr>
            <a:xfrm>
              <a:off x="6084168" y="5589240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spojka 36"/>
            <p:cNvSpPr/>
            <p:nvPr/>
          </p:nvSpPr>
          <p:spPr>
            <a:xfrm>
              <a:off x="6588224" y="5877272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spojka 37"/>
            <p:cNvSpPr/>
            <p:nvPr/>
          </p:nvSpPr>
          <p:spPr>
            <a:xfrm>
              <a:off x="7020272" y="5949280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spojka 38"/>
            <p:cNvSpPr/>
            <p:nvPr/>
          </p:nvSpPr>
          <p:spPr>
            <a:xfrm>
              <a:off x="7308304" y="5445224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spojka 39"/>
            <p:cNvSpPr/>
            <p:nvPr/>
          </p:nvSpPr>
          <p:spPr>
            <a:xfrm>
              <a:off x="7740352" y="5877272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ývojový diagram: spojka 40"/>
            <p:cNvSpPr/>
            <p:nvPr/>
          </p:nvSpPr>
          <p:spPr>
            <a:xfrm>
              <a:off x="8028384" y="5517232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spojka 41"/>
            <p:cNvSpPr/>
            <p:nvPr/>
          </p:nvSpPr>
          <p:spPr>
            <a:xfrm>
              <a:off x="6516216" y="5373216"/>
              <a:ext cx="288032" cy="288032"/>
            </a:xfrm>
            <a:prstGeom prst="flowChartConnector">
              <a:avLst/>
            </a:prstGeom>
            <a:solidFill>
              <a:schemeClr val="bg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71600" y="2276872"/>
            <a:ext cx="151216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ZLATO</a:t>
            </a:r>
            <a:endParaRPr lang="cs-CZ" sz="4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971600" y="5157192"/>
            <a:ext cx="1512168" cy="707886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PLYN</a:t>
            </a:r>
            <a:endParaRPr lang="cs-CZ" sz="40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971600" y="3717032"/>
            <a:ext cx="1512168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VODA</a:t>
            </a:r>
            <a:endParaRPr lang="cs-CZ" sz="4000" b="1" dirty="0"/>
          </a:p>
        </p:txBody>
      </p:sp>
      <p:cxnSp>
        <p:nvCxnSpPr>
          <p:cNvPr id="48" name="Přímá spojovací čára 47"/>
          <p:cNvCxnSpPr>
            <a:stCxn id="44" idx="3"/>
            <a:endCxn id="19" idx="2"/>
          </p:cNvCxnSpPr>
          <p:nvPr/>
        </p:nvCxnSpPr>
        <p:spPr>
          <a:xfrm>
            <a:off x="2483768" y="2630815"/>
            <a:ext cx="3744416" cy="288641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>
            <a:stCxn id="46" idx="3"/>
          </p:cNvCxnSpPr>
          <p:nvPr/>
        </p:nvCxnSpPr>
        <p:spPr>
          <a:xfrm flipV="1">
            <a:off x="2483768" y="2564904"/>
            <a:ext cx="3672408" cy="1506071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45" idx="3"/>
          </p:cNvCxnSpPr>
          <p:nvPr/>
        </p:nvCxnSpPr>
        <p:spPr>
          <a:xfrm flipV="1">
            <a:off x="2483768" y="4077072"/>
            <a:ext cx="3456384" cy="1434063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CCFF"/>
                                      </p:to>
                                    </p:animClr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0C0C0"/>
                                      </p:to>
                                    </p:animClr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AE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16632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Zdroj obrázků a fotografií: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395536" y="560869"/>
            <a:ext cx="8352928" cy="50783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200" dirty="0" smtClean="0"/>
              <a:t>str. 3</a:t>
            </a:r>
          </a:p>
          <a:p>
            <a:r>
              <a:rPr lang="cs-CZ" sz="1200" dirty="0" smtClean="0"/>
              <a:t>[cit. 2013-08-12]. 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2"/>
              </a:rPr>
              <a:t>http://pixabay.com/cs/teplom%C4%9Br-l%C3%A9ka%C5%99sk%C3%A9-teplota-m%C4%9B%C5%99en%C3%AD-161173/</a:t>
            </a:r>
            <a:endParaRPr lang="cs-CZ" sz="1200" dirty="0" smtClean="0"/>
          </a:p>
          <a:p>
            <a:r>
              <a:rPr lang="cs-CZ" sz="1200" dirty="0" smtClean="0"/>
              <a:t>[cit. 2013-08-12]. 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3"/>
              </a:rPr>
              <a:t>http://pixabay.com/cs/digit%C3%A1ln%C3%AD-modr%C3%A1-b%C3%ADl%C3%A1-teplom%C4%9Br-36852/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str. 4</a:t>
            </a:r>
          </a:p>
          <a:p>
            <a:r>
              <a:rPr lang="cs-CZ" sz="1200" dirty="0" smtClean="0"/>
              <a:t>Fotografie ledu a páry: archiv autora</a:t>
            </a:r>
          </a:p>
          <a:p>
            <a:endParaRPr lang="cs-CZ" sz="1200" dirty="0" smtClean="0"/>
          </a:p>
          <a:p>
            <a:r>
              <a:rPr lang="cs-CZ" sz="1200" dirty="0" smtClean="0"/>
              <a:t>str. 5, 9</a:t>
            </a:r>
          </a:p>
          <a:p>
            <a:r>
              <a:rPr lang="cs-CZ" sz="1200" dirty="0" smtClean="0"/>
              <a:t>Fotografie teploměrů: archiv autora</a:t>
            </a:r>
          </a:p>
          <a:p>
            <a:endParaRPr lang="cs-CZ" sz="1200" dirty="0" smtClean="0"/>
          </a:p>
          <a:p>
            <a:r>
              <a:rPr lang="cs-CZ" sz="1200" dirty="0" smtClean="0"/>
              <a:t>str. 6</a:t>
            </a:r>
          </a:p>
          <a:p>
            <a:r>
              <a:rPr lang="cs-CZ" sz="1200" dirty="0" smtClean="0"/>
              <a:t>[cit. 2013-08-12]. 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4"/>
              </a:rPr>
              <a:t>http://pixabay.com/cs/lampa-plamen-pokojov%C3%A1-v%C5%AFn%C4%9B-203959/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str. 8</a:t>
            </a:r>
          </a:p>
          <a:p>
            <a:r>
              <a:rPr lang="cs-CZ" sz="1200" dirty="0" smtClean="0"/>
              <a:t>Fotografie venkovního, pokojového a </a:t>
            </a:r>
            <a:r>
              <a:rPr lang="cs-CZ" sz="1200" dirty="0" err="1" smtClean="0"/>
              <a:t>bojlerového</a:t>
            </a:r>
            <a:r>
              <a:rPr lang="cs-CZ" sz="1200" dirty="0" smtClean="0"/>
              <a:t> teploměru: archiv autora</a:t>
            </a:r>
          </a:p>
          <a:p>
            <a:r>
              <a:rPr lang="cs-CZ" sz="1200" dirty="0" smtClean="0"/>
              <a:t>[cit. 2013-08-12]. 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2"/>
              </a:rPr>
              <a:t>http://pixabay.com/cs/teplom%C4%9Br-l%C3%A9ka%C5%99sk%C3%A9-teplota-m%C4%9B%C5%99en%C3%AD-161173/</a:t>
            </a:r>
            <a:endParaRPr lang="cs-CZ" sz="1200" dirty="0" smtClean="0"/>
          </a:p>
          <a:p>
            <a:r>
              <a:rPr lang="cs-CZ" sz="1200" dirty="0" smtClean="0"/>
              <a:t>[cit. 2013-08-12]. 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5"/>
              </a:rPr>
              <a:t>http://pixabay.com/cs/celsia-stupn%C4%9B-za%C5%99%C3%ADzen%C3%AD-pr%C5%AFmyslov%C3%A9-16047/</a:t>
            </a:r>
            <a:endParaRPr lang="cs-CZ" sz="1200" dirty="0" smtClean="0"/>
          </a:p>
          <a:p>
            <a:r>
              <a:rPr lang="cs-CZ" sz="1200" dirty="0" smtClean="0"/>
              <a:t> </a:t>
            </a:r>
          </a:p>
          <a:p>
            <a:r>
              <a:rPr lang="cs-CZ" sz="1200" dirty="0" smtClean="0"/>
              <a:t>str. 10, 11</a:t>
            </a:r>
          </a:p>
          <a:p>
            <a:r>
              <a:rPr lang="cs-CZ" sz="1200" dirty="0" smtClean="0"/>
              <a:t>[cit. </a:t>
            </a:r>
            <a:r>
              <a:rPr lang="cs-CZ" sz="1200" smtClean="0"/>
              <a:t>2013-08-12]. </a:t>
            </a:r>
            <a:r>
              <a:rPr lang="cs-CZ" sz="1200" dirty="0" smtClean="0"/>
              <a:t>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6"/>
              </a:rPr>
              <a:t>http://pixabay.com/cs/sv%C3%AD%C4%8Dka-plamen-po%C5%BE%C3%A1r-teplo-sv%C4%9Btlo-149785/</a:t>
            </a:r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3821</TotalTime>
  <Words>717</Words>
  <Application>Microsoft Office PowerPoint</Application>
  <PresentationFormat>Předvádění na obrazovce (4:3)</PresentationFormat>
  <Paragraphs>140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1_Motiv sady Office</vt:lpstr>
      <vt:lpstr>Prezentace aplikace PowerPoint</vt:lpstr>
      <vt:lpstr>Prezentace aplikace PowerPoint</vt:lpstr>
      <vt:lpstr>TEPLOTA</vt:lpstr>
      <vt:lpstr>TEPLOTA</vt:lpstr>
      <vt:lpstr>TEPLOTA</vt:lpstr>
      <vt:lpstr>TEPLOTNÍ ROZTAŽNOST</vt:lpstr>
      <vt:lpstr>ČÁSTICOVÉ SLOŽENÍ LÁTEK</vt:lpstr>
      <vt:lpstr>Procvičování</vt:lpstr>
      <vt:lpstr>Procvičování</vt:lpstr>
      <vt:lpstr>Procvičování</vt:lpstr>
      <vt:lpstr>Procvičování</vt:lpstr>
      <vt:lpstr>Procvičování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skola</cp:lastModifiedBy>
  <cp:revision>355</cp:revision>
  <dcterms:modified xsi:type="dcterms:W3CDTF">2014-10-16T05:38:09Z</dcterms:modified>
</cp:coreProperties>
</file>