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0"/>
  </p:notesMasterIdLst>
  <p:sldIdLst>
    <p:sldId id="351" r:id="rId3"/>
    <p:sldId id="352" r:id="rId4"/>
    <p:sldId id="354" r:id="rId5"/>
    <p:sldId id="353" r:id="rId6"/>
    <p:sldId id="304" r:id="rId7"/>
    <p:sldId id="305" r:id="rId8"/>
    <p:sldId id="306" r:id="rId9"/>
    <p:sldId id="307" r:id="rId10"/>
    <p:sldId id="308" r:id="rId11"/>
    <p:sldId id="309" r:id="rId12"/>
    <p:sldId id="310" r:id="rId13"/>
    <p:sldId id="311" r:id="rId14"/>
    <p:sldId id="312" r:id="rId15"/>
    <p:sldId id="313" r:id="rId16"/>
    <p:sldId id="314" r:id="rId17"/>
    <p:sldId id="355" r:id="rId18"/>
    <p:sldId id="350"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p:scale>
          <a:sx n="70" d="100"/>
          <a:sy n="70" d="100"/>
        </p:scale>
        <p:origin x="-474" y="-1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24D6F1-C6F5-4487-B657-6865C6E34EE7}" type="datetimeFigureOut">
              <a:rPr lang="cs-CZ" smtClean="0"/>
              <a:pPr/>
              <a:t>16.10.2014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BA085B-8BA2-4F38-92D3-0AD9B8F08EDF}" type="slidenum">
              <a:rPr lang="cs-CZ" smtClean="0"/>
              <a:pPr/>
              <a:t>‹#›</a:t>
            </a:fld>
            <a:endParaRPr lang="cs-CZ"/>
          </a:p>
        </p:txBody>
      </p:sp>
    </p:spTree>
    <p:extLst>
      <p:ext uri="{BB962C8B-B14F-4D97-AF65-F5344CB8AC3E}">
        <p14:creationId xmlns:p14="http://schemas.microsoft.com/office/powerpoint/2010/main" val="343509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F276D6C-97CA-4214-A4CE-CB3A7C8DD46D}" type="slidenum">
              <a:rPr lang="cs-CZ" smtClean="0"/>
              <a:pPr/>
              <a:t>9</a:t>
            </a:fld>
            <a:endParaRPr lang="cs-CZ" dirty="0"/>
          </a:p>
        </p:txBody>
      </p:sp>
    </p:spTree>
    <p:extLst>
      <p:ext uri="{BB962C8B-B14F-4D97-AF65-F5344CB8AC3E}">
        <p14:creationId xmlns:p14="http://schemas.microsoft.com/office/powerpoint/2010/main" val="2736557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http://eucitel.zskaminky.cz/view.php?nazevclanku=uhly&amp;cisloclanku=2008020003</a:t>
            </a:r>
            <a:endParaRPr lang="cs-CZ" dirty="0"/>
          </a:p>
        </p:txBody>
      </p:sp>
      <p:sp>
        <p:nvSpPr>
          <p:cNvPr id="4" name="Zástupný symbol pro číslo snímku 3"/>
          <p:cNvSpPr>
            <a:spLocks noGrp="1"/>
          </p:cNvSpPr>
          <p:nvPr>
            <p:ph type="sldNum" sz="quarter" idx="10"/>
          </p:nvPr>
        </p:nvSpPr>
        <p:spPr/>
        <p:txBody>
          <a:bodyPr/>
          <a:lstStyle/>
          <a:p>
            <a:fld id="{9F276D6C-97CA-4214-A4CE-CB3A7C8DD46D}" type="slidenum">
              <a:rPr lang="cs-CZ" smtClean="0"/>
              <a:pPr/>
              <a:t>13</a:t>
            </a:fld>
            <a:endParaRPr lang="cs-CZ" dirty="0"/>
          </a:p>
        </p:txBody>
      </p:sp>
    </p:spTree>
    <p:extLst>
      <p:ext uri="{BB962C8B-B14F-4D97-AF65-F5344CB8AC3E}">
        <p14:creationId xmlns:p14="http://schemas.microsoft.com/office/powerpoint/2010/main" val="1942215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BED29BD-66E7-413F-A0FB-4D677F79EC42}" type="slidenum">
              <a:rPr lang="cs-CZ" smtClean="0"/>
              <a:pPr/>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BED29BD-66E7-413F-A0FB-4D677F79EC42}" type="slidenum">
              <a:rPr lang="cs-CZ" smtClean="0"/>
              <a:pPr/>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BED29BD-66E7-413F-A0FB-4D677F79EC42}" type="slidenum">
              <a:rPr lang="cs-CZ" smtClean="0"/>
              <a:pPr/>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BED29BD-66E7-413F-A0FB-4D677F79EC42}" type="slidenum">
              <a:rPr lang="cs-CZ" smtClean="0"/>
              <a:pPr/>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BED29BD-66E7-413F-A0FB-4D677F79EC42}"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1224985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3153670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1073473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4151384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482677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106980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27419487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36917235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35929679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1868529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BED29BD-66E7-413F-A0FB-4D677F79EC42}" type="slidenum">
              <a:rPr lang="cs-CZ" smtClean="0"/>
              <a:pPr/>
              <a:t>‹#›</a:t>
            </a:fld>
            <a:endParaRPr lang="cs-CZ"/>
          </a:p>
        </p:txBody>
      </p:sp>
    </p:spTree>
    <p:extLst>
      <p:ext uri="{BB962C8B-B14F-4D97-AF65-F5344CB8AC3E}">
        <p14:creationId xmlns:p14="http://schemas.microsoft.com/office/powerpoint/2010/main" val="949899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A5C8357A-CDEF-4750-8F27-192AC06AF2D0}" type="datetimeFigureOut">
              <a:rPr lang="cs-CZ" smtClean="0"/>
              <a:pPr/>
              <a:t>16.10.2014</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CBED29BD-66E7-413F-A0FB-4D677F79EC4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C8357A-CDEF-4750-8F27-192AC06AF2D0}" type="datetimeFigureOut">
              <a:rPr lang="cs-CZ" smtClean="0"/>
              <a:pPr/>
              <a:t>16.10.2014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ED29BD-66E7-413F-A0FB-4D677F79EC42}" type="slidenum">
              <a:rPr lang="cs-CZ" smtClean="0"/>
              <a:pPr/>
              <a:t>‹#›</a:t>
            </a:fld>
            <a:endParaRPr lang="cs-CZ"/>
          </a:p>
        </p:txBody>
      </p:sp>
    </p:spTree>
    <p:extLst>
      <p:ext uri="{BB962C8B-B14F-4D97-AF65-F5344CB8AC3E}">
        <p14:creationId xmlns:p14="http://schemas.microsoft.com/office/powerpoint/2010/main" val="28846146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875100" y="2516703"/>
            <a:ext cx="7339253" cy="646331"/>
          </a:xfrm>
          <a:prstGeom prst="rect">
            <a:avLst/>
          </a:prstGeom>
          <a:noFill/>
        </p:spPr>
        <p:txBody>
          <a:bodyPr wrap="square" rtlCol="0">
            <a:spAutoFit/>
          </a:bodyPr>
          <a:lstStyle/>
          <a:p>
            <a:pPr algn="ctr"/>
            <a:r>
              <a:rPr lang="cs-CZ" sz="3600" b="1" dirty="0" smtClean="0"/>
              <a:t>Geometrie pro 6. ročník</a:t>
            </a:r>
          </a:p>
        </p:txBody>
      </p:sp>
      <p:sp>
        <p:nvSpPr>
          <p:cNvPr id="7" name="TextovéPole 6"/>
          <p:cNvSpPr txBox="1"/>
          <p:nvPr/>
        </p:nvSpPr>
        <p:spPr>
          <a:xfrm>
            <a:off x="1110978" y="4355812"/>
            <a:ext cx="2535502" cy="369332"/>
          </a:xfrm>
          <a:prstGeom prst="rect">
            <a:avLst/>
          </a:prstGeom>
          <a:noFill/>
        </p:spPr>
        <p:txBody>
          <a:bodyPr wrap="none" rtlCol="0">
            <a:spAutoFit/>
          </a:bodyPr>
          <a:lstStyle/>
          <a:p>
            <a:r>
              <a:rPr lang="cs-CZ" dirty="0" smtClean="0"/>
              <a:t>Autor: Mgr. Hana Vítková</a:t>
            </a:r>
            <a:endParaRPr lang="cs-CZ" dirty="0"/>
          </a:p>
        </p:txBody>
      </p:sp>
      <p:pic>
        <p:nvPicPr>
          <p:cNvPr id="1029" name="Picture 5" descr="\\srv\users$\trifanova\PROJEKT EU peníze školám\Logo škola\Logo škola.JPG"/>
          <p:cNvPicPr>
            <a:picLocks noChangeAspect="1" noChangeArrowheads="1"/>
          </p:cNvPicPr>
          <p:nvPr/>
        </p:nvPicPr>
        <p:blipFill>
          <a:blip r:embed="rId2" cstate="print"/>
          <a:srcRect/>
          <a:stretch>
            <a:fillRect/>
          </a:stretch>
        </p:blipFill>
        <p:spPr bwMode="auto">
          <a:xfrm>
            <a:off x="3419872" y="5229200"/>
            <a:ext cx="2304256" cy="805236"/>
          </a:xfrm>
          <a:prstGeom prst="rect">
            <a:avLst/>
          </a:prstGeom>
          <a:noFill/>
        </p:spPr>
      </p:pic>
      <p:sp>
        <p:nvSpPr>
          <p:cNvPr id="11" name="TextovéPole 10"/>
          <p:cNvSpPr txBox="1"/>
          <p:nvPr/>
        </p:nvSpPr>
        <p:spPr>
          <a:xfrm>
            <a:off x="5724128" y="4365104"/>
            <a:ext cx="1974708" cy="369332"/>
          </a:xfrm>
          <a:prstGeom prst="rect">
            <a:avLst/>
          </a:prstGeom>
          <a:noFill/>
        </p:spPr>
        <p:txBody>
          <a:bodyPr wrap="none" rtlCol="0">
            <a:spAutoFit/>
          </a:bodyPr>
          <a:lstStyle/>
          <a:p>
            <a:r>
              <a:rPr lang="cs-CZ" dirty="0" smtClean="0"/>
              <a:t>Datum: 15. </a:t>
            </a:r>
            <a:r>
              <a:rPr lang="cs-CZ" smtClean="0"/>
              <a:t>7. </a:t>
            </a:r>
            <a:r>
              <a:rPr lang="cs-CZ" dirty="0" smtClean="0"/>
              <a:t>2013</a:t>
            </a:r>
            <a:endParaRPr lang="cs-CZ" dirty="0"/>
          </a:p>
        </p:txBody>
      </p:sp>
      <p:sp>
        <p:nvSpPr>
          <p:cNvPr id="12" name="TextovéPole 11"/>
          <p:cNvSpPr txBox="1"/>
          <p:nvPr/>
        </p:nvSpPr>
        <p:spPr>
          <a:xfrm>
            <a:off x="1798462" y="6237312"/>
            <a:ext cx="5509842" cy="276999"/>
          </a:xfrm>
          <a:prstGeom prst="rect">
            <a:avLst/>
          </a:prstGeom>
          <a:noFill/>
        </p:spPr>
        <p:txBody>
          <a:bodyPr wrap="none" rtlCol="0">
            <a:spAutoFit/>
          </a:bodyPr>
          <a:lstStyle/>
          <a:p>
            <a:r>
              <a:rPr lang="cs-CZ" sz="1200" dirty="0" smtClean="0"/>
              <a:t>Základní škola a Praktická škola Velké Meziříčí, Poštovní 1663/3, 594 01 Velké Meziříčí</a:t>
            </a:r>
            <a:endParaRPr lang="cs-CZ" sz="1200" dirty="0"/>
          </a:p>
        </p:txBody>
      </p:sp>
      <p:pic>
        <p:nvPicPr>
          <p:cNvPr id="8" name="Picture 2"/>
          <p:cNvPicPr>
            <a:picLocks noChangeAspect="1" noChangeArrowheads="1"/>
          </p:cNvPicPr>
          <p:nvPr/>
        </p:nvPicPr>
        <p:blipFill>
          <a:blip r:embed="rId3" cstate="print"/>
          <a:srcRect/>
          <a:stretch>
            <a:fillRect/>
          </a:stretch>
        </p:blipFill>
        <p:spPr bwMode="auto">
          <a:xfrm>
            <a:off x="1503870" y="404664"/>
            <a:ext cx="6081712" cy="1485900"/>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24423294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775663595"/>
              </p:ext>
            </p:extLst>
          </p:nvPr>
        </p:nvGraphicFramePr>
        <p:xfrm>
          <a:off x="323528" y="265824"/>
          <a:ext cx="8496944" cy="6535432"/>
        </p:xfrm>
        <a:graphic>
          <a:graphicData uri="http://schemas.openxmlformats.org/drawingml/2006/table">
            <a:tbl>
              <a:tblPr bandRow="1">
                <a:tableStyleId>{073A0DAA-6AF3-43AB-8588-CEC1D06C72B9}</a:tableStyleId>
              </a:tblPr>
              <a:tblGrid>
                <a:gridCol w="2088232"/>
                <a:gridCol w="6408712"/>
              </a:tblGrid>
              <a:tr h="290565">
                <a:tc>
                  <a:txBody>
                    <a:bodyPr/>
                    <a:lstStyle/>
                    <a:p>
                      <a:pPr algn="l"/>
                      <a:r>
                        <a:rPr lang="cs-CZ" sz="1400" dirty="0" smtClean="0"/>
                        <a:t>Registrační číslo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CZ.1.07/1.4.00/21.3814</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Moderní</a:t>
                      </a:r>
                      <a:r>
                        <a:rPr lang="cs-CZ" sz="1400" baseline="0" dirty="0" smtClean="0"/>
                        <a:t> škola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Šablona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III/2 Inovace a zkvalitnění výuky prostřednictvím ICT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Číslo materiálu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i="0" dirty="0" smtClean="0"/>
                        <a:t>VY_32_INOVACE_110</a:t>
                      </a:r>
                      <a:endParaRPr lang="cs-CZ" sz="1400" i="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b="1" dirty="0" smtClean="0"/>
                        <a:t>Geometrie pro 6. ročník –  úhel, vrchol a ramena úhlu, popis úhlu, druhy úhlů, osa úhlu, konstrukce osy úhlu, konstrukce pravého úhlu</a:t>
                      </a:r>
                      <a:endParaRPr lang="cs-CZ"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Autor</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Mgr. Hana Vítková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Předmět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Tematická oblast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 a její aplikace</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Ročník</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6. – 7. r</a:t>
                      </a:r>
                      <a:r>
                        <a:rPr lang="cs-CZ" sz="1400" baseline="0" dirty="0" smtClean="0"/>
                        <a:t>očník ZŠ praktická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Datum ověření,</a:t>
                      </a:r>
                      <a:r>
                        <a:rPr lang="cs-CZ" sz="1400" baseline="0" dirty="0" smtClean="0"/>
                        <a:t> ověřil(a)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7. 5. 2014, Mgr. </a:t>
                      </a:r>
                      <a:r>
                        <a:rPr lang="cs-CZ" sz="1400" smtClean="0"/>
                        <a:t>Dana Prokopová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007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Anotace</a:t>
                      </a:r>
                      <a:endParaRPr lang="cs-CZ" sz="1400" dirty="0" smtClean="0">
                        <a:solidFill>
                          <a:schemeClr val="tx1"/>
                        </a:solidFill>
                      </a:endParaRPr>
                    </a:p>
                    <a:p>
                      <a:pPr algn="l"/>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aseline="0" dirty="0" smtClean="0"/>
                        <a:t>Materiál je převážně teoretického rázu. Seznamuje žáky se základními geometrickými dovednostmi  a pojmy. Žáci se naučí sestrojit osu úhlu a konstruovat pravý úhel. </a:t>
                      </a:r>
                      <a:endParaRPr lang="cs-CZ" sz="14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49071">
                <a:tc>
                  <a:txBody>
                    <a:bodyPr/>
                    <a:lstStyle/>
                    <a:p>
                      <a:r>
                        <a:rPr lang="cs-CZ" sz="1400" dirty="0" smtClean="0"/>
                        <a:t>Metodický</a:t>
                      </a:r>
                      <a:r>
                        <a:rPr lang="cs-CZ" sz="1400" baseline="0" dirty="0" smtClean="0"/>
                        <a:t> návod</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050" dirty="0" smtClean="0"/>
                        <a:t>Materiál je zpracován jako prezentace. Lze</a:t>
                      </a:r>
                      <a:r>
                        <a:rPr lang="cs-CZ" sz="1050" baseline="0" dirty="0" smtClean="0"/>
                        <a:t> jej použít při výkladu či opakování učiva. Některé snímky mohou sloužit jako vzor pro zápis látky do sešitu. Materiál obsahuje interaktivní cvičení. Na další snímek se přechází kliknutím. Jednotlivé snímky mají nastavené animace. Před samotnou prezentací je nutné si materiál projít, vyzkoušet si nastavené časování. Text by měl být v případě potřeby vyučujícím předčítán.  Součástí této prezentace je video vytvořené v programu </a:t>
                      </a:r>
                      <a:r>
                        <a:rPr lang="cs-CZ" sz="1050" baseline="0" dirty="0" err="1" smtClean="0"/>
                        <a:t>Smart</a:t>
                      </a:r>
                      <a:r>
                        <a:rPr lang="cs-CZ" sz="1050" baseline="0" dirty="0" smtClean="0"/>
                        <a:t> Notebook. Je nastaveno automatické spuštění videa. Na listu č.9 se video spouští kliknutím na ikonu s kamerou.</a:t>
                      </a:r>
                      <a:endParaRPr lang="cs-CZ" sz="105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321760">
                <a:tc gridSpan="2">
                  <a:txBody>
                    <a:bodyPr/>
                    <a:lstStyle/>
                    <a:p>
                      <a:pPr algn="just" eaLnBrk="1" fontAlgn="auto" hangingPunct="1">
                        <a:spcAft>
                          <a:spcPts val="0"/>
                        </a:spcAft>
                        <a:buFont typeface="Arial" pitchFamily="34" charset="0"/>
                        <a:buNone/>
                        <a:defRPr/>
                      </a:pPr>
                      <a:r>
                        <a:rPr lang="cs-CZ" sz="1000" dirty="0" smtClean="0"/>
                        <a:t>Prohlašuji, že při tvorbě výukového materiálu jsem respektoval(a) všeobecně užívané právní a morální zvyklosti, autorská a jiná práva třetích osob, zejména </a:t>
                      </a:r>
                    </a:p>
                    <a:p>
                      <a:pPr algn="just" eaLnBrk="1" fontAlgn="auto" hangingPunct="1">
                        <a:spcAft>
                          <a:spcPts val="0"/>
                        </a:spcAft>
                        <a:buFont typeface="Arial" pitchFamily="34" charset="0"/>
                        <a:buNone/>
                        <a:defRPr/>
                      </a:pPr>
                      <a:r>
                        <a:rPr lang="cs-CZ" sz="1000" dirty="0" smtClean="0"/>
                        <a:t>práva duševního vlastnictví (např. práva k obchodní firmě, autorská práva k software, k filmovým, hudebním a fotografickým dílům nebo práva k ochranným známkám)</a:t>
                      </a:r>
                      <a:r>
                        <a:rPr lang="cs-CZ" sz="1000" baseline="0" dirty="0" smtClean="0"/>
                        <a:t> </a:t>
                      </a:r>
                      <a:r>
                        <a:rPr lang="cs-CZ" sz="1000" dirty="0" smtClean="0"/>
                        <a:t>dle zákona 121/2000 Sb. (autorský zákon). Nesu veškerou právní odpovědnost za obsah a původ svého díla. </a:t>
                      </a:r>
                    </a:p>
                    <a:p>
                      <a:pPr algn="just" eaLnBrk="1" fontAlgn="auto" hangingPunct="1">
                        <a:spcAft>
                          <a:spcPts val="0"/>
                        </a:spcAft>
                        <a:buFont typeface="Arial" pitchFamily="34" charset="0"/>
                        <a:buNone/>
                        <a:defRPr/>
                      </a:pPr>
                      <a:endParaRPr lang="cs-CZ" sz="1000" dirty="0" smtClean="0"/>
                    </a:p>
                    <a:p>
                      <a:pPr algn="just" eaLnBrk="1" fontAlgn="auto" hangingPunct="1">
                        <a:spcAft>
                          <a:spcPts val="0"/>
                        </a:spcAft>
                        <a:buFont typeface="Arial" pitchFamily="34" charset="0"/>
                        <a:buNone/>
                        <a:defRPr/>
                      </a:pPr>
                      <a:r>
                        <a:rPr lang="cs-CZ" sz="1000" dirty="0" smtClean="0"/>
                        <a:t>Dávám souhlas, aby moje dílo bylo dáno k dispozici veřejnosti k účelům volného užití (§30 odst. 1 zákona 121/2000 Sb.), tj. že k uvedeným účelům může být kýmkoliv zveřejňováno, používáno, upravováno a uchováváno.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628267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GEOMETRIE	</a:t>
            </a:r>
            <a:endParaRPr lang="cs-CZ" dirty="0"/>
          </a:p>
        </p:txBody>
      </p:sp>
      <p:sp>
        <p:nvSpPr>
          <p:cNvPr id="3" name="Podnadpis 2"/>
          <p:cNvSpPr>
            <a:spLocks noGrp="1"/>
          </p:cNvSpPr>
          <p:nvPr>
            <p:ph type="subTitle" idx="1"/>
          </p:nvPr>
        </p:nvSpPr>
        <p:spPr>
          <a:xfrm>
            <a:off x="1259632" y="3429000"/>
            <a:ext cx="6400800" cy="1752600"/>
          </a:xfrm>
        </p:spPr>
        <p:txBody>
          <a:bodyPr>
            <a:normAutofit/>
          </a:bodyPr>
          <a:lstStyle/>
          <a:p>
            <a:r>
              <a:rPr lang="cs-CZ" dirty="0" smtClean="0"/>
              <a:t>pro 6. ročník základní školy praktické</a:t>
            </a:r>
          </a:p>
          <a:p>
            <a:r>
              <a:rPr lang="cs-CZ" dirty="0" smtClean="0"/>
              <a:t>Úhel, vrchol a ramena úhlu, popis úhlu, druhy úhlu, osa úhlu, konstrukce osy úhlu, konstrukce pravého úhlu</a:t>
            </a:r>
          </a:p>
        </p:txBody>
      </p:sp>
    </p:spTree>
    <p:extLst>
      <p:ext uri="{BB962C8B-B14F-4D97-AF65-F5344CB8AC3E}">
        <p14:creationId xmlns:p14="http://schemas.microsoft.com/office/powerpoint/2010/main" val="36878567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23122" y="2772217"/>
            <a:ext cx="4267200" cy="2714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Nadpis 1"/>
          <p:cNvSpPr>
            <a:spLocks noGrp="1"/>
          </p:cNvSpPr>
          <p:nvPr>
            <p:ph type="title"/>
          </p:nvPr>
        </p:nvSpPr>
        <p:spPr/>
        <p:txBody>
          <a:bodyPr/>
          <a:lstStyle/>
          <a:p>
            <a:r>
              <a:rPr lang="cs-CZ" dirty="0" smtClean="0"/>
              <a:t>ÚHEL</a:t>
            </a:r>
            <a:endParaRPr lang="cs-CZ" dirty="0"/>
          </a:p>
        </p:txBody>
      </p:sp>
      <p:sp>
        <p:nvSpPr>
          <p:cNvPr id="3" name="Zástupný symbol pro obsah 2"/>
          <p:cNvSpPr>
            <a:spLocks noGrp="1"/>
          </p:cNvSpPr>
          <p:nvPr>
            <p:ph idx="1"/>
          </p:nvPr>
        </p:nvSpPr>
        <p:spPr/>
        <p:txBody>
          <a:bodyPr/>
          <a:lstStyle/>
          <a:p>
            <a:pPr marL="0" indent="0">
              <a:buNone/>
            </a:pPr>
            <a:r>
              <a:rPr lang="cs-CZ" dirty="0" smtClean="0"/>
              <a:t>Úhel je část roviny vymezená dvěma polopřímkami.</a:t>
            </a:r>
            <a:endParaRPr lang="cs-CZ" dirty="0"/>
          </a:p>
        </p:txBody>
      </p:sp>
      <p:cxnSp>
        <p:nvCxnSpPr>
          <p:cNvPr id="9" name="Přímá spojnice se šipkou 8"/>
          <p:cNvCxnSpPr/>
          <p:nvPr/>
        </p:nvCxnSpPr>
        <p:spPr>
          <a:xfrm flipH="1">
            <a:off x="5436096" y="3652733"/>
            <a:ext cx="1584176" cy="74479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281693" y="3284318"/>
            <a:ext cx="732893" cy="461665"/>
          </a:xfrm>
          <a:prstGeom prst="rect">
            <a:avLst/>
          </a:prstGeom>
          <a:noFill/>
        </p:spPr>
        <p:txBody>
          <a:bodyPr wrap="none" rtlCol="0">
            <a:spAutoFit/>
          </a:bodyPr>
          <a:lstStyle/>
          <a:p>
            <a:pPr algn="ctr"/>
            <a:r>
              <a:rPr lang="cs-CZ" sz="2400" dirty="0" smtClean="0"/>
              <a:t>úhel</a:t>
            </a:r>
            <a:endParaRPr lang="cs-CZ" sz="2400" dirty="0"/>
          </a:p>
        </p:txBody>
      </p:sp>
      <p:cxnSp>
        <p:nvCxnSpPr>
          <p:cNvPr id="19" name="Přímá spojnice se šipkou 18"/>
          <p:cNvCxnSpPr/>
          <p:nvPr/>
        </p:nvCxnSpPr>
        <p:spPr>
          <a:xfrm>
            <a:off x="2506245" y="3356992"/>
            <a:ext cx="1561699" cy="77253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1" name="TextovéPole 20"/>
          <p:cNvSpPr txBox="1"/>
          <p:nvPr/>
        </p:nvSpPr>
        <p:spPr>
          <a:xfrm>
            <a:off x="1492730" y="2772217"/>
            <a:ext cx="1607683" cy="461665"/>
          </a:xfrm>
          <a:prstGeom prst="rect">
            <a:avLst/>
          </a:prstGeom>
          <a:noFill/>
        </p:spPr>
        <p:txBody>
          <a:bodyPr wrap="none" rtlCol="0">
            <a:spAutoFit/>
          </a:bodyPr>
          <a:lstStyle/>
          <a:p>
            <a:pPr algn="ctr"/>
            <a:r>
              <a:rPr lang="cs-CZ" sz="2400" dirty="0" smtClean="0"/>
              <a:t>polopřímka</a:t>
            </a:r>
            <a:endParaRPr lang="cs-CZ" sz="2400" dirty="0"/>
          </a:p>
        </p:txBody>
      </p:sp>
      <p:cxnSp>
        <p:nvCxnSpPr>
          <p:cNvPr id="29" name="Přímá spojnice se šipkou 28"/>
          <p:cNvCxnSpPr/>
          <p:nvPr/>
        </p:nvCxnSpPr>
        <p:spPr>
          <a:xfrm flipV="1">
            <a:off x="2923122" y="5301209"/>
            <a:ext cx="1864902" cy="437703"/>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2" name="TextovéPole 31"/>
          <p:cNvSpPr txBox="1"/>
          <p:nvPr/>
        </p:nvSpPr>
        <p:spPr>
          <a:xfrm>
            <a:off x="1075854" y="5446525"/>
            <a:ext cx="1607683" cy="461665"/>
          </a:xfrm>
          <a:prstGeom prst="rect">
            <a:avLst/>
          </a:prstGeom>
          <a:noFill/>
        </p:spPr>
        <p:txBody>
          <a:bodyPr wrap="none" rtlCol="0">
            <a:spAutoFit/>
          </a:bodyPr>
          <a:lstStyle/>
          <a:p>
            <a:pPr algn="ctr"/>
            <a:r>
              <a:rPr lang="cs-CZ" sz="2400" dirty="0" smtClean="0"/>
              <a:t>polopřímka</a:t>
            </a:r>
            <a:endParaRPr lang="cs-CZ" sz="2400" dirty="0"/>
          </a:p>
        </p:txBody>
      </p:sp>
      <p:sp>
        <p:nvSpPr>
          <p:cNvPr id="7" name="TextovéPole 6"/>
          <p:cNvSpPr txBox="1"/>
          <p:nvPr/>
        </p:nvSpPr>
        <p:spPr>
          <a:xfrm>
            <a:off x="5291665" y="5008821"/>
            <a:ext cx="288862" cy="584775"/>
          </a:xfrm>
          <a:prstGeom prst="rect">
            <a:avLst/>
          </a:prstGeom>
          <a:noFill/>
        </p:spPr>
        <p:txBody>
          <a:bodyPr wrap="none" rtlCol="0">
            <a:spAutoFit/>
          </a:bodyPr>
          <a:lstStyle/>
          <a:p>
            <a:r>
              <a:rPr lang="cs-CZ" sz="3200" dirty="0" smtClean="0"/>
              <a:t>I</a:t>
            </a:r>
            <a:endParaRPr lang="cs-CZ" sz="3200" dirty="0"/>
          </a:p>
        </p:txBody>
      </p:sp>
      <p:sp>
        <p:nvSpPr>
          <p:cNvPr id="17" name="TextovéPole 16"/>
          <p:cNvSpPr txBox="1"/>
          <p:nvPr/>
        </p:nvSpPr>
        <p:spPr>
          <a:xfrm>
            <a:off x="4724400" y="3217004"/>
            <a:ext cx="288862" cy="584775"/>
          </a:xfrm>
          <a:prstGeom prst="rect">
            <a:avLst/>
          </a:prstGeom>
          <a:noFill/>
        </p:spPr>
        <p:txBody>
          <a:bodyPr wrap="none" rtlCol="0">
            <a:spAutoFit/>
          </a:bodyPr>
          <a:lstStyle/>
          <a:p>
            <a:r>
              <a:rPr lang="cs-CZ" sz="3200" dirty="0" smtClean="0"/>
              <a:t>I</a:t>
            </a:r>
            <a:endParaRPr lang="cs-CZ" sz="3200" dirty="0"/>
          </a:p>
        </p:txBody>
      </p:sp>
      <p:sp>
        <p:nvSpPr>
          <p:cNvPr id="8" name="TextovéPole 7"/>
          <p:cNvSpPr txBox="1"/>
          <p:nvPr/>
        </p:nvSpPr>
        <p:spPr>
          <a:xfrm>
            <a:off x="4671680" y="2855309"/>
            <a:ext cx="385042" cy="584775"/>
          </a:xfrm>
          <a:prstGeom prst="rect">
            <a:avLst/>
          </a:prstGeom>
          <a:noFill/>
        </p:spPr>
        <p:txBody>
          <a:bodyPr wrap="none" rtlCol="0">
            <a:spAutoFit/>
          </a:bodyPr>
          <a:lstStyle/>
          <a:p>
            <a:r>
              <a:rPr lang="cs-CZ" sz="3200" dirty="0" smtClean="0"/>
              <a:t>T</a:t>
            </a:r>
            <a:endParaRPr lang="cs-CZ" sz="3200" dirty="0"/>
          </a:p>
        </p:txBody>
      </p:sp>
      <p:sp>
        <p:nvSpPr>
          <p:cNvPr id="20" name="TextovéPole 19"/>
          <p:cNvSpPr txBox="1"/>
          <p:nvPr/>
        </p:nvSpPr>
        <p:spPr>
          <a:xfrm>
            <a:off x="2538080" y="4930602"/>
            <a:ext cx="417102" cy="584775"/>
          </a:xfrm>
          <a:prstGeom prst="rect">
            <a:avLst/>
          </a:prstGeom>
          <a:noFill/>
        </p:spPr>
        <p:txBody>
          <a:bodyPr wrap="none" rtlCol="0">
            <a:spAutoFit/>
          </a:bodyPr>
          <a:lstStyle/>
          <a:p>
            <a:r>
              <a:rPr lang="cs-CZ" sz="3200" dirty="0" smtClean="0"/>
              <a:t>V</a:t>
            </a:r>
            <a:endParaRPr lang="cs-CZ" sz="3200" dirty="0"/>
          </a:p>
        </p:txBody>
      </p:sp>
      <p:sp>
        <p:nvSpPr>
          <p:cNvPr id="22" name="TextovéPole 21"/>
          <p:cNvSpPr txBox="1"/>
          <p:nvPr/>
        </p:nvSpPr>
        <p:spPr>
          <a:xfrm>
            <a:off x="5243575" y="5428234"/>
            <a:ext cx="447558" cy="584775"/>
          </a:xfrm>
          <a:prstGeom prst="rect">
            <a:avLst/>
          </a:prstGeom>
          <a:noFill/>
        </p:spPr>
        <p:txBody>
          <a:bodyPr wrap="none" rtlCol="0">
            <a:spAutoFit/>
          </a:bodyPr>
          <a:lstStyle/>
          <a:p>
            <a:r>
              <a:rPr lang="cs-CZ" sz="3200" dirty="0"/>
              <a:t>U</a:t>
            </a:r>
          </a:p>
        </p:txBody>
      </p:sp>
    </p:spTree>
    <p:extLst>
      <p:ext uri="{BB962C8B-B14F-4D97-AF65-F5344CB8AC3E}">
        <p14:creationId xmlns:p14="http://schemas.microsoft.com/office/powerpoint/2010/main" val="9586378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VRCHOL A RAMENA ÚHLU</a:t>
            </a:r>
            <a:endParaRPr lang="cs-CZ" dirty="0"/>
          </a:p>
        </p:txBody>
      </p:sp>
      <p:sp>
        <p:nvSpPr>
          <p:cNvPr id="16" name="Zástupný symbol pro obsah 15"/>
          <p:cNvSpPr>
            <a:spLocks noGrp="1"/>
          </p:cNvSpPr>
          <p:nvPr>
            <p:ph idx="1"/>
          </p:nvPr>
        </p:nvSpPr>
        <p:spPr/>
        <p:txBody>
          <a:bodyPr/>
          <a:lstStyle/>
          <a:p>
            <a:pPr marL="0" indent="0">
              <a:buNone/>
            </a:pPr>
            <a:r>
              <a:rPr lang="cs-CZ" dirty="0" smtClean="0"/>
              <a:t>Bod </a:t>
            </a:r>
            <a:r>
              <a:rPr lang="cs-CZ" b="1" i="1" dirty="0" smtClean="0"/>
              <a:t>V</a:t>
            </a:r>
            <a:r>
              <a:rPr lang="cs-CZ" dirty="0" smtClean="0"/>
              <a:t> se nazývá vrchol úhlu </a:t>
            </a:r>
            <a:r>
              <a:rPr lang="cs-CZ" i="1" dirty="0" smtClean="0"/>
              <a:t>TVU</a:t>
            </a:r>
            <a:r>
              <a:rPr lang="cs-CZ" dirty="0" smtClean="0"/>
              <a:t>.</a:t>
            </a:r>
          </a:p>
          <a:p>
            <a:pPr marL="0" indent="0">
              <a:buNone/>
            </a:pPr>
            <a:r>
              <a:rPr lang="cs-CZ" dirty="0" smtClean="0"/>
              <a:t>Polopřímky </a:t>
            </a:r>
            <a:r>
              <a:rPr lang="cs-CZ" i="1" dirty="0" smtClean="0"/>
              <a:t>VT</a:t>
            </a:r>
            <a:r>
              <a:rPr lang="cs-CZ" dirty="0" smtClean="0"/>
              <a:t> a </a:t>
            </a:r>
            <a:r>
              <a:rPr lang="cs-CZ" i="1" dirty="0" smtClean="0"/>
              <a:t>VU</a:t>
            </a:r>
            <a:r>
              <a:rPr lang="cs-CZ" dirty="0" smtClean="0"/>
              <a:t> se nazývají ramena úhlu </a:t>
            </a:r>
            <a:r>
              <a:rPr lang="cs-CZ" i="1" dirty="0" smtClean="0"/>
              <a:t>TVU</a:t>
            </a:r>
            <a:r>
              <a:rPr lang="cs-CZ" dirty="0" smtClean="0"/>
              <a:t>.</a:t>
            </a:r>
            <a:endParaRPr lang="cs-CZ" dirty="0"/>
          </a:p>
        </p:txBody>
      </p:sp>
      <p:grpSp>
        <p:nvGrpSpPr>
          <p:cNvPr id="20" name="Skupina 19"/>
          <p:cNvGrpSpPr/>
          <p:nvPr/>
        </p:nvGrpSpPr>
        <p:grpSpPr>
          <a:xfrm>
            <a:off x="3639846" y="2872913"/>
            <a:ext cx="4680085" cy="3260856"/>
            <a:chOff x="1880868" y="2276872"/>
            <a:chExt cx="4680085" cy="3260856"/>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93753" y="2276872"/>
              <a:ext cx="4267200" cy="2714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ovéPole 16"/>
            <p:cNvSpPr txBox="1"/>
            <p:nvPr/>
          </p:nvSpPr>
          <p:spPr>
            <a:xfrm>
              <a:off x="4077866" y="2800440"/>
              <a:ext cx="144431" cy="584775"/>
            </a:xfrm>
            <a:prstGeom prst="rect">
              <a:avLst/>
            </a:prstGeom>
            <a:noFill/>
          </p:spPr>
          <p:txBody>
            <a:bodyPr wrap="square" rtlCol="0">
              <a:spAutoFit/>
            </a:bodyPr>
            <a:lstStyle/>
            <a:p>
              <a:r>
                <a:rPr lang="cs-CZ" sz="3200" dirty="0"/>
                <a:t>I</a:t>
              </a:r>
            </a:p>
          </p:txBody>
        </p:sp>
        <p:sp>
          <p:nvSpPr>
            <p:cNvPr id="19" name="TextovéPole 18"/>
            <p:cNvSpPr txBox="1"/>
            <p:nvPr/>
          </p:nvSpPr>
          <p:spPr>
            <a:xfrm>
              <a:off x="4716016" y="4509120"/>
              <a:ext cx="288862" cy="584775"/>
            </a:xfrm>
            <a:prstGeom prst="rect">
              <a:avLst/>
            </a:prstGeom>
            <a:noFill/>
          </p:spPr>
          <p:txBody>
            <a:bodyPr wrap="none" rtlCol="0">
              <a:spAutoFit/>
            </a:bodyPr>
            <a:lstStyle/>
            <a:p>
              <a:r>
                <a:rPr lang="cs-CZ" sz="3200" dirty="0"/>
                <a:t>I</a:t>
              </a:r>
            </a:p>
          </p:txBody>
        </p:sp>
        <p:sp>
          <p:nvSpPr>
            <p:cNvPr id="18" name="TextovéPole 17"/>
            <p:cNvSpPr txBox="1"/>
            <p:nvPr/>
          </p:nvSpPr>
          <p:spPr>
            <a:xfrm>
              <a:off x="4636668" y="4952953"/>
              <a:ext cx="447558" cy="584775"/>
            </a:xfrm>
            <a:prstGeom prst="rect">
              <a:avLst/>
            </a:prstGeom>
            <a:noFill/>
          </p:spPr>
          <p:txBody>
            <a:bodyPr wrap="none" rtlCol="0">
              <a:spAutoFit/>
            </a:bodyPr>
            <a:lstStyle/>
            <a:p>
              <a:r>
                <a:rPr lang="cs-CZ" sz="3200" dirty="0" smtClean="0"/>
                <a:t>U</a:t>
              </a:r>
              <a:endParaRPr lang="cs-CZ" sz="3200" dirty="0"/>
            </a:p>
          </p:txBody>
        </p:sp>
        <p:sp>
          <p:nvSpPr>
            <p:cNvPr id="21" name="TextovéPole 20"/>
            <p:cNvSpPr txBox="1"/>
            <p:nvPr/>
          </p:nvSpPr>
          <p:spPr>
            <a:xfrm>
              <a:off x="1880868" y="4406722"/>
              <a:ext cx="417102" cy="584775"/>
            </a:xfrm>
            <a:prstGeom prst="rect">
              <a:avLst/>
            </a:prstGeom>
            <a:noFill/>
          </p:spPr>
          <p:txBody>
            <a:bodyPr wrap="none" rtlCol="0">
              <a:spAutoFit/>
            </a:bodyPr>
            <a:lstStyle/>
            <a:p>
              <a:r>
                <a:rPr lang="cs-CZ" sz="3200" dirty="0" smtClean="0"/>
                <a:t>V</a:t>
              </a:r>
              <a:endParaRPr lang="cs-CZ" sz="3200" dirty="0"/>
            </a:p>
          </p:txBody>
        </p:sp>
        <p:sp>
          <p:nvSpPr>
            <p:cNvPr id="22" name="TextovéPole 21"/>
            <p:cNvSpPr txBox="1"/>
            <p:nvPr/>
          </p:nvSpPr>
          <p:spPr>
            <a:xfrm>
              <a:off x="4029776" y="2333477"/>
              <a:ext cx="385042" cy="584775"/>
            </a:xfrm>
            <a:prstGeom prst="rect">
              <a:avLst/>
            </a:prstGeom>
            <a:noFill/>
          </p:spPr>
          <p:txBody>
            <a:bodyPr wrap="none" rtlCol="0">
              <a:spAutoFit/>
            </a:bodyPr>
            <a:lstStyle/>
            <a:p>
              <a:r>
                <a:rPr lang="cs-CZ" sz="3200" dirty="0" smtClean="0"/>
                <a:t>T</a:t>
              </a:r>
              <a:endParaRPr lang="cs-CZ" sz="3200" dirty="0"/>
            </a:p>
          </p:txBody>
        </p:sp>
      </p:grpSp>
      <p:cxnSp>
        <p:nvCxnSpPr>
          <p:cNvPr id="24" name="Přímá spojnice se šipkou 23"/>
          <p:cNvCxnSpPr/>
          <p:nvPr/>
        </p:nvCxnSpPr>
        <p:spPr>
          <a:xfrm>
            <a:off x="3203848" y="4869160"/>
            <a:ext cx="846111" cy="35124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a:off x="3203848" y="3612913"/>
            <a:ext cx="2016224" cy="60817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097" name="Přímá spojnice se šipkou 4096"/>
          <p:cNvCxnSpPr/>
          <p:nvPr/>
        </p:nvCxnSpPr>
        <p:spPr>
          <a:xfrm>
            <a:off x="3203848" y="3612913"/>
            <a:ext cx="2520280" cy="168223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099" name="TextovéPole 4098"/>
          <p:cNvSpPr txBox="1"/>
          <p:nvPr/>
        </p:nvSpPr>
        <p:spPr>
          <a:xfrm>
            <a:off x="1741973" y="3305335"/>
            <a:ext cx="1141787" cy="461665"/>
          </a:xfrm>
          <a:prstGeom prst="rect">
            <a:avLst/>
          </a:prstGeom>
          <a:noFill/>
        </p:spPr>
        <p:txBody>
          <a:bodyPr wrap="none" rtlCol="0">
            <a:spAutoFit/>
          </a:bodyPr>
          <a:lstStyle/>
          <a:p>
            <a:r>
              <a:rPr lang="cs-CZ" sz="2400" dirty="0" smtClean="0"/>
              <a:t>ramena</a:t>
            </a:r>
            <a:endParaRPr lang="cs-CZ" sz="2400" dirty="0"/>
          </a:p>
        </p:txBody>
      </p:sp>
      <p:sp>
        <p:nvSpPr>
          <p:cNvPr id="4101" name="TextovéPole 4100"/>
          <p:cNvSpPr txBox="1"/>
          <p:nvPr/>
        </p:nvSpPr>
        <p:spPr>
          <a:xfrm>
            <a:off x="1925453" y="4465556"/>
            <a:ext cx="951222" cy="461665"/>
          </a:xfrm>
          <a:prstGeom prst="rect">
            <a:avLst/>
          </a:prstGeom>
          <a:noFill/>
        </p:spPr>
        <p:txBody>
          <a:bodyPr wrap="none" rtlCol="0">
            <a:spAutoFit/>
          </a:bodyPr>
          <a:lstStyle/>
          <a:p>
            <a:r>
              <a:rPr lang="cs-CZ" sz="2400" dirty="0" smtClean="0"/>
              <a:t>vrchol</a:t>
            </a:r>
            <a:endParaRPr lang="cs-CZ" sz="2400" dirty="0"/>
          </a:p>
        </p:txBody>
      </p:sp>
    </p:spTree>
    <p:extLst>
      <p:ext uri="{BB962C8B-B14F-4D97-AF65-F5344CB8AC3E}">
        <p14:creationId xmlns:p14="http://schemas.microsoft.com/office/powerpoint/2010/main" val="35051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101"/>
                                        </p:tgtEl>
                                        <p:attrNameLst>
                                          <p:attrName>style.visibility</p:attrName>
                                        </p:attrNameLst>
                                      </p:cBhvr>
                                      <p:to>
                                        <p:strVal val="visible"/>
                                      </p:to>
                                    </p:set>
                                    <p:animEffect transition="in" filter="fade">
                                      <p:cBhvr>
                                        <p:cTn id="11" dur="3000"/>
                                        <p:tgtEl>
                                          <p:spTgt spid="4101"/>
                                        </p:tgtEl>
                                      </p:cBhvr>
                                    </p:animEffect>
                                  </p:childTnLst>
                                </p:cTn>
                              </p:par>
                              <p:par>
                                <p:cTn id="12" presetID="10" presetClass="entr" presetSubtype="0" fill="hold" nodeType="with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3000"/>
                                        <p:tgtEl>
                                          <p:spTgt spid="2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6">
                                            <p:txEl>
                                              <p:pRg st="1" end="1"/>
                                            </p:txEl>
                                          </p:spTgt>
                                        </p:tgtEl>
                                        <p:attrNameLst>
                                          <p:attrName>style.visibility</p:attrName>
                                        </p:attrNameLst>
                                      </p:cBhvr>
                                      <p:to>
                                        <p:strVal val="visible"/>
                                      </p:to>
                                    </p:set>
                                    <p:animEffect transition="in" filter="fade">
                                      <p:cBhvr>
                                        <p:cTn id="19" dur="1000"/>
                                        <p:tgtEl>
                                          <p:spTgt spid="16">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099"/>
                                        </p:tgtEl>
                                        <p:attrNameLst>
                                          <p:attrName>style.visibility</p:attrName>
                                        </p:attrNameLst>
                                      </p:cBhvr>
                                      <p:to>
                                        <p:strVal val="visible"/>
                                      </p:to>
                                    </p:set>
                                    <p:animEffect transition="in" filter="fade">
                                      <p:cBhvr>
                                        <p:cTn id="24" dur="3000"/>
                                        <p:tgtEl>
                                          <p:spTgt spid="4099"/>
                                        </p:tgtEl>
                                      </p:cBhvr>
                                    </p:animEffect>
                                  </p:childTnLst>
                                </p:cTn>
                              </p:par>
                              <p:par>
                                <p:cTn id="25" presetID="10" presetClass="entr" presetSubtype="0" fill="hold" nodeType="with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3000"/>
                                        <p:tgtEl>
                                          <p:spTgt spid="31"/>
                                        </p:tgtEl>
                                      </p:cBhvr>
                                    </p:animEffect>
                                  </p:childTnLst>
                                </p:cTn>
                              </p:par>
                              <p:par>
                                <p:cTn id="28" presetID="10" presetClass="entr" presetSubtype="0" fill="hold" nodeType="withEffect">
                                  <p:stCondLst>
                                    <p:cond delay="0"/>
                                  </p:stCondLst>
                                  <p:childTnLst>
                                    <p:set>
                                      <p:cBhvr>
                                        <p:cTn id="29" dur="1" fill="hold">
                                          <p:stCondLst>
                                            <p:cond delay="0"/>
                                          </p:stCondLst>
                                        </p:cTn>
                                        <p:tgtEl>
                                          <p:spTgt spid="4097"/>
                                        </p:tgtEl>
                                        <p:attrNameLst>
                                          <p:attrName>style.visibility</p:attrName>
                                        </p:attrNameLst>
                                      </p:cBhvr>
                                      <p:to>
                                        <p:strVal val="visible"/>
                                      </p:to>
                                    </p:set>
                                    <p:animEffect transition="in" filter="fade">
                                      <p:cBhvr>
                                        <p:cTn id="30" dur="3000"/>
                                        <p:tgtEl>
                                          <p:spTgt spid="40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P spid="4099" grpId="0"/>
      <p:bldP spid="410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92696"/>
            <a:ext cx="8229600" cy="5462067"/>
          </a:xfrm>
        </p:spPr>
        <p:txBody>
          <a:bodyPr/>
          <a:lstStyle/>
          <a:p>
            <a:pPr marL="0" indent="0">
              <a:buNone/>
            </a:pPr>
            <a:r>
              <a:rPr lang="cs-CZ" dirty="0" smtClean="0"/>
              <a:t>Dvě polopřímky se stejným počátkem nám vymezují úhly dva:</a:t>
            </a:r>
            <a:endParaRPr lang="cs-CZ" dirty="0"/>
          </a:p>
        </p:txBody>
      </p:sp>
      <p:pic>
        <p:nvPicPr>
          <p:cNvPr id="5123"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7692"/>
          <a:stretch/>
        </p:blipFill>
        <p:spPr bwMode="auto">
          <a:xfrm>
            <a:off x="4611940" y="2383494"/>
            <a:ext cx="4361651" cy="2847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6524075" y="2383494"/>
            <a:ext cx="421910" cy="584775"/>
          </a:xfrm>
          <a:prstGeom prst="rect">
            <a:avLst/>
          </a:prstGeom>
          <a:noFill/>
        </p:spPr>
        <p:txBody>
          <a:bodyPr wrap="none" rtlCol="0">
            <a:spAutoFit/>
          </a:bodyPr>
          <a:lstStyle/>
          <a:p>
            <a:r>
              <a:rPr lang="cs-CZ" sz="3200" dirty="0"/>
              <a:t>A</a:t>
            </a:r>
          </a:p>
        </p:txBody>
      </p:sp>
      <p:sp>
        <p:nvSpPr>
          <p:cNvPr id="9" name="TextovéPole 8"/>
          <p:cNvSpPr txBox="1"/>
          <p:nvPr/>
        </p:nvSpPr>
        <p:spPr>
          <a:xfrm>
            <a:off x="4849628" y="4153898"/>
            <a:ext cx="417102" cy="584775"/>
          </a:xfrm>
          <a:prstGeom prst="rect">
            <a:avLst/>
          </a:prstGeom>
          <a:noFill/>
        </p:spPr>
        <p:txBody>
          <a:bodyPr wrap="none" rtlCol="0">
            <a:spAutoFit/>
          </a:bodyPr>
          <a:lstStyle/>
          <a:p>
            <a:r>
              <a:rPr lang="cs-CZ" sz="3200" dirty="0"/>
              <a:t>V</a:t>
            </a:r>
          </a:p>
        </p:txBody>
      </p:sp>
      <p:sp>
        <p:nvSpPr>
          <p:cNvPr id="11" name="TextovéPole 10"/>
          <p:cNvSpPr txBox="1"/>
          <p:nvPr/>
        </p:nvSpPr>
        <p:spPr>
          <a:xfrm>
            <a:off x="7012509" y="4602788"/>
            <a:ext cx="407484" cy="584775"/>
          </a:xfrm>
          <a:prstGeom prst="rect">
            <a:avLst/>
          </a:prstGeom>
          <a:noFill/>
        </p:spPr>
        <p:txBody>
          <a:bodyPr wrap="none" rtlCol="0">
            <a:spAutoFit/>
          </a:bodyPr>
          <a:lstStyle/>
          <a:p>
            <a:r>
              <a:rPr lang="cs-CZ" sz="3200" dirty="0"/>
              <a:t>B</a:t>
            </a:r>
          </a:p>
        </p:txBody>
      </p:sp>
      <p:grpSp>
        <p:nvGrpSpPr>
          <p:cNvPr id="5" name="Skupina 4"/>
          <p:cNvGrpSpPr/>
          <p:nvPr/>
        </p:nvGrpSpPr>
        <p:grpSpPr>
          <a:xfrm>
            <a:off x="289423" y="2485417"/>
            <a:ext cx="4116837" cy="3125259"/>
            <a:chOff x="289423" y="2485417"/>
            <a:chExt cx="4116837" cy="3125259"/>
          </a:xfrm>
        </p:grpSpPr>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378" y="2564904"/>
              <a:ext cx="3905882" cy="2484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ovéPole 7"/>
            <p:cNvSpPr txBox="1"/>
            <p:nvPr/>
          </p:nvSpPr>
          <p:spPr>
            <a:xfrm>
              <a:off x="2243286" y="2485417"/>
              <a:ext cx="421910" cy="584775"/>
            </a:xfrm>
            <a:prstGeom prst="rect">
              <a:avLst/>
            </a:prstGeom>
            <a:noFill/>
          </p:spPr>
          <p:txBody>
            <a:bodyPr wrap="none" rtlCol="0">
              <a:spAutoFit/>
            </a:bodyPr>
            <a:lstStyle/>
            <a:p>
              <a:r>
                <a:rPr lang="cs-CZ" sz="3200" dirty="0" smtClean="0"/>
                <a:t>A</a:t>
              </a:r>
              <a:endParaRPr lang="cs-CZ" sz="3200" dirty="0"/>
            </a:p>
          </p:txBody>
        </p:sp>
        <p:sp>
          <p:nvSpPr>
            <p:cNvPr id="10" name="TextovéPole 9"/>
            <p:cNvSpPr txBox="1"/>
            <p:nvPr/>
          </p:nvSpPr>
          <p:spPr>
            <a:xfrm>
              <a:off x="289423" y="4663594"/>
              <a:ext cx="417102" cy="584775"/>
            </a:xfrm>
            <a:prstGeom prst="rect">
              <a:avLst/>
            </a:prstGeom>
            <a:noFill/>
          </p:spPr>
          <p:txBody>
            <a:bodyPr wrap="none" rtlCol="0">
              <a:spAutoFit/>
            </a:bodyPr>
            <a:lstStyle/>
            <a:p>
              <a:r>
                <a:rPr lang="cs-CZ" sz="3200" dirty="0"/>
                <a:t>V</a:t>
              </a:r>
            </a:p>
          </p:txBody>
        </p:sp>
        <p:sp>
          <p:nvSpPr>
            <p:cNvPr id="12" name="TextovéPole 11"/>
            <p:cNvSpPr txBox="1"/>
            <p:nvPr/>
          </p:nvSpPr>
          <p:spPr>
            <a:xfrm>
              <a:off x="3045166" y="5025901"/>
              <a:ext cx="407484" cy="584775"/>
            </a:xfrm>
            <a:prstGeom prst="rect">
              <a:avLst/>
            </a:prstGeom>
            <a:noFill/>
          </p:spPr>
          <p:txBody>
            <a:bodyPr wrap="none" rtlCol="0">
              <a:spAutoFit/>
            </a:bodyPr>
            <a:lstStyle/>
            <a:p>
              <a:r>
                <a:rPr lang="cs-CZ" sz="3200" dirty="0" smtClean="0"/>
                <a:t>B</a:t>
              </a:r>
              <a:endParaRPr lang="cs-CZ" sz="3200" dirty="0"/>
            </a:p>
          </p:txBody>
        </p:sp>
        <p:sp>
          <p:nvSpPr>
            <p:cNvPr id="4" name="TextovéPole 3"/>
            <p:cNvSpPr txBox="1"/>
            <p:nvPr/>
          </p:nvSpPr>
          <p:spPr>
            <a:xfrm>
              <a:off x="3131840" y="4646306"/>
              <a:ext cx="288862" cy="584775"/>
            </a:xfrm>
            <a:prstGeom prst="rect">
              <a:avLst/>
            </a:prstGeom>
            <a:noFill/>
          </p:spPr>
          <p:txBody>
            <a:bodyPr wrap="none" rtlCol="0">
              <a:spAutoFit/>
            </a:bodyPr>
            <a:lstStyle/>
            <a:p>
              <a:r>
                <a:rPr lang="cs-CZ" sz="3200" dirty="0"/>
                <a:t>I</a:t>
              </a:r>
            </a:p>
          </p:txBody>
        </p:sp>
        <p:sp>
          <p:nvSpPr>
            <p:cNvPr id="14" name="TextovéPole 13"/>
            <p:cNvSpPr txBox="1"/>
            <p:nvPr/>
          </p:nvSpPr>
          <p:spPr>
            <a:xfrm>
              <a:off x="2308888" y="2843450"/>
              <a:ext cx="288862" cy="584775"/>
            </a:xfrm>
            <a:prstGeom prst="rect">
              <a:avLst/>
            </a:prstGeom>
            <a:noFill/>
          </p:spPr>
          <p:txBody>
            <a:bodyPr wrap="none" rtlCol="0">
              <a:spAutoFit/>
            </a:bodyPr>
            <a:lstStyle/>
            <a:p>
              <a:r>
                <a:rPr lang="cs-CZ" sz="3200" dirty="0"/>
                <a:t>I</a:t>
              </a:r>
            </a:p>
          </p:txBody>
        </p:sp>
      </p:grpSp>
      <p:sp>
        <p:nvSpPr>
          <p:cNvPr id="15" name="TextovéPole 14"/>
          <p:cNvSpPr txBox="1"/>
          <p:nvPr/>
        </p:nvSpPr>
        <p:spPr>
          <a:xfrm>
            <a:off x="7092280" y="4221088"/>
            <a:ext cx="288862" cy="584775"/>
          </a:xfrm>
          <a:prstGeom prst="rect">
            <a:avLst/>
          </a:prstGeom>
          <a:noFill/>
        </p:spPr>
        <p:txBody>
          <a:bodyPr wrap="none" rtlCol="0">
            <a:spAutoFit/>
          </a:bodyPr>
          <a:lstStyle/>
          <a:p>
            <a:r>
              <a:rPr lang="cs-CZ" sz="3200" dirty="0"/>
              <a:t>I</a:t>
            </a:r>
          </a:p>
        </p:txBody>
      </p:sp>
      <p:sp>
        <p:nvSpPr>
          <p:cNvPr id="16" name="TextovéPole 15"/>
          <p:cNvSpPr txBox="1"/>
          <p:nvPr/>
        </p:nvSpPr>
        <p:spPr>
          <a:xfrm>
            <a:off x="6590599" y="2835995"/>
            <a:ext cx="288862" cy="584775"/>
          </a:xfrm>
          <a:prstGeom prst="rect">
            <a:avLst/>
          </a:prstGeom>
          <a:noFill/>
        </p:spPr>
        <p:txBody>
          <a:bodyPr wrap="none" rtlCol="0">
            <a:spAutoFit/>
          </a:bodyPr>
          <a:lstStyle/>
          <a:p>
            <a:r>
              <a:rPr lang="cs-CZ" sz="3200" dirty="0"/>
              <a:t>I</a:t>
            </a:r>
          </a:p>
        </p:txBody>
      </p:sp>
    </p:spTree>
    <p:extLst>
      <p:ext uri="{BB962C8B-B14F-4D97-AF65-F5344CB8AC3E}">
        <p14:creationId xmlns:p14="http://schemas.microsoft.com/office/powerpoint/2010/main" val="27593908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POPIS ÚHLU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normAutofit/>
              </a:bodyPr>
              <a:lstStyle/>
              <a:p>
                <a:pPr marL="0" indent="0">
                  <a:buNone/>
                </a:pPr>
                <a:r>
                  <a:rPr lang="cs-CZ" dirty="0" smtClean="0"/>
                  <a:t>Značkou úhlu je </a:t>
                </a:r>
                <a14:m>
                  <m:oMath xmlns:m="http://schemas.openxmlformats.org/officeDocument/2006/math">
                    <m:r>
                      <a:rPr lang="cs-CZ" b="1" i="1" smtClean="0">
                        <a:latin typeface="Cambria Math"/>
                        <a:ea typeface="Cambria Math"/>
                      </a:rPr>
                      <m:t>∢</m:t>
                    </m:r>
                    <m:r>
                      <a:rPr lang="cs-CZ" b="0" i="1" smtClean="0">
                        <a:latin typeface="Cambria Math"/>
                        <a:ea typeface="Cambria Math"/>
                      </a:rPr>
                      <m:t>.</m:t>
                    </m:r>
                  </m:oMath>
                </a14:m>
                <a:endParaRPr lang="cs-CZ" dirty="0" smtClean="0"/>
              </a:p>
              <a:p>
                <a:pPr marL="0" indent="0">
                  <a:buNone/>
                </a:pPr>
                <a:r>
                  <a:rPr lang="cs-CZ" dirty="0" smtClean="0"/>
                  <a:t>Úhly značíme: </a:t>
                </a:r>
              </a:p>
              <a:p>
                <a:pPr>
                  <a:buFontTx/>
                  <a:buChar char="-"/>
                </a:pPr>
                <a:r>
                  <a:rPr lang="cs-CZ" dirty="0" smtClean="0"/>
                  <a:t>písmeny řecké abecedy:</a:t>
                </a:r>
              </a:p>
              <a:p>
                <a:pPr marL="0" indent="0">
                  <a:buNone/>
                  <a:tabLst>
                    <a:tab pos="354013" algn="l"/>
                    <a:tab pos="2241550" algn="l"/>
                    <a:tab pos="4306888" algn="l"/>
                    <a:tab pos="6283325" algn="l"/>
                  </a:tabLst>
                </a:pPr>
                <a:r>
                  <a:rPr lang="cs-CZ" dirty="0" smtClean="0"/>
                  <a:t>	</a:t>
                </a:r>
                <a:r>
                  <a:rPr lang="el-GR" dirty="0" smtClean="0"/>
                  <a:t>α</a:t>
                </a:r>
                <a:r>
                  <a:rPr lang="cs-CZ" dirty="0" smtClean="0"/>
                  <a:t> = alfa	</a:t>
                </a:r>
                <a:r>
                  <a:rPr lang="el-GR" dirty="0" smtClean="0"/>
                  <a:t>β</a:t>
                </a:r>
                <a:r>
                  <a:rPr lang="cs-CZ" dirty="0" smtClean="0"/>
                  <a:t> = beta	</a:t>
                </a:r>
                <a:r>
                  <a:rPr lang="el-GR" dirty="0" smtClean="0"/>
                  <a:t>γ</a:t>
                </a:r>
                <a:r>
                  <a:rPr lang="cs-CZ" dirty="0" smtClean="0"/>
                  <a:t> = gama	</a:t>
                </a:r>
                <a:r>
                  <a:rPr lang="el-GR" dirty="0" smtClean="0">
                    <a:latin typeface="Calibri"/>
                  </a:rPr>
                  <a:t>δ</a:t>
                </a:r>
                <a:r>
                  <a:rPr lang="cs-CZ" dirty="0" smtClean="0">
                    <a:latin typeface="Calibri"/>
                  </a:rPr>
                  <a:t> = delta</a:t>
                </a:r>
              </a:p>
              <a:p>
                <a:pPr marL="0" indent="0">
                  <a:buNone/>
                  <a:tabLst>
                    <a:tab pos="354013" algn="l"/>
                    <a:tab pos="2241550" algn="l"/>
                    <a:tab pos="4306888" algn="l"/>
                    <a:tab pos="6283325" algn="l"/>
                  </a:tabLst>
                </a:pPr>
                <a:endParaRPr lang="cs-CZ" dirty="0" smtClean="0">
                  <a:latin typeface="Calibri"/>
                </a:endParaRPr>
              </a:p>
              <a:p>
                <a:pPr>
                  <a:buFontTx/>
                  <a:buChar char="-"/>
                  <a:tabLst>
                    <a:tab pos="354013" algn="l"/>
                    <a:tab pos="2241550" algn="l"/>
                    <a:tab pos="4306888" algn="l"/>
                    <a:tab pos="6283325" algn="l"/>
                  </a:tabLst>
                </a:pPr>
                <a:r>
                  <a:rPr lang="cs-CZ" dirty="0" smtClean="0">
                    <a:latin typeface="Calibri"/>
                  </a:rPr>
                  <a:t>pomocí tří písmen</a:t>
                </a:r>
              </a:p>
              <a:p>
                <a:pPr marL="0" indent="0">
                  <a:buNone/>
                  <a:tabLst>
                    <a:tab pos="354013" algn="l"/>
                    <a:tab pos="2241550" algn="l"/>
                    <a:tab pos="4306888" algn="l"/>
                    <a:tab pos="6283325" algn="l"/>
                  </a:tabLst>
                </a:pPr>
                <a:r>
                  <a:rPr lang="cs-CZ" dirty="0" smtClean="0">
                    <a:ea typeface="Cambria Math"/>
                  </a:rPr>
                  <a:t> 	</a:t>
                </a:r>
                <a14:m>
                  <m:oMath xmlns:m="http://schemas.openxmlformats.org/officeDocument/2006/math">
                    <m:r>
                      <a:rPr lang="cs-CZ" i="0" smtClean="0">
                        <a:latin typeface="Cambria Math"/>
                        <a:ea typeface="Cambria Math"/>
                      </a:rPr>
                      <m:t>∢ </m:t>
                    </m:r>
                  </m:oMath>
                </a14:m>
                <a:r>
                  <a:rPr lang="cs-CZ" i="1" dirty="0" smtClean="0">
                    <a:latin typeface="Calibri"/>
                  </a:rPr>
                  <a:t>AVB</a:t>
                </a:r>
                <a:r>
                  <a:rPr lang="cs-CZ" dirty="0" smtClean="0">
                    <a:latin typeface="Calibri"/>
                  </a:rPr>
                  <a:t> = úhel </a:t>
                </a:r>
                <a:r>
                  <a:rPr lang="cs-CZ" i="1" dirty="0" smtClean="0">
                    <a:latin typeface="Calibri"/>
                  </a:rPr>
                  <a:t>AVB</a:t>
                </a:r>
                <a:r>
                  <a:rPr lang="cs-CZ" dirty="0" smtClean="0">
                    <a:latin typeface="Calibri"/>
                  </a:rPr>
                  <a:t>	</a:t>
                </a:r>
                <a14:m>
                  <m:oMath xmlns:m="http://schemas.openxmlformats.org/officeDocument/2006/math">
                    <m:r>
                      <a:rPr lang="cs-CZ" i="1" smtClean="0">
                        <a:latin typeface="Cambria Math"/>
                        <a:ea typeface="Cambria Math"/>
                      </a:rPr>
                      <m:t>∢ </m:t>
                    </m:r>
                  </m:oMath>
                </a14:m>
                <a:r>
                  <a:rPr lang="cs-CZ" i="1" dirty="0" smtClean="0">
                    <a:latin typeface="Calibri"/>
                  </a:rPr>
                  <a:t>TUV</a:t>
                </a:r>
                <a:r>
                  <a:rPr lang="cs-CZ" dirty="0" smtClean="0">
                    <a:latin typeface="Calibri"/>
                  </a:rPr>
                  <a:t> = úhel </a:t>
                </a:r>
                <a:r>
                  <a:rPr lang="cs-CZ" i="1" dirty="0" smtClean="0">
                    <a:latin typeface="Calibri"/>
                  </a:rPr>
                  <a:t>TUV</a:t>
                </a:r>
                <a:endParaRPr lang="cs-CZ" i="1" dirty="0" smtClean="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cstate="print"/>
                <a:stretch>
                  <a:fillRect l="-1111" t="-1000"/>
                </a:stretch>
              </a:blipFill>
            </p:spPr>
            <p:txBody>
              <a:bodyPr/>
              <a:lstStyle/>
              <a:p>
                <a:r>
                  <a:rPr lang="cs-CZ">
                    <a:noFill/>
                  </a:rPr>
                  <a:t> </a:t>
                </a:r>
              </a:p>
            </p:txBody>
          </p:sp>
        </mc:Fallback>
      </mc:AlternateContent>
    </p:spTree>
    <p:extLst>
      <p:ext uri="{BB962C8B-B14F-4D97-AF65-F5344CB8AC3E}">
        <p14:creationId xmlns:p14="http://schemas.microsoft.com/office/powerpoint/2010/main" val="2002287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DRUHY ÚHLŮ</a:t>
            </a:r>
            <a:endParaRPr lang="cs-CZ" dirty="0"/>
          </a:p>
        </p:txBody>
      </p:sp>
      <p:sp>
        <p:nvSpPr>
          <p:cNvPr id="3" name="Zástupný symbol pro obsah 2"/>
          <p:cNvSpPr>
            <a:spLocks noGrp="1"/>
          </p:cNvSpPr>
          <p:nvPr>
            <p:ph idx="1"/>
          </p:nvPr>
        </p:nvSpPr>
        <p:spPr/>
        <p:txBody>
          <a:bodyPr/>
          <a:lstStyle/>
          <a:p>
            <a:pPr marL="0" indent="0">
              <a:buNone/>
            </a:pPr>
            <a:r>
              <a:rPr lang="cs-CZ" dirty="0" smtClean="0"/>
              <a:t>Podle velikosti rozlišujeme úhel</a:t>
            </a:r>
          </a:p>
          <a:p>
            <a:pPr>
              <a:buFontTx/>
              <a:buChar char="-"/>
            </a:pPr>
            <a:r>
              <a:rPr lang="cs-CZ" dirty="0" smtClean="0"/>
              <a:t>pravý</a:t>
            </a:r>
          </a:p>
          <a:p>
            <a:pPr>
              <a:buFontTx/>
              <a:buChar char="-"/>
            </a:pPr>
            <a:r>
              <a:rPr lang="cs-CZ" dirty="0"/>
              <a:t>t</a:t>
            </a:r>
            <a:r>
              <a:rPr lang="cs-CZ" dirty="0" smtClean="0"/>
              <a:t>upý</a:t>
            </a:r>
          </a:p>
          <a:p>
            <a:pPr>
              <a:buFontTx/>
              <a:buChar char="-"/>
            </a:pPr>
            <a:r>
              <a:rPr lang="cs-CZ" dirty="0"/>
              <a:t>o</a:t>
            </a:r>
            <a:r>
              <a:rPr lang="cs-CZ" dirty="0" smtClean="0"/>
              <a:t>strý</a:t>
            </a:r>
          </a:p>
          <a:p>
            <a:pPr>
              <a:buFontTx/>
              <a:buChar char="-"/>
            </a:pPr>
            <a:r>
              <a:rPr lang="cs-CZ" dirty="0"/>
              <a:t>p</a:t>
            </a:r>
            <a:r>
              <a:rPr lang="cs-CZ" dirty="0" smtClean="0"/>
              <a:t>římý</a:t>
            </a:r>
          </a:p>
          <a:p>
            <a:pPr>
              <a:buFontTx/>
              <a:buChar char="-"/>
            </a:pPr>
            <a:endParaRPr lang="cs-CZ" dirty="0"/>
          </a:p>
        </p:txBody>
      </p:sp>
    </p:spTree>
    <p:extLst>
      <p:ext uri="{BB962C8B-B14F-4D97-AF65-F5344CB8AC3E}">
        <p14:creationId xmlns:p14="http://schemas.microsoft.com/office/powerpoint/2010/main" val="34684104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PRAVÝ ÚHEL</a:t>
            </a:r>
            <a:endParaRPr lang="cs-CZ" dirty="0"/>
          </a:p>
        </p:txBody>
      </p:sp>
      <p:sp>
        <p:nvSpPr>
          <p:cNvPr id="3" name="Zástupný symbol pro obsah 2"/>
          <p:cNvSpPr>
            <a:spLocks noGrp="1"/>
          </p:cNvSpPr>
          <p:nvPr>
            <p:ph idx="1"/>
          </p:nvPr>
        </p:nvSpPr>
        <p:spPr/>
        <p:txBody>
          <a:bodyPr/>
          <a:lstStyle/>
          <a:p>
            <a:pPr marL="0" indent="0">
              <a:buNone/>
            </a:pPr>
            <a:r>
              <a:rPr lang="cs-CZ" dirty="0" smtClean="0"/>
              <a:t>Přímky </a:t>
            </a:r>
            <a:r>
              <a:rPr lang="cs-CZ" i="1" dirty="0" smtClean="0"/>
              <a:t>a</a:t>
            </a:r>
            <a:r>
              <a:rPr lang="cs-CZ" dirty="0" smtClean="0"/>
              <a:t>, </a:t>
            </a:r>
            <a:r>
              <a:rPr lang="cs-CZ" i="1" dirty="0" smtClean="0"/>
              <a:t>b</a:t>
            </a:r>
            <a:r>
              <a:rPr lang="cs-CZ" dirty="0" smtClean="0"/>
              <a:t> jsou k sobě kolmé, svírají pravý úhel.</a:t>
            </a:r>
            <a:endParaRPr lang="cs-CZ" dirty="0"/>
          </a:p>
        </p:txBody>
      </p:sp>
      <p:grpSp>
        <p:nvGrpSpPr>
          <p:cNvPr id="6" name="Skupina 5"/>
          <p:cNvGrpSpPr/>
          <p:nvPr/>
        </p:nvGrpSpPr>
        <p:grpSpPr>
          <a:xfrm>
            <a:off x="2150053" y="2468077"/>
            <a:ext cx="5439147" cy="3613187"/>
            <a:chOff x="2150053" y="2468077"/>
            <a:chExt cx="5439147" cy="3613187"/>
          </a:xfrm>
        </p:grpSpPr>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20000">
              <a:off x="2150053" y="2468077"/>
              <a:ext cx="5439147" cy="3613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3323671" y="4474687"/>
              <a:ext cx="417102" cy="584775"/>
            </a:xfrm>
            <a:prstGeom prst="rect">
              <a:avLst/>
            </a:prstGeom>
            <a:noFill/>
          </p:spPr>
          <p:txBody>
            <a:bodyPr wrap="none" rtlCol="0">
              <a:spAutoFit/>
            </a:bodyPr>
            <a:lstStyle/>
            <a:p>
              <a:r>
                <a:rPr lang="el-GR" sz="3200" dirty="0" smtClean="0"/>
                <a:t>α</a:t>
              </a:r>
              <a:endParaRPr lang="cs-CZ" sz="3200" dirty="0"/>
            </a:p>
          </p:txBody>
        </p:sp>
        <p:sp>
          <p:nvSpPr>
            <p:cNvPr id="5" name="TextovéPole 4"/>
            <p:cNvSpPr txBox="1"/>
            <p:nvPr/>
          </p:nvSpPr>
          <p:spPr>
            <a:xfrm>
              <a:off x="3009598" y="4550363"/>
              <a:ext cx="359394" cy="923330"/>
            </a:xfrm>
            <a:prstGeom prst="rect">
              <a:avLst/>
            </a:prstGeom>
            <a:noFill/>
          </p:spPr>
          <p:txBody>
            <a:bodyPr wrap="none" rtlCol="0">
              <a:spAutoFit/>
            </a:bodyPr>
            <a:lstStyle/>
            <a:p>
              <a:r>
                <a:rPr lang="cs-CZ" sz="5400" dirty="0" smtClean="0"/>
                <a:t>.</a:t>
              </a:r>
              <a:endParaRPr lang="cs-CZ" sz="5400" dirty="0"/>
            </a:p>
          </p:txBody>
        </p:sp>
      </p:grpSp>
    </p:spTree>
    <p:extLst>
      <p:ext uri="{BB962C8B-B14F-4D97-AF65-F5344CB8AC3E}">
        <p14:creationId xmlns:p14="http://schemas.microsoft.com/office/powerpoint/2010/main" val="17247479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TUPÝ ÚHEL</a:t>
            </a:r>
            <a:endParaRPr lang="cs-CZ" dirty="0"/>
          </a:p>
        </p:txBody>
      </p:sp>
      <p:sp>
        <p:nvSpPr>
          <p:cNvPr id="3" name="Zástupný symbol pro obsah 2"/>
          <p:cNvSpPr>
            <a:spLocks noGrp="1"/>
          </p:cNvSpPr>
          <p:nvPr>
            <p:ph idx="1"/>
          </p:nvPr>
        </p:nvSpPr>
        <p:spPr/>
        <p:txBody>
          <a:bodyPr/>
          <a:lstStyle/>
          <a:p>
            <a:pPr marL="0" indent="0">
              <a:buNone/>
            </a:pPr>
            <a:r>
              <a:rPr lang="cs-CZ" dirty="0" smtClean="0"/>
              <a:t>Tupý úhel je úhel, který je větší než úhel pravý.</a:t>
            </a:r>
            <a:endParaRPr lang="cs-CZ" dirty="0"/>
          </a:p>
        </p:txBody>
      </p:sp>
      <p:grpSp>
        <p:nvGrpSpPr>
          <p:cNvPr id="5" name="Skupina 4"/>
          <p:cNvGrpSpPr/>
          <p:nvPr/>
        </p:nvGrpSpPr>
        <p:grpSpPr>
          <a:xfrm>
            <a:off x="1187624" y="2996952"/>
            <a:ext cx="6412572" cy="3528392"/>
            <a:chOff x="971600" y="3140968"/>
            <a:chExt cx="6412572" cy="3528392"/>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140968"/>
              <a:ext cx="6412572"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3760709" y="4616070"/>
              <a:ext cx="417102" cy="584775"/>
            </a:xfrm>
            <a:prstGeom prst="rect">
              <a:avLst/>
            </a:prstGeom>
            <a:noFill/>
          </p:spPr>
          <p:txBody>
            <a:bodyPr wrap="none" rtlCol="0">
              <a:spAutoFit/>
            </a:bodyPr>
            <a:lstStyle/>
            <a:p>
              <a:r>
                <a:rPr lang="el-GR" sz="3200" dirty="0" smtClean="0"/>
                <a:t>α</a:t>
              </a:r>
              <a:endParaRPr lang="cs-CZ" sz="3200" dirty="0"/>
            </a:p>
          </p:txBody>
        </p:sp>
      </p:grpSp>
    </p:spTree>
    <p:extLst>
      <p:ext uri="{BB962C8B-B14F-4D97-AF65-F5344CB8AC3E}">
        <p14:creationId xmlns:p14="http://schemas.microsoft.com/office/powerpoint/2010/main" val="10115037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OSTRÝ ÚHEL</a:t>
            </a:r>
            <a:endParaRPr lang="cs-CZ" dirty="0"/>
          </a:p>
        </p:txBody>
      </p:sp>
      <p:sp>
        <p:nvSpPr>
          <p:cNvPr id="3" name="Zástupný symbol pro obsah 2"/>
          <p:cNvSpPr>
            <a:spLocks noGrp="1"/>
          </p:cNvSpPr>
          <p:nvPr>
            <p:ph idx="1"/>
          </p:nvPr>
        </p:nvSpPr>
        <p:spPr/>
        <p:txBody>
          <a:bodyPr/>
          <a:lstStyle/>
          <a:p>
            <a:pPr marL="0" indent="0">
              <a:buNone/>
            </a:pPr>
            <a:r>
              <a:rPr lang="cs-CZ" dirty="0" smtClean="0"/>
              <a:t>Ostrý úhel je úhel, který je menší než úhel pravý.</a:t>
            </a:r>
            <a:endParaRPr lang="cs-CZ" dirty="0"/>
          </a:p>
        </p:txBody>
      </p:sp>
      <p:grpSp>
        <p:nvGrpSpPr>
          <p:cNvPr id="5" name="Skupina 4"/>
          <p:cNvGrpSpPr/>
          <p:nvPr/>
        </p:nvGrpSpPr>
        <p:grpSpPr>
          <a:xfrm>
            <a:off x="1187624" y="2636912"/>
            <a:ext cx="5743921" cy="3744416"/>
            <a:chOff x="1835696" y="2492896"/>
            <a:chExt cx="5743921" cy="3744416"/>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2492896"/>
              <a:ext cx="5743921"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3338898" y="4725144"/>
              <a:ext cx="417102" cy="584775"/>
            </a:xfrm>
            <a:prstGeom prst="rect">
              <a:avLst/>
            </a:prstGeom>
            <a:noFill/>
          </p:spPr>
          <p:txBody>
            <a:bodyPr wrap="none" rtlCol="0">
              <a:spAutoFit/>
            </a:bodyPr>
            <a:lstStyle/>
            <a:p>
              <a:r>
                <a:rPr lang="el-GR" sz="3200" dirty="0" smtClean="0"/>
                <a:t>α</a:t>
              </a:r>
              <a:endParaRPr lang="cs-CZ" sz="3200" dirty="0"/>
            </a:p>
          </p:txBody>
        </p:sp>
      </p:grpSp>
    </p:spTree>
    <p:extLst>
      <p:ext uri="{BB962C8B-B14F-4D97-AF65-F5344CB8AC3E}">
        <p14:creationId xmlns:p14="http://schemas.microsoft.com/office/powerpoint/2010/main" val="4655999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PŘÍMÝ ÚHEL</a:t>
            </a:r>
            <a:endParaRPr lang="cs-CZ" dirty="0"/>
          </a:p>
        </p:txBody>
      </p:sp>
      <p:sp>
        <p:nvSpPr>
          <p:cNvPr id="3" name="Zástupný symbol pro obsah 2"/>
          <p:cNvSpPr>
            <a:spLocks noGrp="1"/>
          </p:cNvSpPr>
          <p:nvPr>
            <p:ph idx="1"/>
          </p:nvPr>
        </p:nvSpPr>
        <p:spPr/>
        <p:txBody>
          <a:bodyPr/>
          <a:lstStyle/>
          <a:p>
            <a:pPr marL="0" indent="0">
              <a:buNone/>
            </a:pPr>
            <a:r>
              <a:rPr lang="cs-CZ" dirty="0" smtClean="0"/>
              <a:t>Rameny přímého úhlu jsou navzájem opačné polopřímky.</a:t>
            </a:r>
            <a:endParaRPr lang="cs-CZ" dirty="0"/>
          </a:p>
        </p:txBody>
      </p:sp>
      <p:grpSp>
        <p:nvGrpSpPr>
          <p:cNvPr id="5" name="Skupina 4"/>
          <p:cNvGrpSpPr/>
          <p:nvPr/>
        </p:nvGrpSpPr>
        <p:grpSpPr>
          <a:xfrm>
            <a:off x="1635322" y="3429000"/>
            <a:ext cx="6629400" cy="2800350"/>
            <a:chOff x="1635322" y="3429000"/>
            <a:chExt cx="6629400" cy="2800350"/>
          </a:xfrm>
        </p:grpSpPr>
        <p:pic>
          <p:nvPicPr>
            <p:cNvPr id="205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35322" y="3429000"/>
              <a:ext cx="6629400" cy="280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4532920" y="3830589"/>
              <a:ext cx="417102" cy="861774"/>
            </a:xfrm>
            <a:prstGeom prst="rect">
              <a:avLst/>
            </a:prstGeom>
            <a:noFill/>
          </p:spPr>
          <p:txBody>
            <a:bodyPr wrap="none" rtlCol="0">
              <a:spAutoFit/>
            </a:bodyPr>
            <a:lstStyle/>
            <a:p>
              <a:r>
                <a:rPr lang="el-GR" sz="3200" dirty="0"/>
                <a:t>α</a:t>
              </a:r>
              <a:endParaRPr lang="cs-CZ" sz="3200" dirty="0"/>
            </a:p>
            <a:p>
              <a:endParaRPr lang="cs-CZ" dirty="0"/>
            </a:p>
          </p:txBody>
        </p:sp>
      </p:grpSp>
    </p:spTree>
    <p:extLst>
      <p:ext uri="{BB962C8B-B14F-4D97-AF65-F5344CB8AC3E}">
        <p14:creationId xmlns:p14="http://schemas.microsoft.com/office/powerpoint/2010/main" val="37270155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OSA ÚHLU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a:xfrm>
                <a:off x="467544" y="1567475"/>
                <a:ext cx="8229600" cy="4876800"/>
              </a:xfrm>
            </p:spPr>
            <p:txBody>
              <a:bodyPr>
                <a:normAutofit/>
              </a:bodyPr>
              <a:lstStyle/>
              <a:p>
                <a:pPr marL="0" indent="0">
                  <a:buNone/>
                </a:pPr>
                <a:r>
                  <a:rPr lang="cs-CZ" dirty="0" smtClean="0"/>
                  <a:t>Osa úhlu prochází vrcholem a rozděluje nám úhel na dvě shodné poloviny.</a:t>
                </a:r>
              </a:p>
              <a:p>
                <a:pPr marL="914400" lvl="2" indent="0">
                  <a:buNone/>
                  <a:tabLst>
                    <a:tab pos="5022850" algn="l"/>
                  </a:tabLst>
                </a:pPr>
                <a:endParaRPr lang="cs-CZ" dirty="0" smtClean="0"/>
              </a:p>
              <a:p>
                <a:pPr marL="914400" lvl="2" indent="0">
                  <a:buNone/>
                  <a:tabLst>
                    <a:tab pos="5022850" algn="l"/>
                  </a:tabLst>
                </a:pPr>
                <a:endParaRPr lang="cs-CZ" dirty="0" smtClean="0"/>
              </a:p>
              <a:p>
                <a:pPr marL="914400" lvl="2" indent="0">
                  <a:buNone/>
                  <a:tabLst>
                    <a:tab pos="5022850" algn="l"/>
                  </a:tabLst>
                </a:pPr>
                <a:endParaRPr lang="cs-CZ" dirty="0" smtClean="0"/>
              </a:p>
              <a:p>
                <a:pPr marL="914400" lvl="2" indent="0">
                  <a:buNone/>
                  <a:tabLst>
                    <a:tab pos="5022850" algn="l"/>
                  </a:tabLst>
                </a:pPr>
                <a:r>
                  <a:rPr lang="cs-CZ" dirty="0"/>
                  <a:t>	</a:t>
                </a:r>
                <a14:m>
                  <m:oMath xmlns:m="http://schemas.openxmlformats.org/officeDocument/2006/math">
                    <m:r>
                      <a:rPr lang="cs-CZ" sz="2400" b="1" i="1">
                        <a:latin typeface="Cambria Math"/>
                        <a:ea typeface="Cambria Math"/>
                      </a:rPr>
                      <m:t>∢</m:t>
                    </m:r>
                  </m:oMath>
                </a14:m>
                <a:r>
                  <a:rPr lang="cs-CZ" sz="2400" dirty="0" smtClean="0"/>
                  <a:t> </a:t>
                </a:r>
                <a:r>
                  <a:rPr lang="cs-CZ" sz="2400" i="1" dirty="0" smtClean="0"/>
                  <a:t>BVC</a:t>
                </a:r>
                <a:r>
                  <a:rPr lang="cs-CZ" sz="2400" dirty="0" smtClean="0"/>
                  <a:t> </a:t>
                </a:r>
                <a14:m>
                  <m:oMath xmlns:m="http://schemas.openxmlformats.org/officeDocument/2006/math">
                    <m:r>
                      <a:rPr lang="cs-CZ" sz="2400" i="1" smtClean="0">
                        <a:latin typeface="Cambria Math"/>
                        <a:ea typeface="Cambria Math"/>
                      </a:rPr>
                      <m:t>≅</m:t>
                    </m:r>
                  </m:oMath>
                </a14:m>
                <a:r>
                  <a:rPr lang="cs-CZ" sz="2400" dirty="0" smtClean="0"/>
                  <a:t> </a:t>
                </a:r>
                <a14:m>
                  <m:oMath xmlns:m="http://schemas.openxmlformats.org/officeDocument/2006/math">
                    <m:r>
                      <a:rPr lang="cs-CZ" sz="2400" b="1" i="1">
                        <a:latin typeface="Cambria Math"/>
                        <a:ea typeface="Cambria Math"/>
                      </a:rPr>
                      <m:t>∢</m:t>
                    </m:r>
                  </m:oMath>
                </a14:m>
                <a:r>
                  <a:rPr lang="cs-CZ" sz="2400" dirty="0" smtClean="0"/>
                  <a:t> </a:t>
                </a:r>
                <a:r>
                  <a:rPr lang="cs-CZ" sz="2400" i="1" dirty="0" smtClean="0"/>
                  <a:t>CVA</a:t>
                </a:r>
                <a:endParaRPr lang="cs-CZ" sz="3200" i="1" dirty="0" smtClean="0"/>
              </a:p>
              <a:p>
                <a:pPr marL="914400" lvl="2" indent="0">
                  <a:buNone/>
                  <a:tabLst>
                    <a:tab pos="5022850" algn="l"/>
                  </a:tabLst>
                </a:pPr>
                <a:endParaRPr lang="cs-CZ" dirty="0" smtClean="0"/>
              </a:p>
              <a:p>
                <a:endParaRPr lang="cs-CZ" i="1" dirty="0" smtClean="0"/>
              </a:p>
              <a:p>
                <a:endParaRPr lang="cs-CZ" i="1" dirty="0" smtClean="0"/>
              </a:p>
              <a:p>
                <a:endParaRPr lang="cs-CZ" i="1" dirty="0" smtClean="0"/>
              </a:p>
              <a:p>
                <a:pPr marL="0" indent="0">
                  <a:buNone/>
                </a:pPr>
                <a:endParaRPr lang="cs-CZ" dirty="0" smtClean="0"/>
              </a:p>
              <a:p>
                <a:pPr marL="0" indent="0">
                  <a:buNone/>
                </a:pPr>
                <a:r>
                  <a:rPr lang="cs-CZ" dirty="0" smtClean="0"/>
                  <a:t>Polopřímka </a:t>
                </a:r>
                <a:r>
                  <a:rPr lang="cs-CZ" i="1" dirty="0" smtClean="0"/>
                  <a:t>o </a:t>
                </a:r>
                <a:r>
                  <a:rPr lang="cs-CZ" dirty="0" smtClean="0"/>
                  <a:t>je osa úhlu </a:t>
                </a:r>
                <a:r>
                  <a:rPr lang="el-GR" dirty="0" smtClean="0"/>
                  <a:t>α</a:t>
                </a:r>
                <a:r>
                  <a:rPr lang="cs-CZ" dirty="0" smtClean="0"/>
                  <a:t>.</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xfrm>
                <a:off x="467544" y="1567475"/>
                <a:ext cx="8229600" cy="4876800"/>
              </a:xfrm>
              <a:blipFill rotWithShape="1">
                <a:blip r:embed="rId3" cstate="print"/>
                <a:stretch>
                  <a:fillRect l="-1185" t="-1000" r="-741" b="-750"/>
                </a:stretch>
              </a:blipFill>
            </p:spPr>
            <p:txBody>
              <a:bodyPr/>
              <a:lstStyle/>
              <a:p>
                <a:r>
                  <a:rPr lang="cs-CZ">
                    <a:noFill/>
                  </a:rPr>
                  <a:t> </a:t>
                </a:r>
              </a:p>
            </p:txBody>
          </p:sp>
        </mc:Fallback>
      </mc:AlternateContent>
      <p:pic>
        <p:nvPicPr>
          <p:cNvPr id="6"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8296" r="21865" b="5720"/>
          <a:stretch/>
        </p:blipFill>
        <p:spPr bwMode="auto">
          <a:xfrm>
            <a:off x="827584" y="2420888"/>
            <a:ext cx="4549130" cy="31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28852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OSY ÚHLU</a:t>
            </a:r>
            <a:endParaRPr lang="cs-CZ" dirty="0"/>
          </a:p>
        </p:txBody>
      </p:sp>
      <p:pic>
        <p:nvPicPr>
          <p:cNvPr id="4" name="Konstrukce osy úhlu.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457200" y="1725613"/>
            <a:ext cx="8229600" cy="4625975"/>
          </a:xfrm>
        </p:spPr>
      </p:pic>
      <p:sp>
        <p:nvSpPr>
          <p:cNvPr id="5" name="Tlačítko akce: Dopředu nebo Další 4">
            <a:hlinkClick r:id="" action="ppaction://hlinkshowjump?jump=nextslide" highlightClick="1"/>
          </p:cNvPr>
          <p:cNvSpPr/>
          <p:nvPr/>
        </p:nvSpPr>
        <p:spPr>
          <a:xfrm>
            <a:off x="8316416" y="6381328"/>
            <a:ext cx="648072" cy="360040"/>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81093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KONSTRUKCE PRAVÉHO ÚHLU KRUŽÍTKEM</a:t>
            </a:r>
            <a:endParaRPr lang="cs-CZ" dirty="0"/>
          </a:p>
        </p:txBody>
      </p:sp>
      <p:sp>
        <p:nvSpPr>
          <p:cNvPr id="3" name="Zástupný symbol pro obsah 2"/>
          <p:cNvSpPr>
            <a:spLocks noGrp="1"/>
          </p:cNvSpPr>
          <p:nvPr>
            <p:ph idx="1"/>
          </p:nvPr>
        </p:nvSpPr>
        <p:spPr/>
        <p:txBody>
          <a:bodyPr/>
          <a:lstStyle/>
          <a:p>
            <a:pPr marL="0" indent="0">
              <a:buNone/>
            </a:pPr>
            <a:r>
              <a:rPr lang="cs-CZ" dirty="0"/>
              <a:t>P</a:t>
            </a:r>
            <a:r>
              <a:rPr lang="cs-CZ" dirty="0" smtClean="0"/>
              <a:t>ravý úhel je v podstatě osou přímého úhlu.</a:t>
            </a:r>
          </a:p>
          <a:p>
            <a:endParaRPr lang="cs-CZ" dirty="0"/>
          </a:p>
        </p:txBody>
      </p:sp>
      <p:sp>
        <p:nvSpPr>
          <p:cNvPr id="5" name="Tlačítko akce: Video 4">
            <a:hlinkClick r:id="rId2" action="ppaction://hlinksldjump" highlightClick="1"/>
          </p:cNvPr>
          <p:cNvSpPr/>
          <p:nvPr/>
        </p:nvSpPr>
        <p:spPr>
          <a:xfrm>
            <a:off x="6372200" y="1700808"/>
            <a:ext cx="720080" cy="50405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3582405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lačítko akce: Dopředu nebo Další 4">
            <a:hlinkClick r:id="" action="ppaction://hlinkshowjump?jump=nextslide" highlightClick="1"/>
          </p:cNvPr>
          <p:cNvSpPr/>
          <p:nvPr/>
        </p:nvSpPr>
        <p:spPr>
          <a:xfrm>
            <a:off x="8388424" y="6309320"/>
            <a:ext cx="576064" cy="43204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Pravý úhel.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446856" y="1196752"/>
            <a:ext cx="8229600" cy="4625975"/>
          </a:xfrm>
        </p:spPr>
      </p:pic>
    </p:spTree>
    <p:extLst>
      <p:ext uri="{BB962C8B-B14F-4D97-AF65-F5344CB8AC3E}">
        <p14:creationId xmlns:p14="http://schemas.microsoft.com/office/powerpoint/2010/main" val="372932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POUŽITÁ LITERATURA  A OBRÁZKY</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a:t>SLAPNIČKOVÁ, Hana, Simona ČMOLÍKOVÁ a Pavla REMUTOVÁ. </a:t>
            </a:r>
            <a:r>
              <a:rPr lang="cs-CZ" i="1" dirty="0"/>
              <a:t>Matematika pro 6. ročník zvláštní školy</a:t>
            </a:r>
            <a:r>
              <a:rPr lang="cs-CZ" dirty="0"/>
              <a:t>. 1. vyd. Praha: Septima, 1995, 95 s. ISBN 80-858-0148-5. </a:t>
            </a:r>
            <a:endParaRPr lang="cs-CZ" dirty="0" smtClean="0"/>
          </a:p>
          <a:p>
            <a:pPr marL="0" indent="0">
              <a:buNone/>
            </a:pPr>
            <a:endParaRPr lang="cs-CZ" dirty="0" smtClean="0"/>
          </a:p>
          <a:p>
            <a:pPr marL="0" indent="0">
              <a:buNone/>
            </a:pPr>
            <a:r>
              <a:rPr lang="cs-CZ" dirty="0" smtClean="0"/>
              <a:t>Video je vytvořené v programu SMART Notebook Software, </a:t>
            </a:r>
            <a:r>
              <a:rPr lang="cs-CZ" dirty="0"/>
              <a:t>verze </a:t>
            </a:r>
            <a:r>
              <a:rPr lang="cs-CZ" dirty="0" smtClean="0"/>
              <a:t>11.0.704.1 </a:t>
            </a:r>
            <a:endParaRPr lang="cs-CZ" dirty="0"/>
          </a:p>
          <a:p>
            <a:pPr marL="0" indent="0">
              <a:buNone/>
            </a:pPr>
            <a:endParaRPr lang="cs-CZ" dirty="0" smtClean="0"/>
          </a:p>
          <a:p>
            <a:pPr marL="0" indent="0">
              <a:buNone/>
            </a:pPr>
            <a:r>
              <a:rPr lang="cs-CZ" dirty="0" smtClean="0"/>
              <a:t>Kliparty:</a:t>
            </a:r>
          </a:p>
          <a:p>
            <a:pPr marL="0" indent="0">
              <a:buNone/>
            </a:pPr>
            <a:r>
              <a:rPr lang="cs-CZ" dirty="0"/>
              <a:t>PALAO, Sergio. </a:t>
            </a:r>
            <a:r>
              <a:rPr lang="cs-CZ" dirty="0" err="1"/>
              <a:t>Arasaac</a:t>
            </a:r>
            <a:r>
              <a:rPr lang="cs-CZ" dirty="0"/>
              <a:t> </a:t>
            </a:r>
            <a:r>
              <a:rPr lang="cs-CZ" dirty="0" err="1"/>
              <a:t>pictograms</a:t>
            </a:r>
            <a:r>
              <a:rPr lang="cs-CZ" dirty="0"/>
              <a:t> [online]. [cit. </a:t>
            </a:r>
            <a:r>
              <a:rPr lang="cs-CZ" dirty="0" smtClean="0"/>
              <a:t>2013-07-15]. </a:t>
            </a:r>
            <a:r>
              <a:rPr lang="cs-CZ" dirty="0"/>
              <a:t>Dostupné pod licencí </a:t>
            </a:r>
            <a:r>
              <a:rPr lang="cs-CZ" dirty="0" err="1"/>
              <a:t>Creative</a:t>
            </a:r>
            <a:r>
              <a:rPr lang="cs-CZ" dirty="0"/>
              <a:t> </a:t>
            </a:r>
            <a:r>
              <a:rPr lang="cs-CZ" dirty="0" err="1"/>
              <a:t>Commons</a:t>
            </a:r>
            <a:r>
              <a:rPr lang="cs-CZ" dirty="0"/>
              <a:t> na WWW: &lt;http://www.catedu.es/arasaac/descargas.php#en &gt; </a:t>
            </a:r>
          </a:p>
          <a:p>
            <a:pPr marL="0" indent="0">
              <a:buNone/>
            </a:pPr>
            <a:endParaRPr lang="cs-CZ" dirty="0"/>
          </a:p>
        </p:txBody>
      </p:sp>
    </p:spTree>
    <p:extLst>
      <p:ext uri="{BB962C8B-B14F-4D97-AF65-F5344CB8AC3E}">
        <p14:creationId xmlns:p14="http://schemas.microsoft.com/office/powerpoint/2010/main" val="35483563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1069</TotalTime>
  <Words>654</Words>
  <Application>Microsoft Office PowerPoint</Application>
  <PresentationFormat>Předvádění na obrazovce (4:3)</PresentationFormat>
  <Paragraphs>118</Paragraphs>
  <Slides>17</Slides>
  <Notes>2</Notes>
  <HiddenSlides>0</HiddenSlides>
  <MMClips>2</MMClips>
  <ScaleCrop>false</ScaleCrop>
  <HeadingPairs>
    <vt:vector size="4" baseType="variant">
      <vt:variant>
        <vt:lpstr>Motiv</vt:lpstr>
      </vt:variant>
      <vt:variant>
        <vt:i4>2</vt:i4>
      </vt:variant>
      <vt:variant>
        <vt:lpstr>Nadpisy snímků</vt:lpstr>
      </vt:variant>
      <vt:variant>
        <vt:i4>17</vt:i4>
      </vt:variant>
    </vt:vector>
  </HeadingPairs>
  <TitlesOfParts>
    <vt:vector size="19" baseType="lpstr">
      <vt:lpstr>Přehlednost</vt:lpstr>
      <vt:lpstr>Motiv systému Office</vt:lpstr>
      <vt:lpstr>Prezentace aplikace PowerPoint</vt:lpstr>
      <vt:lpstr>Prezentace aplikace PowerPoint</vt:lpstr>
      <vt:lpstr>GEOMETRIE </vt:lpstr>
      <vt:lpstr>ÚHEL</vt:lpstr>
      <vt:lpstr>VRCHOL A RAMENA ÚHLU</vt:lpstr>
      <vt:lpstr>Prezentace aplikace PowerPoint</vt:lpstr>
      <vt:lpstr>POPIS ÚHLU</vt:lpstr>
      <vt:lpstr>DRUHY ÚHLŮ</vt:lpstr>
      <vt:lpstr>PRAVÝ ÚHEL</vt:lpstr>
      <vt:lpstr>TUPÝ ÚHEL</vt:lpstr>
      <vt:lpstr>OSTRÝ ÚHEL</vt:lpstr>
      <vt:lpstr>PŘÍMÝ ÚHEL</vt:lpstr>
      <vt:lpstr>OSA ÚHLU</vt:lpstr>
      <vt:lpstr>KONSTRUKCE OSY ÚHLU</vt:lpstr>
      <vt:lpstr>KONSTRUKCE PRAVÉHO ÚHLU KRUŽÍTKEM</vt:lpstr>
      <vt:lpstr>Prezentace aplikace PowerPoint</vt:lpstr>
      <vt:lpstr>POUŽITÁ LITERATURA  A OBRÁZKY</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GEOMETRIE</dc:title>
  <dc:creator>Hana</dc:creator>
  <cp:lastModifiedBy>skola</cp:lastModifiedBy>
  <cp:revision>78</cp:revision>
  <dcterms:created xsi:type="dcterms:W3CDTF">2013-07-28T19:11:59Z</dcterms:created>
  <dcterms:modified xsi:type="dcterms:W3CDTF">2014-10-16T06:01:27Z</dcterms:modified>
</cp:coreProperties>
</file>