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8"/>
  </p:notesMasterIdLst>
  <p:sldIdLst>
    <p:sldId id="270" r:id="rId3"/>
    <p:sldId id="271" r:id="rId4"/>
    <p:sldId id="272" r:id="rId5"/>
    <p:sldId id="258" r:id="rId6"/>
    <p:sldId id="259" r:id="rId7"/>
    <p:sldId id="260" r:id="rId8"/>
    <p:sldId id="261" r:id="rId9"/>
    <p:sldId id="262" r:id="rId10"/>
    <p:sldId id="279" r:id="rId11"/>
    <p:sldId id="280" r:id="rId12"/>
    <p:sldId id="281" r:id="rId13"/>
    <p:sldId id="282" r:id="rId14"/>
    <p:sldId id="283" r:id="rId15"/>
    <p:sldId id="263" r:id="rId16"/>
    <p:sldId id="264" r:id="rId17"/>
    <p:sldId id="265" r:id="rId18"/>
    <p:sldId id="267" r:id="rId19"/>
    <p:sldId id="266" r:id="rId20"/>
    <p:sldId id="268" r:id="rId21"/>
    <p:sldId id="274" r:id="rId22"/>
    <p:sldId id="284" r:id="rId23"/>
    <p:sldId id="275" r:id="rId24"/>
    <p:sldId id="276" r:id="rId25"/>
    <p:sldId id="277" r:id="rId26"/>
    <p:sldId id="278" r:id="rId2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Rg st="1" end="21"/>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56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C41A951-731B-4AB7-86B2-9CA519CAEBE1}" type="datetimeFigureOut">
              <a:rPr lang="cs-CZ" smtClean="0"/>
              <a:pPr/>
              <a:t>16.10.2014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3D2987-CC9A-4A1F-ACF6-7145F4DF4ACA}" type="slidenum">
              <a:rPr lang="cs-CZ" smtClean="0"/>
              <a:pPr/>
              <a:t>‹#›</a:t>
            </a:fld>
            <a:endParaRPr lang="cs-CZ"/>
          </a:p>
        </p:txBody>
      </p:sp>
    </p:spTree>
    <p:extLst>
      <p:ext uri="{BB962C8B-B14F-4D97-AF65-F5344CB8AC3E}">
        <p14:creationId xmlns:p14="http://schemas.microsoft.com/office/powerpoint/2010/main" val="37669781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Koupit</a:t>
            </a:r>
            <a:r>
              <a:rPr lang="cs-CZ" baseline="0" dirty="0" smtClean="0"/>
              <a:t> úhloměr a vložit obrázek</a:t>
            </a:r>
            <a:endParaRPr lang="cs-CZ" dirty="0"/>
          </a:p>
        </p:txBody>
      </p:sp>
      <p:sp>
        <p:nvSpPr>
          <p:cNvPr id="4" name="Zástupný symbol pro číslo snímku 3"/>
          <p:cNvSpPr>
            <a:spLocks noGrp="1"/>
          </p:cNvSpPr>
          <p:nvPr>
            <p:ph type="sldNum" sz="quarter" idx="10"/>
          </p:nvPr>
        </p:nvSpPr>
        <p:spPr/>
        <p:txBody>
          <a:bodyPr/>
          <a:lstStyle/>
          <a:p>
            <a:fld id="{033CE734-7FEC-4BF6-98E4-CB0E23BF67DD}" type="slidenum">
              <a:rPr lang="cs-CZ" smtClean="0"/>
              <a:pPr/>
              <a:t>6</a:t>
            </a:fld>
            <a:endParaRPr lang="cs-CZ" dirty="0"/>
          </a:p>
        </p:txBody>
      </p:sp>
    </p:spTree>
    <p:extLst>
      <p:ext uri="{BB962C8B-B14F-4D97-AF65-F5344CB8AC3E}">
        <p14:creationId xmlns:p14="http://schemas.microsoft.com/office/powerpoint/2010/main" val="4076545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Rýsování pravého</a:t>
            </a:r>
            <a:r>
              <a:rPr lang="cs-CZ" baseline="0" dirty="0" smtClean="0"/>
              <a:t> úhlu?</a:t>
            </a:r>
            <a:endParaRPr lang="cs-CZ" dirty="0"/>
          </a:p>
        </p:txBody>
      </p:sp>
      <p:sp>
        <p:nvSpPr>
          <p:cNvPr id="4" name="Zástupný symbol pro číslo snímku 3"/>
          <p:cNvSpPr>
            <a:spLocks noGrp="1"/>
          </p:cNvSpPr>
          <p:nvPr>
            <p:ph type="sldNum" sz="quarter" idx="10"/>
          </p:nvPr>
        </p:nvSpPr>
        <p:spPr/>
        <p:txBody>
          <a:bodyPr/>
          <a:lstStyle/>
          <a:p>
            <a:fld id="{69815BEC-ED34-4846-B0BD-0FF8F16A06AC}" type="slidenum">
              <a:rPr lang="cs-CZ" smtClean="0"/>
              <a:pPr/>
              <a:t>8</a:t>
            </a:fld>
            <a:endParaRPr lang="cs-CZ"/>
          </a:p>
        </p:txBody>
      </p:sp>
    </p:spTree>
    <p:extLst>
      <p:ext uri="{BB962C8B-B14F-4D97-AF65-F5344CB8AC3E}">
        <p14:creationId xmlns:p14="http://schemas.microsoft.com/office/powerpoint/2010/main" val="1865018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3D2987-CC9A-4A1F-ACF6-7145F4DF4ACA}" type="slidenum">
              <a:rPr lang="cs-CZ" smtClean="0"/>
              <a:pPr/>
              <a:t>16</a:t>
            </a:fld>
            <a:endParaRPr lang="cs-CZ"/>
          </a:p>
        </p:txBody>
      </p:sp>
    </p:spTree>
    <p:extLst>
      <p:ext uri="{BB962C8B-B14F-4D97-AF65-F5344CB8AC3E}">
        <p14:creationId xmlns:p14="http://schemas.microsoft.com/office/powerpoint/2010/main" val="242468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cs-CZ" smtClean="0"/>
              <a:t>Kliknutím lze upravit styl.</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C61DF97-934A-469E-9436-929CE17ADCBE}" type="slidenum">
              <a:rPr lang="cs-CZ" smtClean="0"/>
              <a:pPr/>
              <a:t>‹#›</a:t>
            </a:fld>
            <a:endParaRPr lang="cs-CZ"/>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C61DF97-934A-469E-9436-929CE17ADCBE}"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cs-CZ" smtClean="0"/>
              <a:t>Kliknutím lze upravit styl.</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C61DF97-934A-469E-9436-929CE17ADCBE}" type="slidenum">
              <a:rPr lang="cs-CZ" smtClean="0"/>
              <a:pPr/>
              <a:t>‹#›</a:t>
            </a:fld>
            <a:endParaRPr lang="cs-CZ"/>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C61DF97-934A-469E-9436-929CE17ADCBE}"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1C61DF97-934A-469E-9436-929CE17ADCBE}" type="slidenum">
              <a:rPr lang="cs-CZ" smtClean="0"/>
              <a:pPr/>
              <a:t>‹#›</a:t>
            </a:fld>
            <a:endParaRPr lang="cs-CZ"/>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1C61DF97-934A-469E-9436-929CE17ADCBE}"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1C61DF97-934A-469E-9436-929CE17ADCB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cs-CZ" smtClean="0"/>
              <a:t>Kliknutím lze upravit styl.</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C61DF97-934A-469E-9436-929CE17ADCBE}" type="slidenum">
              <a:rPr lang="cs-CZ" smtClean="0"/>
              <a:pPr/>
              <a:t>‹#›</a:t>
            </a:fld>
            <a:endParaRPr lang="cs-CZ"/>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cs-CZ" smtClean="0"/>
              <a:t>Kliknutím lze upravit styl.</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C61DF97-934A-469E-9436-929CE17ADCBE}"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C61DF97-934A-469E-9436-929CE17ADCB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C61DF97-934A-469E-9436-929CE17ADCBE}"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13326651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465144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3225649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4093775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18363187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29860477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10969665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14737284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4400953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32364249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64C4E1-5D62-479D-85A4-734F7DBA8158}"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C61DF97-934A-469E-9436-929CE17ADCBE}" type="slidenum">
              <a:rPr lang="cs-CZ" smtClean="0"/>
              <a:pPr/>
              <a:t>‹#›</a:t>
            </a:fld>
            <a:endParaRPr lang="cs-CZ"/>
          </a:p>
        </p:txBody>
      </p:sp>
    </p:spTree>
    <p:extLst>
      <p:ext uri="{BB962C8B-B14F-4D97-AF65-F5344CB8AC3E}">
        <p14:creationId xmlns:p14="http://schemas.microsoft.com/office/powerpoint/2010/main" val="3939524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F164C4E1-5D62-479D-85A4-734F7DBA8158}" type="datetimeFigureOut">
              <a:rPr lang="cs-CZ" smtClean="0"/>
              <a:pPr/>
              <a:t>16.10.2014</a:t>
            </a:fld>
            <a:endParaRPr lang="cs-CZ"/>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cs-CZ"/>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1C61DF97-934A-469E-9436-929CE17ADCB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64C4E1-5D62-479D-85A4-734F7DBA8158}" type="datetimeFigureOut">
              <a:rPr lang="cs-CZ" smtClean="0"/>
              <a:pPr/>
              <a:t>16.10.2014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61DF97-934A-469E-9436-929CE17ADCBE}" type="slidenum">
              <a:rPr lang="cs-CZ" smtClean="0"/>
              <a:pPr/>
              <a:t>‹#›</a:t>
            </a:fld>
            <a:endParaRPr lang="cs-CZ"/>
          </a:p>
        </p:txBody>
      </p:sp>
    </p:spTree>
    <p:extLst>
      <p:ext uri="{BB962C8B-B14F-4D97-AF65-F5344CB8AC3E}">
        <p14:creationId xmlns:p14="http://schemas.microsoft.com/office/powerpoint/2010/main" val="37650647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 Target="slide18.xml"/><Relationship Id="rId7" Type="http://schemas.openxmlformats.org/officeDocument/2006/relationships/slide" Target="slide2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slide" Target="slide20.xml"/><Relationship Id="rId5" Type="http://schemas.openxmlformats.org/officeDocument/2006/relationships/slide" Target="slide19.xml"/><Relationship Id="rId4" Type="http://schemas.openxmlformats.org/officeDocument/2006/relationships/slide" Target="slide17.xml"/></Relationships>
</file>

<file path=ppt/slides/_rels/slide17.xml.rels><?xml version="1.0" encoding="UTF-8" standalone="yes"?>
<Relationships xmlns="http://schemas.openxmlformats.org/package/2006/relationships"><Relationship Id="rId3" Type="http://schemas.openxmlformats.org/officeDocument/2006/relationships/slide" Target="slide23.xm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 Target="slide22.xm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slide" Target="slide24.xml"/></Relationships>
</file>

<file path=ppt/slides/_rels/slide20.xml.rels><?xml version="1.0" encoding="UTF-8" standalone="yes"?>
<Relationships xmlns="http://schemas.openxmlformats.org/package/2006/relationships"><Relationship Id="rId8" Type="http://schemas.microsoft.com/office/2007/relationships/hdphoto" Target="../media/hdphoto3.wdp"/><Relationship Id="rId3" Type="http://schemas.microsoft.com/office/2007/relationships/hdphoto" Target="../media/hdphoto1.wdp"/><Relationship Id="rId7"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slide" Target="slide2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slide" Target="slide16.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mv"/><Relationship Id="rId1" Type="http://schemas.microsoft.com/office/2007/relationships/media" Target="../media/media2.wmv"/><Relationship Id="rId5" Type="http://schemas.openxmlformats.org/officeDocument/2006/relationships/slide" Target="slide16.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wmv"/><Relationship Id="rId1" Type="http://schemas.microsoft.com/office/2007/relationships/media" Target="../media/media3.wmv"/><Relationship Id="rId5" Type="http://schemas.openxmlformats.org/officeDocument/2006/relationships/slide" Target="slide16.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wmv"/><Relationship Id="rId1" Type="http://schemas.microsoft.com/office/2007/relationships/media" Target="../media/media4.wmv"/><Relationship Id="rId5" Type="http://schemas.openxmlformats.org/officeDocument/2006/relationships/slide" Target="slide16.xml"/><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875100" y="2516703"/>
            <a:ext cx="7339253" cy="646331"/>
          </a:xfrm>
          <a:prstGeom prst="rect">
            <a:avLst/>
          </a:prstGeom>
          <a:noFill/>
        </p:spPr>
        <p:txBody>
          <a:bodyPr wrap="square" rtlCol="0">
            <a:spAutoFit/>
          </a:bodyPr>
          <a:lstStyle/>
          <a:p>
            <a:pPr algn="ctr"/>
            <a:r>
              <a:rPr lang="cs-CZ" sz="3600" b="1" dirty="0" smtClean="0"/>
              <a:t>Geometrie pro 7. ročník</a:t>
            </a:r>
          </a:p>
        </p:txBody>
      </p:sp>
      <p:sp>
        <p:nvSpPr>
          <p:cNvPr id="7" name="TextovéPole 6"/>
          <p:cNvSpPr txBox="1"/>
          <p:nvPr/>
        </p:nvSpPr>
        <p:spPr>
          <a:xfrm>
            <a:off x="1110978" y="4355812"/>
            <a:ext cx="2535502" cy="369332"/>
          </a:xfrm>
          <a:prstGeom prst="rect">
            <a:avLst/>
          </a:prstGeom>
          <a:noFill/>
        </p:spPr>
        <p:txBody>
          <a:bodyPr wrap="none" rtlCol="0">
            <a:spAutoFit/>
          </a:bodyPr>
          <a:lstStyle/>
          <a:p>
            <a:r>
              <a:rPr lang="cs-CZ" dirty="0" smtClean="0"/>
              <a:t>Autor: Mgr. Hana Vítková</a:t>
            </a:r>
            <a:endParaRPr lang="cs-CZ" dirty="0"/>
          </a:p>
        </p:txBody>
      </p:sp>
      <p:pic>
        <p:nvPicPr>
          <p:cNvPr id="1029" name="Picture 5" descr="\\srv\users$\trifanova\PROJEKT EU peníze školám\Logo škola\Logo škola.JPG"/>
          <p:cNvPicPr>
            <a:picLocks noChangeAspect="1" noChangeArrowheads="1"/>
          </p:cNvPicPr>
          <p:nvPr/>
        </p:nvPicPr>
        <p:blipFill>
          <a:blip r:embed="rId2" cstate="print"/>
          <a:srcRect/>
          <a:stretch>
            <a:fillRect/>
          </a:stretch>
        </p:blipFill>
        <p:spPr bwMode="auto">
          <a:xfrm>
            <a:off x="3419872" y="5229200"/>
            <a:ext cx="2304256" cy="805236"/>
          </a:xfrm>
          <a:prstGeom prst="rect">
            <a:avLst/>
          </a:prstGeom>
          <a:noFill/>
        </p:spPr>
      </p:pic>
      <p:sp>
        <p:nvSpPr>
          <p:cNvPr id="11" name="TextovéPole 10"/>
          <p:cNvSpPr txBox="1"/>
          <p:nvPr/>
        </p:nvSpPr>
        <p:spPr>
          <a:xfrm>
            <a:off x="5724128" y="4365104"/>
            <a:ext cx="1857688" cy="369332"/>
          </a:xfrm>
          <a:prstGeom prst="rect">
            <a:avLst/>
          </a:prstGeom>
          <a:noFill/>
        </p:spPr>
        <p:txBody>
          <a:bodyPr wrap="none" rtlCol="0">
            <a:spAutoFit/>
          </a:bodyPr>
          <a:lstStyle/>
          <a:p>
            <a:r>
              <a:rPr lang="cs-CZ" dirty="0" smtClean="0"/>
              <a:t>Datum: 1. 8. 2013</a:t>
            </a:r>
            <a:endParaRPr lang="cs-CZ" dirty="0"/>
          </a:p>
        </p:txBody>
      </p:sp>
      <p:sp>
        <p:nvSpPr>
          <p:cNvPr id="12" name="TextovéPole 11"/>
          <p:cNvSpPr txBox="1"/>
          <p:nvPr/>
        </p:nvSpPr>
        <p:spPr>
          <a:xfrm>
            <a:off x="1798462" y="6237312"/>
            <a:ext cx="5509842" cy="276999"/>
          </a:xfrm>
          <a:prstGeom prst="rect">
            <a:avLst/>
          </a:prstGeom>
          <a:noFill/>
        </p:spPr>
        <p:txBody>
          <a:bodyPr wrap="none" rtlCol="0">
            <a:spAutoFit/>
          </a:bodyPr>
          <a:lstStyle/>
          <a:p>
            <a:r>
              <a:rPr lang="cs-CZ" sz="1200" dirty="0" smtClean="0"/>
              <a:t>Základní škola a Praktická škola Velké Meziříčí, Poštovní 1663/3, 594 01 Velké Meziříčí</a:t>
            </a:r>
            <a:endParaRPr lang="cs-CZ" sz="1200" dirty="0"/>
          </a:p>
        </p:txBody>
      </p:sp>
      <p:pic>
        <p:nvPicPr>
          <p:cNvPr id="8" name="Picture 2"/>
          <p:cNvPicPr>
            <a:picLocks noChangeAspect="1" noChangeArrowheads="1"/>
          </p:cNvPicPr>
          <p:nvPr/>
        </p:nvPicPr>
        <p:blipFill>
          <a:blip r:embed="rId3" cstate="print"/>
          <a:srcRect/>
          <a:stretch>
            <a:fillRect/>
          </a:stretch>
        </p:blipFill>
        <p:spPr bwMode="auto">
          <a:xfrm>
            <a:off x="1531144" y="404664"/>
            <a:ext cx="6081712" cy="1485900"/>
          </a:xfrm>
          <a:prstGeom prst="rect">
            <a:avLst/>
          </a:prstGeom>
          <a:solidFill>
            <a:srgbClr val="FFFFFF"/>
          </a:solidFill>
          <a:ln w="9525">
            <a:noFill/>
            <a:miter lim="800000"/>
            <a:headEnd/>
            <a:tailEnd/>
          </a:ln>
        </p:spPr>
      </p:pic>
    </p:spTree>
    <p:extLst>
      <p:ext uri="{BB962C8B-B14F-4D97-AF65-F5344CB8AC3E}">
        <p14:creationId xmlns:p14="http://schemas.microsoft.com/office/powerpoint/2010/main" val="13952739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3561905356"/>
              </p:ext>
            </p:extLst>
          </p:nvPr>
        </p:nvGraphicFramePr>
        <p:xfrm>
          <a:off x="323528" y="265824"/>
          <a:ext cx="8496944" cy="6459232"/>
        </p:xfrm>
        <a:graphic>
          <a:graphicData uri="http://schemas.openxmlformats.org/drawingml/2006/table">
            <a:tbl>
              <a:tblPr bandRow="1">
                <a:tableStyleId>{073A0DAA-6AF3-43AB-8588-CEC1D06C72B9}</a:tableStyleId>
              </a:tblPr>
              <a:tblGrid>
                <a:gridCol w="2088232"/>
                <a:gridCol w="6408712"/>
              </a:tblGrid>
              <a:tr h="290565">
                <a:tc>
                  <a:txBody>
                    <a:bodyPr/>
                    <a:lstStyle/>
                    <a:p>
                      <a:pPr algn="l"/>
                      <a:r>
                        <a:rPr lang="cs-CZ" sz="1400" dirty="0" smtClean="0"/>
                        <a:t>Registrační číslo projektu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CZ.1.07/1.4.00/21.3814</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Název projektu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Moderní</a:t>
                      </a:r>
                      <a:r>
                        <a:rPr lang="cs-CZ" sz="1400" baseline="0" dirty="0" smtClean="0"/>
                        <a:t> škola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Šablona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III/2 Inovace a zkvalitnění výuky prostřednictvím ICT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Číslo materiálu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i="0" dirty="0" smtClean="0"/>
                        <a:t>VY_32_INOVACE_111</a:t>
                      </a:r>
                      <a:endParaRPr lang="cs-CZ" sz="1400" i="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Název</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b="1" dirty="0" smtClean="0"/>
                        <a:t>Geometrie pro 7. ročník –  úhel,</a:t>
                      </a:r>
                      <a:r>
                        <a:rPr lang="cs-CZ" sz="1400" b="1" baseline="0" dirty="0" smtClean="0"/>
                        <a:t> stupeň, úhloměr, měření a rýsování úhlů</a:t>
                      </a:r>
                      <a:endParaRPr lang="cs-CZ" sz="14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Autor</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Mgr. Hana Vítková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Předmět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Matematika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Tematická oblast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Matematika a její aplikace</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Ročník</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7. – 8. r</a:t>
                      </a:r>
                      <a:r>
                        <a:rPr lang="cs-CZ" sz="1400" baseline="0" dirty="0" smtClean="0"/>
                        <a:t>očník ZŠ praktická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Datum ověření,</a:t>
                      </a:r>
                      <a:r>
                        <a:rPr lang="cs-CZ" sz="1400" baseline="0" dirty="0" smtClean="0"/>
                        <a:t> ověřil(a)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7. 5. 2014, Mgr. </a:t>
                      </a:r>
                      <a:r>
                        <a:rPr lang="cs-CZ" sz="1400" smtClean="0"/>
                        <a:t>Dana Prokopová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90075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Anotace</a:t>
                      </a:r>
                      <a:endParaRPr lang="cs-CZ" sz="1400" dirty="0" smtClean="0">
                        <a:solidFill>
                          <a:schemeClr val="tx1"/>
                        </a:solidFill>
                      </a:endParaRPr>
                    </a:p>
                    <a:p>
                      <a:pPr algn="l"/>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aseline="0" dirty="0" smtClean="0"/>
                        <a:t>Materiál je převážně teoretického rázu. Seznamuje žáky se základními poznatky o úhlu, jeho značení, měření a rýsování. Obsažené interaktivní prvky umožňují procvičení učiva a také dávají učiteli zpětnou vazbu, zda žáci učivo pochopili.</a:t>
                      </a:r>
                      <a:endParaRPr lang="cs-CZ" sz="14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49071">
                <a:tc>
                  <a:txBody>
                    <a:bodyPr/>
                    <a:lstStyle/>
                    <a:p>
                      <a:r>
                        <a:rPr lang="cs-CZ" sz="1400" dirty="0" smtClean="0"/>
                        <a:t>Metodický</a:t>
                      </a:r>
                      <a:r>
                        <a:rPr lang="cs-CZ" sz="1400" baseline="0" dirty="0" smtClean="0"/>
                        <a:t> návod</a:t>
                      </a:r>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200" dirty="0" smtClean="0"/>
                        <a:t>Materiál je zpracován jako prezentace. Lze</a:t>
                      </a:r>
                      <a:r>
                        <a:rPr lang="cs-CZ" sz="1200" baseline="0" dirty="0" smtClean="0"/>
                        <a:t> jej použít při výkladu či opakování učiva. Některé snímky mohou sloužit jako vzor pro zápis látky do sešitu. Materiál obsahuje interaktivní cvičení. Na další snímek se přechází kliknutím. Jednotlivé snímky mají nastavené animace. Před samotnou prezentací je nutné si materiál projít, vyzkoušet si nastavené časování. Text by měl být v případě potřeby vyučujícím předčítán. Součástí této prezentace jsou videa vytvořená v programu </a:t>
                      </a:r>
                      <a:r>
                        <a:rPr lang="cs-CZ" sz="1200" baseline="0" dirty="0" err="1" smtClean="0"/>
                        <a:t>Smart</a:t>
                      </a:r>
                      <a:r>
                        <a:rPr lang="cs-CZ" sz="1200" baseline="0" dirty="0" smtClean="0"/>
                        <a:t> Notebook. Videa se spouští kliknutím na ikonu s kamerou.</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321760">
                <a:tc gridSpan="2">
                  <a:txBody>
                    <a:bodyPr/>
                    <a:lstStyle/>
                    <a:p>
                      <a:pPr algn="just" eaLnBrk="1" fontAlgn="auto" hangingPunct="1">
                        <a:spcAft>
                          <a:spcPts val="0"/>
                        </a:spcAft>
                        <a:buFont typeface="Arial" pitchFamily="34" charset="0"/>
                        <a:buNone/>
                        <a:defRPr/>
                      </a:pPr>
                      <a:r>
                        <a:rPr lang="cs-CZ" sz="1000" dirty="0" smtClean="0"/>
                        <a:t>Prohlašuji, že při tvorbě výukového materiálu jsem respektoval(a) všeobecně užívané právní a morální zvyklosti, autorská a jiná práva třetích osob, zejména </a:t>
                      </a:r>
                    </a:p>
                    <a:p>
                      <a:pPr algn="just" eaLnBrk="1" fontAlgn="auto" hangingPunct="1">
                        <a:spcAft>
                          <a:spcPts val="0"/>
                        </a:spcAft>
                        <a:buFont typeface="Arial" pitchFamily="34" charset="0"/>
                        <a:buNone/>
                        <a:defRPr/>
                      </a:pPr>
                      <a:r>
                        <a:rPr lang="cs-CZ" sz="1000" dirty="0" smtClean="0"/>
                        <a:t>práva duševního vlastnictví (např. práva k obchodní firmě, autorská práva k software, k filmovým, hudebním a fotografickým dílům nebo práva k ochranným známkám)</a:t>
                      </a:r>
                      <a:r>
                        <a:rPr lang="cs-CZ" sz="1000" baseline="0" dirty="0" smtClean="0"/>
                        <a:t> </a:t>
                      </a:r>
                      <a:r>
                        <a:rPr lang="cs-CZ" sz="1000" dirty="0" smtClean="0"/>
                        <a:t>dle zákona 121/2000 Sb. (autorský zákon). Nesu veškerou právní odpovědnost za obsah a původ svého díla. </a:t>
                      </a:r>
                    </a:p>
                    <a:p>
                      <a:pPr algn="just" eaLnBrk="1" fontAlgn="auto" hangingPunct="1">
                        <a:spcAft>
                          <a:spcPts val="0"/>
                        </a:spcAft>
                        <a:buFont typeface="Arial" pitchFamily="34" charset="0"/>
                        <a:buNone/>
                        <a:defRPr/>
                      </a:pPr>
                      <a:endParaRPr lang="cs-CZ" sz="1000" dirty="0" smtClean="0"/>
                    </a:p>
                    <a:p>
                      <a:pPr algn="just" eaLnBrk="1" fontAlgn="auto" hangingPunct="1">
                        <a:spcAft>
                          <a:spcPts val="0"/>
                        </a:spcAft>
                        <a:buFont typeface="Arial" pitchFamily="34" charset="0"/>
                        <a:buNone/>
                        <a:defRPr/>
                      </a:pPr>
                      <a:r>
                        <a:rPr lang="cs-CZ" sz="1000" dirty="0" smtClean="0"/>
                        <a:t>Dávám souhlas, aby moje dílo bylo dáno k dispozici veřejnosti k účelům volného užití (§30 odst. 1 zákona 121/2000 Sb.), tj. že k uvedeným účelům může být kýmkoliv zveřejňováno, používáno, upravováno a uchováváno.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extLst>
      <p:ext uri="{BB962C8B-B14F-4D97-AF65-F5344CB8AC3E}">
        <p14:creationId xmlns:p14="http://schemas.microsoft.com/office/powerpoint/2010/main" val="11403675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GEOMETRIE	</a:t>
            </a:r>
            <a:endParaRPr lang="cs-CZ" dirty="0"/>
          </a:p>
        </p:txBody>
      </p:sp>
      <p:sp>
        <p:nvSpPr>
          <p:cNvPr id="3" name="Podnadpis 2"/>
          <p:cNvSpPr>
            <a:spLocks noGrp="1"/>
          </p:cNvSpPr>
          <p:nvPr>
            <p:ph type="subTitle" idx="1"/>
          </p:nvPr>
        </p:nvSpPr>
        <p:spPr>
          <a:xfrm>
            <a:off x="1259632" y="3501008"/>
            <a:ext cx="6400800" cy="1752600"/>
          </a:xfrm>
        </p:spPr>
        <p:txBody>
          <a:bodyPr/>
          <a:lstStyle/>
          <a:p>
            <a:r>
              <a:rPr lang="cs-CZ" dirty="0" smtClean="0"/>
              <a:t>pro 7. ročník základní školy praktické</a:t>
            </a:r>
          </a:p>
          <a:p>
            <a:r>
              <a:rPr lang="cs-CZ" dirty="0" smtClean="0"/>
              <a:t>Úhel, stupeň, úhloměr, měření a rýsování úhlů</a:t>
            </a:r>
            <a:endParaRPr lang="cs-CZ" dirty="0"/>
          </a:p>
        </p:txBody>
      </p:sp>
    </p:spTree>
    <p:extLst>
      <p:ext uri="{BB962C8B-B14F-4D97-AF65-F5344CB8AC3E}">
        <p14:creationId xmlns:p14="http://schemas.microsoft.com/office/powerpoint/2010/main" val="42317038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23122" y="2772217"/>
            <a:ext cx="4267200" cy="2714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Nadpis 1"/>
          <p:cNvSpPr>
            <a:spLocks noGrp="1"/>
          </p:cNvSpPr>
          <p:nvPr>
            <p:ph type="title"/>
          </p:nvPr>
        </p:nvSpPr>
        <p:spPr/>
        <p:txBody>
          <a:bodyPr/>
          <a:lstStyle/>
          <a:p>
            <a:r>
              <a:rPr lang="cs-CZ" dirty="0" smtClean="0"/>
              <a:t>ÚHEL</a:t>
            </a:r>
            <a:endParaRPr lang="cs-CZ" dirty="0"/>
          </a:p>
        </p:txBody>
      </p:sp>
      <p:sp>
        <p:nvSpPr>
          <p:cNvPr id="3" name="Zástupný symbol pro obsah 2"/>
          <p:cNvSpPr>
            <a:spLocks noGrp="1"/>
          </p:cNvSpPr>
          <p:nvPr>
            <p:ph idx="1"/>
          </p:nvPr>
        </p:nvSpPr>
        <p:spPr/>
        <p:txBody>
          <a:bodyPr>
            <a:normAutofit/>
          </a:bodyPr>
          <a:lstStyle/>
          <a:p>
            <a:pPr marL="0" indent="0">
              <a:buNone/>
            </a:pPr>
            <a:r>
              <a:rPr lang="cs-CZ" sz="2400" dirty="0" smtClean="0"/>
              <a:t>Úhel je část roviny vymezená dvěma polopřímkami.</a:t>
            </a:r>
            <a:endParaRPr lang="cs-CZ" sz="2400" dirty="0"/>
          </a:p>
        </p:txBody>
      </p:sp>
      <p:cxnSp>
        <p:nvCxnSpPr>
          <p:cNvPr id="9" name="Přímá spojnice se šipkou 8"/>
          <p:cNvCxnSpPr/>
          <p:nvPr/>
        </p:nvCxnSpPr>
        <p:spPr>
          <a:xfrm flipH="1">
            <a:off x="5436096" y="3652733"/>
            <a:ext cx="1584176" cy="744791"/>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281693" y="3284318"/>
            <a:ext cx="732893" cy="461665"/>
          </a:xfrm>
          <a:prstGeom prst="rect">
            <a:avLst/>
          </a:prstGeom>
          <a:noFill/>
        </p:spPr>
        <p:txBody>
          <a:bodyPr wrap="none" rtlCol="0">
            <a:spAutoFit/>
          </a:bodyPr>
          <a:lstStyle/>
          <a:p>
            <a:pPr algn="ctr"/>
            <a:r>
              <a:rPr lang="cs-CZ" sz="2400" dirty="0" smtClean="0"/>
              <a:t>úhel</a:t>
            </a:r>
            <a:endParaRPr lang="cs-CZ" sz="2400" dirty="0"/>
          </a:p>
        </p:txBody>
      </p:sp>
      <p:cxnSp>
        <p:nvCxnSpPr>
          <p:cNvPr id="19" name="Přímá spojnice se šipkou 18"/>
          <p:cNvCxnSpPr/>
          <p:nvPr/>
        </p:nvCxnSpPr>
        <p:spPr>
          <a:xfrm>
            <a:off x="2506245" y="3356992"/>
            <a:ext cx="1561699" cy="77253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1" name="TextovéPole 20"/>
          <p:cNvSpPr txBox="1"/>
          <p:nvPr/>
        </p:nvSpPr>
        <p:spPr>
          <a:xfrm>
            <a:off x="1492730" y="2772217"/>
            <a:ext cx="1607683" cy="461665"/>
          </a:xfrm>
          <a:prstGeom prst="rect">
            <a:avLst/>
          </a:prstGeom>
          <a:noFill/>
        </p:spPr>
        <p:txBody>
          <a:bodyPr wrap="none" rtlCol="0">
            <a:spAutoFit/>
          </a:bodyPr>
          <a:lstStyle/>
          <a:p>
            <a:pPr algn="ctr"/>
            <a:r>
              <a:rPr lang="cs-CZ" sz="2400" dirty="0" smtClean="0"/>
              <a:t>polopřímka</a:t>
            </a:r>
            <a:endParaRPr lang="cs-CZ" sz="2400" dirty="0"/>
          </a:p>
        </p:txBody>
      </p:sp>
      <p:cxnSp>
        <p:nvCxnSpPr>
          <p:cNvPr id="29" name="Přímá spojnice se šipkou 28"/>
          <p:cNvCxnSpPr/>
          <p:nvPr/>
        </p:nvCxnSpPr>
        <p:spPr>
          <a:xfrm flipV="1">
            <a:off x="2923122" y="5301209"/>
            <a:ext cx="1864902" cy="437703"/>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2" name="TextovéPole 31"/>
          <p:cNvSpPr txBox="1"/>
          <p:nvPr/>
        </p:nvSpPr>
        <p:spPr>
          <a:xfrm>
            <a:off x="1075854" y="5446525"/>
            <a:ext cx="1607683" cy="461665"/>
          </a:xfrm>
          <a:prstGeom prst="rect">
            <a:avLst/>
          </a:prstGeom>
          <a:noFill/>
        </p:spPr>
        <p:txBody>
          <a:bodyPr wrap="none" rtlCol="0">
            <a:spAutoFit/>
          </a:bodyPr>
          <a:lstStyle/>
          <a:p>
            <a:pPr algn="ctr"/>
            <a:r>
              <a:rPr lang="cs-CZ" sz="2400" dirty="0" smtClean="0"/>
              <a:t>polopřímka</a:t>
            </a:r>
            <a:endParaRPr lang="cs-CZ" sz="2400" dirty="0"/>
          </a:p>
        </p:txBody>
      </p:sp>
      <p:sp>
        <p:nvSpPr>
          <p:cNvPr id="7" name="TextovéPole 6"/>
          <p:cNvSpPr txBox="1"/>
          <p:nvPr/>
        </p:nvSpPr>
        <p:spPr>
          <a:xfrm>
            <a:off x="5291665" y="5008821"/>
            <a:ext cx="288862" cy="584775"/>
          </a:xfrm>
          <a:prstGeom prst="rect">
            <a:avLst/>
          </a:prstGeom>
          <a:noFill/>
        </p:spPr>
        <p:txBody>
          <a:bodyPr wrap="none" rtlCol="0">
            <a:spAutoFit/>
          </a:bodyPr>
          <a:lstStyle/>
          <a:p>
            <a:r>
              <a:rPr lang="cs-CZ" sz="3200" dirty="0" smtClean="0"/>
              <a:t>I</a:t>
            </a:r>
            <a:endParaRPr lang="cs-CZ" sz="3200" dirty="0"/>
          </a:p>
        </p:txBody>
      </p:sp>
      <p:sp>
        <p:nvSpPr>
          <p:cNvPr id="17" name="TextovéPole 16"/>
          <p:cNvSpPr txBox="1"/>
          <p:nvPr/>
        </p:nvSpPr>
        <p:spPr>
          <a:xfrm>
            <a:off x="4724400" y="3217004"/>
            <a:ext cx="288862" cy="584775"/>
          </a:xfrm>
          <a:prstGeom prst="rect">
            <a:avLst/>
          </a:prstGeom>
          <a:noFill/>
        </p:spPr>
        <p:txBody>
          <a:bodyPr wrap="none" rtlCol="0">
            <a:spAutoFit/>
          </a:bodyPr>
          <a:lstStyle/>
          <a:p>
            <a:r>
              <a:rPr lang="cs-CZ" sz="3200" dirty="0" smtClean="0"/>
              <a:t>I</a:t>
            </a:r>
            <a:endParaRPr lang="cs-CZ" sz="3200" dirty="0"/>
          </a:p>
        </p:txBody>
      </p:sp>
      <p:sp>
        <p:nvSpPr>
          <p:cNvPr id="8" name="TextovéPole 7"/>
          <p:cNvSpPr txBox="1"/>
          <p:nvPr/>
        </p:nvSpPr>
        <p:spPr>
          <a:xfrm>
            <a:off x="4671680" y="2855309"/>
            <a:ext cx="385042" cy="584775"/>
          </a:xfrm>
          <a:prstGeom prst="rect">
            <a:avLst/>
          </a:prstGeom>
          <a:noFill/>
        </p:spPr>
        <p:txBody>
          <a:bodyPr wrap="none" rtlCol="0">
            <a:spAutoFit/>
          </a:bodyPr>
          <a:lstStyle/>
          <a:p>
            <a:r>
              <a:rPr lang="cs-CZ" sz="3200" dirty="0" smtClean="0"/>
              <a:t>T</a:t>
            </a:r>
            <a:endParaRPr lang="cs-CZ" sz="3200" dirty="0"/>
          </a:p>
        </p:txBody>
      </p:sp>
      <p:sp>
        <p:nvSpPr>
          <p:cNvPr id="20" name="TextovéPole 19"/>
          <p:cNvSpPr txBox="1"/>
          <p:nvPr/>
        </p:nvSpPr>
        <p:spPr>
          <a:xfrm>
            <a:off x="2538080" y="4930602"/>
            <a:ext cx="417102" cy="584775"/>
          </a:xfrm>
          <a:prstGeom prst="rect">
            <a:avLst/>
          </a:prstGeom>
          <a:noFill/>
        </p:spPr>
        <p:txBody>
          <a:bodyPr wrap="none" rtlCol="0">
            <a:spAutoFit/>
          </a:bodyPr>
          <a:lstStyle/>
          <a:p>
            <a:r>
              <a:rPr lang="cs-CZ" sz="3200" dirty="0" smtClean="0"/>
              <a:t>V</a:t>
            </a:r>
            <a:endParaRPr lang="cs-CZ" sz="3200" dirty="0"/>
          </a:p>
        </p:txBody>
      </p:sp>
      <p:sp>
        <p:nvSpPr>
          <p:cNvPr id="22" name="TextovéPole 21"/>
          <p:cNvSpPr txBox="1"/>
          <p:nvPr/>
        </p:nvSpPr>
        <p:spPr>
          <a:xfrm>
            <a:off x="5243575" y="5428234"/>
            <a:ext cx="447558" cy="584775"/>
          </a:xfrm>
          <a:prstGeom prst="rect">
            <a:avLst/>
          </a:prstGeom>
          <a:noFill/>
        </p:spPr>
        <p:txBody>
          <a:bodyPr wrap="none" rtlCol="0">
            <a:spAutoFit/>
          </a:bodyPr>
          <a:lstStyle/>
          <a:p>
            <a:r>
              <a:rPr lang="cs-CZ" sz="3200" dirty="0"/>
              <a:t>U</a:t>
            </a:r>
          </a:p>
        </p:txBody>
      </p:sp>
    </p:spTree>
    <p:extLst>
      <p:ext uri="{BB962C8B-B14F-4D97-AF65-F5344CB8AC3E}">
        <p14:creationId xmlns:p14="http://schemas.microsoft.com/office/powerpoint/2010/main" val="20451590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VRCHOL A RAMENA ÚHLU</a:t>
            </a:r>
            <a:endParaRPr lang="cs-CZ" dirty="0"/>
          </a:p>
        </p:txBody>
      </p:sp>
      <p:sp>
        <p:nvSpPr>
          <p:cNvPr id="16" name="Zástupný symbol pro obsah 15"/>
          <p:cNvSpPr>
            <a:spLocks noGrp="1"/>
          </p:cNvSpPr>
          <p:nvPr>
            <p:ph idx="1"/>
          </p:nvPr>
        </p:nvSpPr>
        <p:spPr/>
        <p:txBody>
          <a:bodyPr>
            <a:normAutofit/>
          </a:bodyPr>
          <a:lstStyle/>
          <a:p>
            <a:pPr marL="0" indent="0">
              <a:buNone/>
            </a:pPr>
            <a:r>
              <a:rPr lang="cs-CZ" sz="2400" dirty="0" smtClean="0"/>
              <a:t>Bod V se nazývá vrchol úhlu TVU.</a:t>
            </a:r>
          </a:p>
          <a:p>
            <a:pPr marL="0" indent="0">
              <a:buNone/>
            </a:pPr>
            <a:r>
              <a:rPr lang="cs-CZ" sz="2400" dirty="0" smtClean="0"/>
              <a:t>Polopřímky VT a VU se nazývají ramena úhlu TVU.</a:t>
            </a:r>
            <a:endParaRPr lang="cs-CZ" sz="2400" dirty="0"/>
          </a:p>
        </p:txBody>
      </p:sp>
      <p:grpSp>
        <p:nvGrpSpPr>
          <p:cNvPr id="20" name="Skupina 19"/>
          <p:cNvGrpSpPr/>
          <p:nvPr/>
        </p:nvGrpSpPr>
        <p:grpSpPr>
          <a:xfrm>
            <a:off x="3639846" y="2872913"/>
            <a:ext cx="4680085" cy="3260856"/>
            <a:chOff x="1880868" y="2276872"/>
            <a:chExt cx="4680085" cy="3260856"/>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93753" y="2276872"/>
              <a:ext cx="4267200" cy="2714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TextovéPole 16"/>
            <p:cNvSpPr txBox="1"/>
            <p:nvPr/>
          </p:nvSpPr>
          <p:spPr>
            <a:xfrm>
              <a:off x="4077866" y="2800440"/>
              <a:ext cx="144431" cy="584775"/>
            </a:xfrm>
            <a:prstGeom prst="rect">
              <a:avLst/>
            </a:prstGeom>
            <a:noFill/>
          </p:spPr>
          <p:txBody>
            <a:bodyPr wrap="square" rtlCol="0">
              <a:spAutoFit/>
            </a:bodyPr>
            <a:lstStyle/>
            <a:p>
              <a:r>
                <a:rPr lang="cs-CZ" sz="3200" dirty="0"/>
                <a:t>I</a:t>
              </a:r>
            </a:p>
          </p:txBody>
        </p:sp>
        <p:sp>
          <p:nvSpPr>
            <p:cNvPr id="19" name="TextovéPole 18"/>
            <p:cNvSpPr txBox="1"/>
            <p:nvPr/>
          </p:nvSpPr>
          <p:spPr>
            <a:xfrm>
              <a:off x="4716016" y="4509120"/>
              <a:ext cx="288862" cy="584775"/>
            </a:xfrm>
            <a:prstGeom prst="rect">
              <a:avLst/>
            </a:prstGeom>
            <a:noFill/>
          </p:spPr>
          <p:txBody>
            <a:bodyPr wrap="none" rtlCol="0">
              <a:spAutoFit/>
            </a:bodyPr>
            <a:lstStyle/>
            <a:p>
              <a:r>
                <a:rPr lang="cs-CZ" sz="3200" dirty="0"/>
                <a:t>I</a:t>
              </a:r>
            </a:p>
          </p:txBody>
        </p:sp>
        <p:sp>
          <p:nvSpPr>
            <p:cNvPr id="18" name="TextovéPole 17"/>
            <p:cNvSpPr txBox="1"/>
            <p:nvPr/>
          </p:nvSpPr>
          <p:spPr>
            <a:xfrm>
              <a:off x="4636668" y="4952953"/>
              <a:ext cx="447558" cy="584775"/>
            </a:xfrm>
            <a:prstGeom prst="rect">
              <a:avLst/>
            </a:prstGeom>
            <a:noFill/>
          </p:spPr>
          <p:txBody>
            <a:bodyPr wrap="none" rtlCol="0">
              <a:spAutoFit/>
            </a:bodyPr>
            <a:lstStyle/>
            <a:p>
              <a:r>
                <a:rPr lang="cs-CZ" sz="3200" dirty="0" smtClean="0"/>
                <a:t>U</a:t>
              </a:r>
              <a:endParaRPr lang="cs-CZ" sz="3200" dirty="0"/>
            </a:p>
          </p:txBody>
        </p:sp>
        <p:sp>
          <p:nvSpPr>
            <p:cNvPr id="21" name="TextovéPole 20"/>
            <p:cNvSpPr txBox="1"/>
            <p:nvPr/>
          </p:nvSpPr>
          <p:spPr>
            <a:xfrm>
              <a:off x="1880868" y="4406722"/>
              <a:ext cx="417102" cy="584775"/>
            </a:xfrm>
            <a:prstGeom prst="rect">
              <a:avLst/>
            </a:prstGeom>
            <a:noFill/>
          </p:spPr>
          <p:txBody>
            <a:bodyPr wrap="none" rtlCol="0">
              <a:spAutoFit/>
            </a:bodyPr>
            <a:lstStyle/>
            <a:p>
              <a:r>
                <a:rPr lang="cs-CZ" sz="3200" dirty="0" smtClean="0"/>
                <a:t>V</a:t>
              </a:r>
              <a:endParaRPr lang="cs-CZ" sz="3200" dirty="0"/>
            </a:p>
          </p:txBody>
        </p:sp>
        <p:sp>
          <p:nvSpPr>
            <p:cNvPr id="22" name="TextovéPole 21"/>
            <p:cNvSpPr txBox="1"/>
            <p:nvPr/>
          </p:nvSpPr>
          <p:spPr>
            <a:xfrm>
              <a:off x="4029776" y="2333477"/>
              <a:ext cx="385042" cy="584775"/>
            </a:xfrm>
            <a:prstGeom prst="rect">
              <a:avLst/>
            </a:prstGeom>
            <a:noFill/>
          </p:spPr>
          <p:txBody>
            <a:bodyPr wrap="none" rtlCol="0">
              <a:spAutoFit/>
            </a:bodyPr>
            <a:lstStyle/>
            <a:p>
              <a:r>
                <a:rPr lang="cs-CZ" sz="3200" dirty="0" smtClean="0"/>
                <a:t>T</a:t>
              </a:r>
              <a:endParaRPr lang="cs-CZ" sz="3200" dirty="0"/>
            </a:p>
          </p:txBody>
        </p:sp>
      </p:grpSp>
      <p:cxnSp>
        <p:nvCxnSpPr>
          <p:cNvPr id="24" name="Přímá spojnice se šipkou 23"/>
          <p:cNvCxnSpPr/>
          <p:nvPr/>
        </p:nvCxnSpPr>
        <p:spPr>
          <a:xfrm>
            <a:off x="3203848" y="4869160"/>
            <a:ext cx="846111" cy="35124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1" name="Přímá spojnice se šipkou 30"/>
          <p:cNvCxnSpPr/>
          <p:nvPr/>
        </p:nvCxnSpPr>
        <p:spPr>
          <a:xfrm>
            <a:off x="3203848" y="3612913"/>
            <a:ext cx="2016224" cy="608175"/>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097" name="Přímá spojnice se šipkou 4096"/>
          <p:cNvCxnSpPr/>
          <p:nvPr/>
        </p:nvCxnSpPr>
        <p:spPr>
          <a:xfrm>
            <a:off x="3203848" y="3612913"/>
            <a:ext cx="2520280" cy="1682237"/>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099" name="TextovéPole 4098"/>
          <p:cNvSpPr txBox="1"/>
          <p:nvPr/>
        </p:nvSpPr>
        <p:spPr>
          <a:xfrm>
            <a:off x="1741973" y="3305335"/>
            <a:ext cx="1141787" cy="461665"/>
          </a:xfrm>
          <a:prstGeom prst="rect">
            <a:avLst/>
          </a:prstGeom>
          <a:noFill/>
        </p:spPr>
        <p:txBody>
          <a:bodyPr wrap="none" rtlCol="0">
            <a:spAutoFit/>
          </a:bodyPr>
          <a:lstStyle/>
          <a:p>
            <a:r>
              <a:rPr lang="cs-CZ" sz="2400" dirty="0" smtClean="0"/>
              <a:t>ramena</a:t>
            </a:r>
            <a:endParaRPr lang="cs-CZ" sz="2400" dirty="0"/>
          </a:p>
        </p:txBody>
      </p:sp>
      <p:sp>
        <p:nvSpPr>
          <p:cNvPr id="4101" name="TextovéPole 4100"/>
          <p:cNvSpPr txBox="1"/>
          <p:nvPr/>
        </p:nvSpPr>
        <p:spPr>
          <a:xfrm>
            <a:off x="1925453" y="4465556"/>
            <a:ext cx="951222" cy="461665"/>
          </a:xfrm>
          <a:prstGeom prst="rect">
            <a:avLst/>
          </a:prstGeom>
          <a:noFill/>
        </p:spPr>
        <p:txBody>
          <a:bodyPr wrap="none" rtlCol="0">
            <a:spAutoFit/>
          </a:bodyPr>
          <a:lstStyle/>
          <a:p>
            <a:r>
              <a:rPr lang="cs-CZ" sz="2400" dirty="0" smtClean="0"/>
              <a:t>vrchol</a:t>
            </a:r>
            <a:endParaRPr lang="cs-CZ" sz="2400" dirty="0"/>
          </a:p>
        </p:txBody>
      </p:sp>
    </p:spTree>
    <p:extLst>
      <p:ext uri="{BB962C8B-B14F-4D97-AF65-F5344CB8AC3E}">
        <p14:creationId xmlns:p14="http://schemas.microsoft.com/office/powerpoint/2010/main" val="378862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01"/>
                                        </p:tgtEl>
                                        <p:attrNameLst>
                                          <p:attrName>style.visibility</p:attrName>
                                        </p:attrNameLst>
                                      </p:cBhvr>
                                      <p:to>
                                        <p:strVal val="visible"/>
                                      </p:to>
                                    </p:set>
                                    <p:animEffect transition="in" filter="fade">
                                      <p:cBhvr>
                                        <p:cTn id="7" dur="3000"/>
                                        <p:tgtEl>
                                          <p:spTgt spid="4101"/>
                                        </p:tgtEl>
                                      </p:cBhvr>
                                    </p:animEffect>
                                  </p:childTnLst>
                                </p:cTn>
                              </p:par>
                              <p:par>
                                <p:cTn id="8" presetID="10" presetClass="entr" presetSubtype="0" fill="hold"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3000"/>
                                        <p:tgtEl>
                                          <p:spTgt spid="2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xEl>
                                              <p:pRg st="1" end="1"/>
                                            </p:txEl>
                                          </p:spTgt>
                                        </p:tgtEl>
                                        <p:attrNameLst>
                                          <p:attrName>style.visibility</p:attrName>
                                        </p:attrNameLst>
                                      </p:cBhvr>
                                      <p:to>
                                        <p:strVal val="visible"/>
                                      </p:to>
                                    </p:set>
                                    <p:animEffect transition="in" filter="fade">
                                      <p:cBhvr>
                                        <p:cTn id="15" dur="5000"/>
                                        <p:tgtEl>
                                          <p:spTgt spid="16">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099"/>
                                        </p:tgtEl>
                                        <p:attrNameLst>
                                          <p:attrName>style.visibility</p:attrName>
                                        </p:attrNameLst>
                                      </p:cBhvr>
                                      <p:to>
                                        <p:strVal val="visible"/>
                                      </p:to>
                                    </p:set>
                                    <p:animEffect transition="in" filter="fade">
                                      <p:cBhvr>
                                        <p:cTn id="20" dur="3000"/>
                                        <p:tgtEl>
                                          <p:spTgt spid="4099"/>
                                        </p:tgtEl>
                                      </p:cBhvr>
                                    </p:animEffect>
                                  </p:childTnLst>
                                </p:cTn>
                              </p:par>
                              <p:par>
                                <p:cTn id="21" presetID="10" presetClass="entr" presetSubtype="0" fill="hold" nodeType="withEffect">
                                  <p:stCondLst>
                                    <p:cond delay="0"/>
                                  </p:stCondLst>
                                  <p:childTnLst>
                                    <p:set>
                                      <p:cBhvr>
                                        <p:cTn id="22" dur="1" fill="hold">
                                          <p:stCondLst>
                                            <p:cond delay="0"/>
                                          </p:stCondLst>
                                        </p:cTn>
                                        <p:tgtEl>
                                          <p:spTgt spid="31"/>
                                        </p:tgtEl>
                                        <p:attrNameLst>
                                          <p:attrName>style.visibility</p:attrName>
                                        </p:attrNameLst>
                                      </p:cBhvr>
                                      <p:to>
                                        <p:strVal val="visible"/>
                                      </p:to>
                                    </p:set>
                                    <p:animEffect transition="in" filter="fade">
                                      <p:cBhvr>
                                        <p:cTn id="23" dur="3000"/>
                                        <p:tgtEl>
                                          <p:spTgt spid="31"/>
                                        </p:tgtEl>
                                      </p:cBhvr>
                                    </p:animEffect>
                                  </p:childTnLst>
                                </p:cTn>
                              </p:par>
                              <p:par>
                                <p:cTn id="24" presetID="10" presetClass="entr" presetSubtype="0" fill="hold" nodeType="withEffect">
                                  <p:stCondLst>
                                    <p:cond delay="0"/>
                                  </p:stCondLst>
                                  <p:childTnLst>
                                    <p:set>
                                      <p:cBhvr>
                                        <p:cTn id="25" dur="1" fill="hold">
                                          <p:stCondLst>
                                            <p:cond delay="0"/>
                                          </p:stCondLst>
                                        </p:cTn>
                                        <p:tgtEl>
                                          <p:spTgt spid="4097"/>
                                        </p:tgtEl>
                                        <p:attrNameLst>
                                          <p:attrName>style.visibility</p:attrName>
                                        </p:attrNameLst>
                                      </p:cBhvr>
                                      <p:to>
                                        <p:strVal val="visible"/>
                                      </p:to>
                                    </p:set>
                                    <p:animEffect transition="in" filter="fade">
                                      <p:cBhvr>
                                        <p:cTn id="26" dur="3000"/>
                                        <p:tgtEl>
                                          <p:spTgt spid="40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uiExpand="1" build="p"/>
      <p:bldP spid="4099" grpId="0"/>
      <p:bldP spid="410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VELIKOST ÚHLU, ÚHLOMĚR, STUPEŇ</a:t>
            </a:r>
            <a:endParaRPr lang="cs-CZ" dirty="0"/>
          </a:p>
        </p:txBody>
      </p:sp>
      <p:sp>
        <p:nvSpPr>
          <p:cNvPr id="5" name="Zástupný symbol pro obsah 4"/>
          <p:cNvSpPr>
            <a:spLocks noGrp="1"/>
          </p:cNvSpPr>
          <p:nvPr>
            <p:ph idx="1"/>
          </p:nvPr>
        </p:nvSpPr>
        <p:spPr/>
        <p:txBody>
          <a:bodyPr>
            <a:normAutofit/>
          </a:bodyPr>
          <a:lstStyle/>
          <a:p>
            <a:pPr marL="0" indent="0">
              <a:buNone/>
            </a:pPr>
            <a:r>
              <a:rPr lang="cs-CZ" sz="2400" dirty="0" smtClean="0"/>
              <a:t>Každý úhel má svoji velikost.</a:t>
            </a:r>
          </a:p>
          <a:p>
            <a:pPr marL="0" indent="0">
              <a:buNone/>
            </a:pPr>
            <a:r>
              <a:rPr lang="cs-CZ" sz="2400" dirty="0" smtClean="0"/>
              <a:t>Velikost úhlu měříme úhloměrem.</a:t>
            </a:r>
          </a:p>
          <a:p>
            <a:pPr marL="0" indent="0">
              <a:buNone/>
            </a:pPr>
            <a:r>
              <a:rPr lang="cs-CZ" sz="2400" dirty="0" smtClean="0"/>
              <a:t>Jednotkou velikosti úhlu je stupeň. Zápis 1°.</a:t>
            </a:r>
            <a:endParaRPr lang="cs-CZ" sz="2400" dirty="0"/>
          </a:p>
        </p:txBody>
      </p:sp>
      <p:pic>
        <p:nvPicPr>
          <p:cNvPr id="1026" name="Picture 2" descr="http://www.iprodeti.cz/fotky14113/fotos/_vyrn_247988314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35696" y="3212976"/>
            <a:ext cx="5048250" cy="2971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63178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iprodeti.cz/fotky14113/fotos/_vyrn_247988314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9712" y="3507525"/>
            <a:ext cx="5048250" cy="2971801"/>
          </a:xfrm>
          <a:prstGeom prst="rect">
            <a:avLst/>
          </a:prstGeom>
          <a:noFill/>
          <a:extLst>
            <a:ext uri="{909E8E84-426E-40DD-AFC4-6F175D3DCCD1}">
              <a14:hiddenFill xmlns:a14="http://schemas.microsoft.com/office/drawing/2010/main">
                <a:solidFill>
                  <a:srgbClr val="FFFFFF"/>
                </a:solidFill>
              </a14:hiddenFill>
            </a:ext>
          </a:extLst>
        </p:spPr>
      </p:pic>
      <p:sp>
        <p:nvSpPr>
          <p:cNvPr id="4" name="Nadpis 3"/>
          <p:cNvSpPr>
            <a:spLocks noGrp="1"/>
          </p:cNvSpPr>
          <p:nvPr>
            <p:ph type="title"/>
          </p:nvPr>
        </p:nvSpPr>
        <p:spPr/>
        <p:txBody>
          <a:bodyPr>
            <a:normAutofit/>
          </a:bodyPr>
          <a:lstStyle/>
          <a:p>
            <a:r>
              <a:rPr lang="cs-CZ" dirty="0" smtClean="0"/>
              <a:t>POPIS ÚHLOMĚRU</a:t>
            </a:r>
            <a:endParaRPr lang="cs-CZ" dirty="0"/>
          </a:p>
        </p:txBody>
      </p:sp>
      <p:sp>
        <p:nvSpPr>
          <p:cNvPr id="5" name="Zástupný symbol pro obsah 4"/>
          <p:cNvSpPr>
            <a:spLocks noGrp="1"/>
          </p:cNvSpPr>
          <p:nvPr>
            <p:ph idx="1"/>
          </p:nvPr>
        </p:nvSpPr>
        <p:spPr/>
        <p:txBody>
          <a:bodyPr>
            <a:normAutofit/>
          </a:bodyPr>
          <a:lstStyle/>
          <a:p>
            <a:pPr marL="0" indent="0">
              <a:buNone/>
            </a:pPr>
            <a:r>
              <a:rPr lang="cs-CZ" sz="2400" dirty="0" smtClean="0"/>
              <a:t>Na úhloměru jsou vyznačeny dvě stupnice od 0° do 180°.</a:t>
            </a:r>
          </a:p>
          <a:p>
            <a:pPr marL="0" indent="0">
              <a:buNone/>
            </a:pPr>
            <a:endParaRPr lang="cs-CZ" sz="2400" dirty="0" smtClean="0"/>
          </a:p>
          <a:p>
            <a:pPr marL="0" indent="0">
              <a:buNone/>
            </a:pPr>
            <a:r>
              <a:rPr lang="cs-CZ" sz="2400" dirty="0" smtClean="0"/>
              <a:t>Jedna je značena zleva doprava a druhá zprava doleva.</a:t>
            </a:r>
          </a:p>
        </p:txBody>
      </p:sp>
    </p:spTree>
    <p:extLst>
      <p:ext uri="{BB962C8B-B14F-4D97-AF65-F5344CB8AC3E}">
        <p14:creationId xmlns:p14="http://schemas.microsoft.com/office/powerpoint/2010/main" val="2395855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MĚŘENÍ ÚHLOMĚREM</a:t>
            </a:r>
            <a:endParaRPr lang="cs-CZ" dirty="0"/>
          </a:p>
        </p:txBody>
      </p:sp>
      <p:sp>
        <p:nvSpPr>
          <p:cNvPr id="3" name="Zástupný symbol pro obsah 2"/>
          <p:cNvSpPr>
            <a:spLocks noGrp="1"/>
          </p:cNvSpPr>
          <p:nvPr>
            <p:ph idx="1"/>
          </p:nvPr>
        </p:nvSpPr>
        <p:spPr>
          <a:xfrm>
            <a:off x="457200" y="1600201"/>
            <a:ext cx="8229600" cy="1108720"/>
          </a:xfrm>
        </p:spPr>
        <p:txBody>
          <a:bodyPr/>
          <a:lstStyle/>
          <a:p>
            <a:pPr marL="0" indent="0">
              <a:buNone/>
            </a:pPr>
            <a:r>
              <a:rPr lang="cs-CZ" sz="2400" dirty="0"/>
              <a:t>Úhloměr přiložíme k měřenému úhlu tak, aby střed úhloměru ležel na vrcholu úhlu.</a:t>
            </a:r>
          </a:p>
          <a:p>
            <a:endParaRPr lang="cs-CZ" dirty="0"/>
          </a:p>
        </p:txBody>
      </p:sp>
      <p:grpSp>
        <p:nvGrpSpPr>
          <p:cNvPr id="5" name="Skupina 4"/>
          <p:cNvGrpSpPr/>
          <p:nvPr/>
        </p:nvGrpSpPr>
        <p:grpSpPr>
          <a:xfrm>
            <a:off x="3671005" y="2716964"/>
            <a:ext cx="4116837" cy="3125259"/>
            <a:chOff x="289423" y="2485417"/>
            <a:chExt cx="4116837" cy="3125259"/>
          </a:xfrm>
        </p:grpSpPr>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378" y="2564904"/>
              <a:ext cx="3905882" cy="24847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ovéPole 6"/>
            <p:cNvSpPr txBox="1"/>
            <p:nvPr/>
          </p:nvSpPr>
          <p:spPr>
            <a:xfrm>
              <a:off x="2243286" y="2485417"/>
              <a:ext cx="421910" cy="584775"/>
            </a:xfrm>
            <a:prstGeom prst="rect">
              <a:avLst/>
            </a:prstGeom>
            <a:noFill/>
          </p:spPr>
          <p:txBody>
            <a:bodyPr wrap="none" rtlCol="0">
              <a:spAutoFit/>
            </a:bodyPr>
            <a:lstStyle/>
            <a:p>
              <a:r>
                <a:rPr lang="cs-CZ" sz="3200" dirty="0" smtClean="0"/>
                <a:t>A</a:t>
              </a:r>
              <a:endParaRPr lang="cs-CZ" sz="3200" dirty="0"/>
            </a:p>
          </p:txBody>
        </p:sp>
        <p:sp>
          <p:nvSpPr>
            <p:cNvPr id="8" name="TextovéPole 7"/>
            <p:cNvSpPr txBox="1"/>
            <p:nvPr/>
          </p:nvSpPr>
          <p:spPr>
            <a:xfrm>
              <a:off x="289423" y="4663594"/>
              <a:ext cx="417102" cy="584775"/>
            </a:xfrm>
            <a:prstGeom prst="rect">
              <a:avLst/>
            </a:prstGeom>
            <a:noFill/>
          </p:spPr>
          <p:txBody>
            <a:bodyPr wrap="none" rtlCol="0">
              <a:spAutoFit/>
            </a:bodyPr>
            <a:lstStyle/>
            <a:p>
              <a:r>
                <a:rPr lang="cs-CZ" sz="3200" dirty="0"/>
                <a:t>V</a:t>
              </a:r>
            </a:p>
          </p:txBody>
        </p:sp>
        <p:sp>
          <p:nvSpPr>
            <p:cNvPr id="9" name="TextovéPole 8"/>
            <p:cNvSpPr txBox="1"/>
            <p:nvPr/>
          </p:nvSpPr>
          <p:spPr>
            <a:xfrm>
              <a:off x="3045166" y="5025901"/>
              <a:ext cx="407484" cy="584775"/>
            </a:xfrm>
            <a:prstGeom prst="rect">
              <a:avLst/>
            </a:prstGeom>
            <a:noFill/>
          </p:spPr>
          <p:txBody>
            <a:bodyPr wrap="none" rtlCol="0">
              <a:spAutoFit/>
            </a:bodyPr>
            <a:lstStyle/>
            <a:p>
              <a:r>
                <a:rPr lang="cs-CZ" sz="3200" dirty="0" smtClean="0"/>
                <a:t>B</a:t>
              </a:r>
              <a:endParaRPr lang="cs-CZ" sz="3200" dirty="0"/>
            </a:p>
          </p:txBody>
        </p:sp>
        <p:sp>
          <p:nvSpPr>
            <p:cNvPr id="10" name="TextovéPole 9"/>
            <p:cNvSpPr txBox="1"/>
            <p:nvPr/>
          </p:nvSpPr>
          <p:spPr>
            <a:xfrm>
              <a:off x="3131840" y="4646306"/>
              <a:ext cx="288862" cy="584775"/>
            </a:xfrm>
            <a:prstGeom prst="rect">
              <a:avLst/>
            </a:prstGeom>
            <a:noFill/>
          </p:spPr>
          <p:txBody>
            <a:bodyPr wrap="none" rtlCol="0">
              <a:spAutoFit/>
            </a:bodyPr>
            <a:lstStyle/>
            <a:p>
              <a:r>
                <a:rPr lang="cs-CZ" sz="3200" dirty="0"/>
                <a:t>I</a:t>
              </a:r>
            </a:p>
          </p:txBody>
        </p:sp>
        <p:sp>
          <p:nvSpPr>
            <p:cNvPr id="11" name="TextovéPole 10"/>
            <p:cNvSpPr txBox="1"/>
            <p:nvPr/>
          </p:nvSpPr>
          <p:spPr>
            <a:xfrm>
              <a:off x="2308888" y="2843450"/>
              <a:ext cx="288862" cy="584775"/>
            </a:xfrm>
            <a:prstGeom prst="rect">
              <a:avLst/>
            </a:prstGeom>
            <a:noFill/>
          </p:spPr>
          <p:txBody>
            <a:bodyPr wrap="none" rtlCol="0">
              <a:spAutoFit/>
            </a:bodyPr>
            <a:lstStyle/>
            <a:p>
              <a:r>
                <a:rPr lang="cs-CZ" sz="3200" dirty="0"/>
                <a:t>I</a:t>
              </a:r>
            </a:p>
          </p:txBody>
        </p:sp>
      </p:grpSp>
      <p:pic>
        <p:nvPicPr>
          <p:cNvPr id="12" name="Picture 2" descr="http://www.iprodeti.cz/fotky14113/fotos/_vyrn_2479883145.jpg"/>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240000">
            <a:off x="1325255" y="2886772"/>
            <a:ext cx="5048250" cy="2971801"/>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4" name="TextovéPole 3"/>
              <p:cNvSpPr txBox="1"/>
              <p:nvPr/>
            </p:nvSpPr>
            <p:spPr>
              <a:xfrm>
                <a:off x="3203848" y="5830914"/>
                <a:ext cx="2173800" cy="584775"/>
              </a:xfrm>
              <a:prstGeom prst="rect">
                <a:avLst/>
              </a:prstGeom>
              <a:noFill/>
            </p:spPr>
            <p:txBody>
              <a:bodyPr wrap="none" rtlCol="0">
                <a:spAutoFit/>
              </a:bodyPr>
              <a:lstStyle/>
              <a:p>
                <a14:m>
                  <m:oMath xmlns:m="http://schemas.openxmlformats.org/officeDocument/2006/math">
                    <m:r>
                      <a:rPr lang="cs-CZ" sz="3200" i="1" smtClean="0">
                        <a:latin typeface="Cambria Math"/>
                        <a:ea typeface="Cambria Math"/>
                      </a:rPr>
                      <m:t>∢</m:t>
                    </m:r>
                    <m:r>
                      <a:rPr lang="cs-CZ" sz="3200" b="0" i="1" smtClean="0">
                        <a:latin typeface="Cambria Math"/>
                        <a:ea typeface="Cambria Math"/>
                      </a:rPr>
                      <m:t> </m:t>
                    </m:r>
                  </m:oMath>
                </a14:m>
                <a:r>
                  <a:rPr lang="cs-CZ" sz="3200" dirty="0" smtClean="0">
                    <a:latin typeface="Calibri" pitchFamily="34" charset="0"/>
                  </a:rPr>
                  <a:t>AVB = 45°</a:t>
                </a:r>
                <a:endParaRPr lang="cs-CZ" sz="3200" dirty="0">
                  <a:latin typeface="Calibri" pitchFamily="34" charset="0"/>
                </a:endParaRPr>
              </a:p>
            </p:txBody>
          </p:sp>
        </mc:Choice>
        <mc:Fallback xmlns="">
          <p:sp>
            <p:nvSpPr>
              <p:cNvPr id="4" name="TextovéPole 3"/>
              <p:cNvSpPr txBox="1">
                <a:spLocks noRot="1" noChangeAspect="1" noMove="1" noResize="1" noEditPoints="1" noAdjustHandles="1" noChangeArrowheads="1" noChangeShapeType="1" noTextEdit="1"/>
              </p:cNvSpPr>
              <p:nvPr/>
            </p:nvSpPr>
            <p:spPr>
              <a:xfrm>
                <a:off x="3203848" y="5830914"/>
                <a:ext cx="2173800" cy="584775"/>
              </a:xfrm>
              <a:prstGeom prst="rect">
                <a:avLst/>
              </a:prstGeom>
              <a:blipFill rotWithShape="1">
                <a:blip r:embed="rId5" cstate="print"/>
                <a:stretch>
                  <a:fillRect t="-12632" r="-6461" b="-35789"/>
                </a:stretch>
              </a:blipFill>
            </p:spPr>
            <p:txBody>
              <a:bodyPr/>
              <a:lstStyle/>
              <a:p>
                <a:r>
                  <a:rPr lang="cs-CZ">
                    <a:noFill/>
                  </a:rPr>
                  <a:t> </a:t>
                </a:r>
              </a:p>
            </p:txBody>
          </p:sp>
        </mc:Fallback>
      </mc:AlternateContent>
    </p:spTree>
    <p:extLst>
      <p:ext uri="{BB962C8B-B14F-4D97-AF65-F5344CB8AC3E}">
        <p14:creationId xmlns:p14="http://schemas.microsoft.com/office/powerpoint/2010/main" val="3759339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3000"/>
                                        <p:tgtEl>
                                          <p:spTgt spid="5"/>
                                        </p:tgtEl>
                                      </p:cBhvr>
                                    </p:animEffect>
                                  </p:childTnLst>
                                </p:cTn>
                              </p:par>
                            </p:childTnLst>
                          </p:cTn>
                        </p:par>
                        <p:par>
                          <p:cTn id="8" fill="hold">
                            <p:stCondLst>
                              <p:cond delay="3000"/>
                            </p:stCondLst>
                            <p:childTnLst>
                              <p:par>
                                <p:cTn id="9" presetID="10" presetClass="entr" presetSubtype="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2000"/>
                                        <p:tgtEl>
                                          <p:spTgt spid="12"/>
                                        </p:tgtEl>
                                      </p:cBhvr>
                                    </p:animEffect>
                                  </p:childTnLst>
                                </p:cTn>
                              </p:par>
                            </p:childTnLst>
                          </p:cTn>
                        </p:par>
                        <p:par>
                          <p:cTn id="12" fill="hold">
                            <p:stCondLst>
                              <p:cond delay="5000"/>
                            </p:stCondLst>
                            <p:childTnLst>
                              <p:par>
                                <p:cTn id="13" presetID="10" presetClass="entr" presetSubtype="0"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DRUHY ÚHLŮ</a:t>
            </a:r>
            <a:endParaRPr lang="cs-CZ" dirty="0"/>
          </a:p>
        </p:txBody>
      </p:sp>
      <p:grpSp>
        <p:nvGrpSpPr>
          <p:cNvPr id="44" name="Skupina 43"/>
          <p:cNvGrpSpPr/>
          <p:nvPr/>
        </p:nvGrpSpPr>
        <p:grpSpPr>
          <a:xfrm>
            <a:off x="5199352" y="5452755"/>
            <a:ext cx="2820643" cy="997387"/>
            <a:chOff x="5512383" y="5260278"/>
            <a:chExt cx="2820643" cy="997387"/>
          </a:xfrm>
        </p:grpSpPr>
        <p:sp>
          <p:nvSpPr>
            <p:cNvPr id="42" name="Výseč 41"/>
            <p:cNvSpPr/>
            <p:nvPr/>
          </p:nvSpPr>
          <p:spPr>
            <a:xfrm>
              <a:off x="6627351" y="5260278"/>
              <a:ext cx="914400" cy="914400"/>
            </a:xfrm>
            <a:prstGeom prst="pie">
              <a:avLst>
                <a:gd name="adj1" fmla="val 10800000"/>
                <a:gd name="adj2" fmla="val 21599999"/>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a:solidFill>
                  <a:schemeClr val="tx1"/>
                </a:solidFill>
              </a:endParaRPr>
            </a:p>
          </p:txBody>
        </p:sp>
        <p:cxnSp>
          <p:nvCxnSpPr>
            <p:cNvPr id="10" name="Přímá spojnice 9"/>
            <p:cNvCxnSpPr/>
            <p:nvPr/>
          </p:nvCxnSpPr>
          <p:spPr>
            <a:xfrm>
              <a:off x="5579848" y="5731275"/>
              <a:ext cx="273630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ovéPole 10"/>
            <p:cNvSpPr txBox="1"/>
            <p:nvPr/>
          </p:nvSpPr>
          <p:spPr>
            <a:xfrm>
              <a:off x="6924892" y="5490380"/>
              <a:ext cx="261610" cy="461665"/>
            </a:xfrm>
            <a:prstGeom prst="rect">
              <a:avLst/>
            </a:prstGeom>
            <a:noFill/>
          </p:spPr>
          <p:txBody>
            <a:bodyPr wrap="none" rtlCol="0">
              <a:spAutoFit/>
            </a:bodyPr>
            <a:lstStyle/>
            <a:p>
              <a:r>
                <a:rPr lang="cs-CZ" sz="2400" dirty="0"/>
                <a:t>I</a:t>
              </a:r>
            </a:p>
          </p:txBody>
        </p:sp>
        <p:sp>
          <p:nvSpPr>
            <p:cNvPr id="12" name="TextovéPole 11"/>
            <p:cNvSpPr txBox="1"/>
            <p:nvPr/>
          </p:nvSpPr>
          <p:spPr>
            <a:xfrm>
              <a:off x="6876000" y="5742067"/>
              <a:ext cx="359394" cy="461665"/>
            </a:xfrm>
            <a:prstGeom prst="rect">
              <a:avLst/>
            </a:prstGeom>
            <a:noFill/>
          </p:spPr>
          <p:txBody>
            <a:bodyPr wrap="none" rtlCol="0">
              <a:spAutoFit/>
            </a:bodyPr>
            <a:lstStyle/>
            <a:p>
              <a:r>
                <a:rPr lang="cs-CZ" sz="2400" dirty="0" smtClean="0"/>
                <a:t>V</a:t>
              </a:r>
              <a:endParaRPr lang="cs-CZ" sz="2400" dirty="0"/>
            </a:p>
          </p:txBody>
        </p:sp>
        <p:sp>
          <p:nvSpPr>
            <p:cNvPr id="36" name="TextovéPole 35"/>
            <p:cNvSpPr txBox="1"/>
            <p:nvPr/>
          </p:nvSpPr>
          <p:spPr>
            <a:xfrm>
              <a:off x="7956000" y="5760000"/>
              <a:ext cx="377026" cy="461665"/>
            </a:xfrm>
            <a:prstGeom prst="rect">
              <a:avLst/>
            </a:prstGeom>
            <a:noFill/>
          </p:spPr>
          <p:txBody>
            <a:bodyPr wrap="none" rtlCol="0">
              <a:spAutoFit/>
            </a:bodyPr>
            <a:lstStyle/>
            <a:p>
              <a:r>
                <a:rPr lang="cs-CZ" sz="2400" dirty="0"/>
                <a:t>H</a:t>
              </a:r>
            </a:p>
          </p:txBody>
        </p:sp>
        <p:sp>
          <p:nvSpPr>
            <p:cNvPr id="37" name="TextovéPole 36"/>
            <p:cNvSpPr txBox="1"/>
            <p:nvPr/>
          </p:nvSpPr>
          <p:spPr>
            <a:xfrm>
              <a:off x="5512383" y="5796000"/>
              <a:ext cx="378630" cy="461665"/>
            </a:xfrm>
            <a:prstGeom prst="rect">
              <a:avLst/>
            </a:prstGeom>
            <a:noFill/>
          </p:spPr>
          <p:txBody>
            <a:bodyPr wrap="none" rtlCol="0">
              <a:spAutoFit/>
            </a:bodyPr>
            <a:lstStyle/>
            <a:p>
              <a:r>
                <a:rPr lang="cs-CZ" sz="2400" dirty="0" smtClean="0"/>
                <a:t>G</a:t>
              </a:r>
              <a:endParaRPr lang="cs-CZ" sz="2400" dirty="0"/>
            </a:p>
          </p:txBody>
        </p:sp>
        <p:sp>
          <p:nvSpPr>
            <p:cNvPr id="40" name="TextovéPole 39"/>
            <p:cNvSpPr txBox="1"/>
            <p:nvPr/>
          </p:nvSpPr>
          <p:spPr>
            <a:xfrm>
              <a:off x="8025687" y="5486645"/>
              <a:ext cx="261610" cy="461665"/>
            </a:xfrm>
            <a:prstGeom prst="rect">
              <a:avLst/>
            </a:prstGeom>
            <a:noFill/>
          </p:spPr>
          <p:txBody>
            <a:bodyPr wrap="none" rtlCol="0">
              <a:spAutoFit/>
            </a:bodyPr>
            <a:lstStyle/>
            <a:p>
              <a:r>
                <a:rPr lang="cs-CZ" sz="2400" dirty="0" smtClean="0"/>
                <a:t>I</a:t>
              </a:r>
              <a:endParaRPr lang="cs-CZ" sz="2400" dirty="0"/>
            </a:p>
          </p:txBody>
        </p:sp>
        <p:sp>
          <p:nvSpPr>
            <p:cNvPr id="41" name="TextovéPole 40"/>
            <p:cNvSpPr txBox="1"/>
            <p:nvPr/>
          </p:nvSpPr>
          <p:spPr>
            <a:xfrm>
              <a:off x="5609485" y="5486645"/>
              <a:ext cx="261610" cy="461665"/>
            </a:xfrm>
            <a:prstGeom prst="rect">
              <a:avLst/>
            </a:prstGeom>
            <a:noFill/>
          </p:spPr>
          <p:txBody>
            <a:bodyPr wrap="none" rtlCol="0">
              <a:spAutoFit/>
            </a:bodyPr>
            <a:lstStyle/>
            <a:p>
              <a:r>
                <a:rPr lang="cs-CZ" sz="2400" dirty="0" smtClean="0"/>
                <a:t>I</a:t>
              </a:r>
              <a:endParaRPr lang="cs-CZ" sz="2400" dirty="0"/>
            </a:p>
          </p:txBody>
        </p:sp>
      </p:grpSp>
      <p:grpSp>
        <p:nvGrpSpPr>
          <p:cNvPr id="48" name="Skupina 47"/>
          <p:cNvGrpSpPr/>
          <p:nvPr/>
        </p:nvGrpSpPr>
        <p:grpSpPr>
          <a:xfrm>
            <a:off x="234192" y="4388385"/>
            <a:ext cx="3221440" cy="2143055"/>
            <a:chOff x="4582616" y="1556790"/>
            <a:chExt cx="3221440" cy="2143055"/>
          </a:xfrm>
        </p:grpSpPr>
        <p:grpSp>
          <p:nvGrpSpPr>
            <p:cNvPr id="17" name="Skupina 16"/>
            <p:cNvGrpSpPr/>
            <p:nvPr/>
          </p:nvGrpSpPr>
          <p:grpSpPr>
            <a:xfrm>
              <a:off x="4860032" y="2941393"/>
              <a:ext cx="2944024" cy="741531"/>
              <a:chOff x="763880" y="2645078"/>
              <a:chExt cx="2944024" cy="741531"/>
            </a:xfrm>
          </p:grpSpPr>
          <p:cxnSp>
            <p:nvCxnSpPr>
              <p:cNvPr id="18" name="Přímá spojnice 17"/>
              <p:cNvCxnSpPr/>
              <p:nvPr/>
            </p:nvCxnSpPr>
            <p:spPr>
              <a:xfrm>
                <a:off x="971600" y="2924944"/>
                <a:ext cx="273630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ovéPole 18"/>
              <p:cNvSpPr txBox="1"/>
              <p:nvPr/>
            </p:nvSpPr>
            <p:spPr>
              <a:xfrm>
                <a:off x="852526" y="2645078"/>
                <a:ext cx="261610" cy="461665"/>
              </a:xfrm>
              <a:prstGeom prst="rect">
                <a:avLst/>
              </a:prstGeom>
              <a:noFill/>
            </p:spPr>
            <p:txBody>
              <a:bodyPr wrap="none" rtlCol="0">
                <a:spAutoFit/>
              </a:bodyPr>
              <a:lstStyle/>
              <a:p>
                <a:r>
                  <a:rPr lang="cs-CZ" sz="2400" dirty="0"/>
                  <a:t>I</a:t>
                </a:r>
              </a:p>
            </p:txBody>
          </p:sp>
          <p:sp>
            <p:nvSpPr>
              <p:cNvPr id="20" name="TextovéPole 19"/>
              <p:cNvSpPr txBox="1"/>
              <p:nvPr/>
            </p:nvSpPr>
            <p:spPr>
              <a:xfrm>
                <a:off x="763880" y="2924944"/>
                <a:ext cx="359394" cy="461665"/>
              </a:xfrm>
              <a:prstGeom prst="rect">
                <a:avLst/>
              </a:prstGeom>
              <a:noFill/>
            </p:spPr>
            <p:txBody>
              <a:bodyPr wrap="none" rtlCol="0">
                <a:spAutoFit/>
              </a:bodyPr>
              <a:lstStyle/>
              <a:p>
                <a:r>
                  <a:rPr lang="cs-CZ" sz="2400" dirty="0" smtClean="0"/>
                  <a:t>V</a:t>
                </a:r>
                <a:endParaRPr lang="cs-CZ" sz="2400" dirty="0"/>
              </a:p>
            </p:txBody>
          </p:sp>
        </p:grpSp>
        <p:cxnSp>
          <p:nvCxnSpPr>
            <p:cNvPr id="24" name="Přímá spojnice 23"/>
            <p:cNvCxnSpPr/>
            <p:nvPr/>
          </p:nvCxnSpPr>
          <p:spPr>
            <a:xfrm flipH="1" flipV="1">
              <a:off x="5067751" y="1556790"/>
              <a:ext cx="1" cy="165598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ovéPole 28"/>
            <p:cNvSpPr txBox="1"/>
            <p:nvPr/>
          </p:nvSpPr>
          <p:spPr>
            <a:xfrm>
              <a:off x="4582616" y="1946200"/>
              <a:ext cx="335348" cy="461665"/>
            </a:xfrm>
            <a:prstGeom prst="rect">
              <a:avLst/>
            </a:prstGeom>
            <a:noFill/>
          </p:spPr>
          <p:txBody>
            <a:bodyPr wrap="none" rtlCol="0">
              <a:spAutoFit/>
            </a:bodyPr>
            <a:lstStyle/>
            <a:p>
              <a:r>
                <a:rPr lang="cs-CZ" sz="2400" dirty="0" smtClean="0"/>
                <a:t>E</a:t>
              </a:r>
              <a:endParaRPr lang="cs-CZ" sz="2400" dirty="0"/>
            </a:p>
          </p:txBody>
        </p:sp>
        <p:sp>
          <p:nvSpPr>
            <p:cNvPr id="30" name="TextovéPole 29"/>
            <p:cNvSpPr txBox="1"/>
            <p:nvPr/>
          </p:nvSpPr>
          <p:spPr>
            <a:xfrm>
              <a:off x="7159117" y="3238180"/>
              <a:ext cx="325730" cy="461665"/>
            </a:xfrm>
            <a:prstGeom prst="rect">
              <a:avLst/>
            </a:prstGeom>
            <a:noFill/>
          </p:spPr>
          <p:txBody>
            <a:bodyPr wrap="none" rtlCol="0">
              <a:spAutoFit/>
            </a:bodyPr>
            <a:lstStyle/>
            <a:p>
              <a:r>
                <a:rPr lang="cs-CZ" sz="2400" dirty="0"/>
                <a:t>F</a:t>
              </a:r>
            </a:p>
          </p:txBody>
        </p:sp>
        <p:sp>
          <p:nvSpPr>
            <p:cNvPr id="45" name="TextovéPole 44"/>
            <p:cNvSpPr txBox="1"/>
            <p:nvPr/>
          </p:nvSpPr>
          <p:spPr>
            <a:xfrm>
              <a:off x="4898475" y="1772684"/>
              <a:ext cx="338554" cy="461665"/>
            </a:xfrm>
            <a:prstGeom prst="rect">
              <a:avLst/>
            </a:prstGeom>
            <a:noFill/>
          </p:spPr>
          <p:txBody>
            <a:bodyPr wrap="none" rtlCol="0">
              <a:spAutoFit/>
            </a:bodyPr>
            <a:lstStyle/>
            <a:p>
              <a:r>
                <a:rPr lang="cs-CZ" sz="2400" dirty="0" smtClean="0"/>
                <a:t>_</a:t>
              </a:r>
              <a:endParaRPr lang="cs-CZ" sz="2400" dirty="0"/>
            </a:p>
          </p:txBody>
        </p:sp>
        <p:sp>
          <p:nvSpPr>
            <p:cNvPr id="46" name="TextovéPole 45"/>
            <p:cNvSpPr txBox="1"/>
            <p:nvPr/>
          </p:nvSpPr>
          <p:spPr>
            <a:xfrm>
              <a:off x="7236862" y="2956541"/>
              <a:ext cx="261610" cy="461665"/>
            </a:xfrm>
            <a:prstGeom prst="rect">
              <a:avLst/>
            </a:prstGeom>
            <a:noFill/>
          </p:spPr>
          <p:txBody>
            <a:bodyPr wrap="none" rtlCol="0">
              <a:spAutoFit/>
            </a:bodyPr>
            <a:lstStyle/>
            <a:p>
              <a:r>
                <a:rPr lang="cs-CZ" sz="2400" dirty="0" smtClean="0"/>
                <a:t>I</a:t>
              </a:r>
              <a:endParaRPr lang="cs-CZ" sz="2400" dirty="0"/>
            </a:p>
          </p:txBody>
        </p:sp>
        <p:sp>
          <p:nvSpPr>
            <p:cNvPr id="47" name="Výseč 46"/>
            <p:cNvSpPr/>
            <p:nvPr/>
          </p:nvSpPr>
          <p:spPr>
            <a:xfrm>
              <a:off x="4608599" y="2755573"/>
              <a:ext cx="914400" cy="914400"/>
            </a:xfrm>
            <a:prstGeom prst="pie">
              <a:avLst>
                <a:gd name="adj1" fmla="val 16283163"/>
                <a:gd name="adj2" fmla="val 21599999"/>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a:solidFill>
                  <a:schemeClr val="tx1"/>
                </a:solidFill>
              </a:endParaRPr>
            </a:p>
          </p:txBody>
        </p:sp>
      </p:grpSp>
      <p:grpSp>
        <p:nvGrpSpPr>
          <p:cNvPr id="54" name="Skupina 53"/>
          <p:cNvGrpSpPr/>
          <p:nvPr/>
        </p:nvGrpSpPr>
        <p:grpSpPr>
          <a:xfrm>
            <a:off x="379305" y="1361425"/>
            <a:ext cx="3164973" cy="2030613"/>
            <a:chOff x="542931" y="1480296"/>
            <a:chExt cx="3164973" cy="2030613"/>
          </a:xfrm>
        </p:grpSpPr>
        <p:grpSp>
          <p:nvGrpSpPr>
            <p:cNvPr id="8" name="Skupina 7"/>
            <p:cNvGrpSpPr/>
            <p:nvPr/>
          </p:nvGrpSpPr>
          <p:grpSpPr>
            <a:xfrm>
              <a:off x="763880" y="2685731"/>
              <a:ext cx="2944024" cy="700878"/>
              <a:chOff x="763880" y="2685731"/>
              <a:chExt cx="2944024" cy="700878"/>
            </a:xfrm>
          </p:grpSpPr>
          <p:cxnSp>
            <p:nvCxnSpPr>
              <p:cNvPr id="5" name="Přímá spojnice 4"/>
              <p:cNvCxnSpPr/>
              <p:nvPr/>
            </p:nvCxnSpPr>
            <p:spPr>
              <a:xfrm>
                <a:off x="971600" y="2924944"/>
                <a:ext cx="273630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ovéPole 5"/>
              <p:cNvSpPr txBox="1"/>
              <p:nvPr/>
            </p:nvSpPr>
            <p:spPr>
              <a:xfrm>
                <a:off x="812772" y="2685731"/>
                <a:ext cx="261610" cy="461665"/>
              </a:xfrm>
              <a:prstGeom prst="rect">
                <a:avLst/>
              </a:prstGeom>
              <a:noFill/>
            </p:spPr>
            <p:txBody>
              <a:bodyPr wrap="none" rtlCol="0">
                <a:spAutoFit/>
              </a:bodyPr>
              <a:lstStyle/>
              <a:p>
                <a:r>
                  <a:rPr lang="cs-CZ" sz="2400" dirty="0"/>
                  <a:t>I</a:t>
                </a:r>
              </a:p>
            </p:txBody>
          </p:sp>
          <p:sp>
            <p:nvSpPr>
              <p:cNvPr id="7" name="TextovéPole 6"/>
              <p:cNvSpPr txBox="1"/>
              <p:nvPr/>
            </p:nvSpPr>
            <p:spPr>
              <a:xfrm>
                <a:off x="763880" y="2924944"/>
                <a:ext cx="359394" cy="461665"/>
              </a:xfrm>
              <a:prstGeom prst="rect">
                <a:avLst/>
              </a:prstGeom>
              <a:noFill/>
            </p:spPr>
            <p:txBody>
              <a:bodyPr wrap="none" rtlCol="0">
                <a:spAutoFit/>
              </a:bodyPr>
              <a:lstStyle/>
              <a:p>
                <a:r>
                  <a:rPr lang="cs-CZ" sz="2400" dirty="0" smtClean="0"/>
                  <a:t>V</a:t>
                </a:r>
                <a:endParaRPr lang="cs-CZ" sz="2400" dirty="0"/>
              </a:p>
            </p:txBody>
          </p:sp>
        </p:grpSp>
        <p:cxnSp>
          <p:nvCxnSpPr>
            <p:cNvPr id="22" name="Přímá spojnice 21"/>
            <p:cNvCxnSpPr/>
            <p:nvPr/>
          </p:nvCxnSpPr>
          <p:spPr>
            <a:xfrm flipV="1">
              <a:off x="963734" y="1556791"/>
              <a:ext cx="2375433" cy="136359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ovéPole 30"/>
            <p:cNvSpPr txBox="1"/>
            <p:nvPr/>
          </p:nvSpPr>
          <p:spPr>
            <a:xfrm>
              <a:off x="2163016" y="1480296"/>
              <a:ext cx="351378" cy="461665"/>
            </a:xfrm>
            <a:prstGeom prst="rect">
              <a:avLst/>
            </a:prstGeom>
            <a:noFill/>
          </p:spPr>
          <p:txBody>
            <a:bodyPr wrap="none" rtlCol="0">
              <a:spAutoFit/>
            </a:bodyPr>
            <a:lstStyle/>
            <a:p>
              <a:r>
                <a:rPr lang="cs-CZ" sz="2400" dirty="0"/>
                <a:t>B</a:t>
              </a:r>
            </a:p>
          </p:txBody>
        </p:sp>
        <p:sp>
          <p:nvSpPr>
            <p:cNvPr id="32" name="TextovéPole 31"/>
            <p:cNvSpPr txBox="1"/>
            <p:nvPr/>
          </p:nvSpPr>
          <p:spPr>
            <a:xfrm>
              <a:off x="2972560" y="3049244"/>
              <a:ext cx="362600" cy="461665"/>
            </a:xfrm>
            <a:prstGeom prst="rect">
              <a:avLst/>
            </a:prstGeom>
            <a:noFill/>
          </p:spPr>
          <p:txBody>
            <a:bodyPr wrap="none" rtlCol="0">
              <a:spAutoFit/>
            </a:bodyPr>
            <a:lstStyle/>
            <a:p>
              <a:r>
                <a:rPr lang="cs-CZ" sz="2400" dirty="0" smtClean="0"/>
                <a:t>A</a:t>
              </a:r>
              <a:endParaRPr lang="cs-CZ" sz="2400" dirty="0"/>
            </a:p>
          </p:txBody>
        </p:sp>
        <p:sp>
          <p:nvSpPr>
            <p:cNvPr id="39" name="TextovéPole 38"/>
            <p:cNvSpPr txBox="1"/>
            <p:nvPr/>
          </p:nvSpPr>
          <p:spPr>
            <a:xfrm>
              <a:off x="3050305" y="2671636"/>
              <a:ext cx="261610" cy="461665"/>
            </a:xfrm>
            <a:prstGeom prst="rect">
              <a:avLst/>
            </a:prstGeom>
            <a:noFill/>
          </p:spPr>
          <p:txBody>
            <a:bodyPr wrap="none" rtlCol="0">
              <a:spAutoFit/>
            </a:bodyPr>
            <a:lstStyle/>
            <a:p>
              <a:r>
                <a:rPr lang="cs-CZ" sz="2400" dirty="0" smtClean="0"/>
                <a:t>I</a:t>
              </a:r>
              <a:endParaRPr lang="cs-CZ" sz="2400" dirty="0"/>
            </a:p>
          </p:txBody>
        </p:sp>
        <p:sp>
          <p:nvSpPr>
            <p:cNvPr id="43" name="Výseč 42"/>
            <p:cNvSpPr/>
            <p:nvPr/>
          </p:nvSpPr>
          <p:spPr>
            <a:xfrm>
              <a:off x="542931" y="2467744"/>
              <a:ext cx="914400" cy="914400"/>
            </a:xfrm>
            <a:prstGeom prst="pie">
              <a:avLst>
                <a:gd name="adj1" fmla="val 19670858"/>
                <a:gd name="adj2" fmla="val 21599999"/>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a:solidFill>
                  <a:schemeClr val="tx1"/>
                </a:solidFill>
              </a:endParaRPr>
            </a:p>
          </p:txBody>
        </p:sp>
        <p:sp>
          <p:nvSpPr>
            <p:cNvPr id="49" name="TextovéPole 48"/>
            <p:cNvSpPr txBox="1"/>
            <p:nvPr/>
          </p:nvSpPr>
          <p:spPr>
            <a:xfrm rot="3650285">
              <a:off x="2473648" y="1717555"/>
              <a:ext cx="338554" cy="461665"/>
            </a:xfrm>
            <a:prstGeom prst="rect">
              <a:avLst/>
            </a:prstGeom>
            <a:noFill/>
          </p:spPr>
          <p:txBody>
            <a:bodyPr wrap="none" rtlCol="0">
              <a:spAutoFit/>
            </a:bodyPr>
            <a:lstStyle/>
            <a:p>
              <a:r>
                <a:rPr lang="cs-CZ" sz="2400" dirty="0"/>
                <a:t>_</a:t>
              </a:r>
            </a:p>
          </p:txBody>
        </p:sp>
      </p:grpSp>
      <p:grpSp>
        <p:nvGrpSpPr>
          <p:cNvPr id="53" name="Skupina 52"/>
          <p:cNvGrpSpPr/>
          <p:nvPr/>
        </p:nvGrpSpPr>
        <p:grpSpPr>
          <a:xfrm>
            <a:off x="5152766" y="1361722"/>
            <a:ext cx="3717188" cy="2451631"/>
            <a:chOff x="407818" y="3806034"/>
            <a:chExt cx="3717188" cy="2451631"/>
          </a:xfrm>
        </p:grpSpPr>
        <p:sp>
          <p:nvSpPr>
            <p:cNvPr id="52" name="Výseč 51"/>
            <p:cNvSpPr/>
            <p:nvPr/>
          </p:nvSpPr>
          <p:spPr>
            <a:xfrm>
              <a:off x="922685" y="5260278"/>
              <a:ext cx="914400" cy="914400"/>
            </a:xfrm>
            <a:prstGeom prst="pie">
              <a:avLst>
                <a:gd name="adj1" fmla="val 14892921"/>
                <a:gd name="adj2" fmla="val 1048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a:solidFill>
                  <a:schemeClr val="tx1"/>
                </a:solidFill>
              </a:endParaRPr>
            </a:p>
          </p:txBody>
        </p:sp>
        <p:grpSp>
          <p:nvGrpSpPr>
            <p:cNvPr id="13" name="Skupina 12"/>
            <p:cNvGrpSpPr/>
            <p:nvPr/>
          </p:nvGrpSpPr>
          <p:grpSpPr>
            <a:xfrm>
              <a:off x="1180982" y="5472837"/>
              <a:ext cx="2944024" cy="724660"/>
              <a:chOff x="763880" y="2661949"/>
              <a:chExt cx="2944024" cy="724660"/>
            </a:xfrm>
          </p:grpSpPr>
          <p:cxnSp>
            <p:nvCxnSpPr>
              <p:cNvPr id="14" name="Přímá spojnice 13"/>
              <p:cNvCxnSpPr/>
              <p:nvPr/>
            </p:nvCxnSpPr>
            <p:spPr>
              <a:xfrm>
                <a:off x="971600" y="2924944"/>
                <a:ext cx="273630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828000" y="2661949"/>
                <a:ext cx="261610" cy="461665"/>
              </a:xfrm>
              <a:prstGeom prst="rect">
                <a:avLst/>
              </a:prstGeom>
              <a:noFill/>
            </p:spPr>
            <p:txBody>
              <a:bodyPr wrap="none" rtlCol="0">
                <a:spAutoFit/>
              </a:bodyPr>
              <a:lstStyle/>
              <a:p>
                <a:r>
                  <a:rPr lang="cs-CZ" sz="2400" dirty="0"/>
                  <a:t>I</a:t>
                </a:r>
              </a:p>
            </p:txBody>
          </p:sp>
          <p:sp>
            <p:nvSpPr>
              <p:cNvPr id="16" name="TextovéPole 15"/>
              <p:cNvSpPr txBox="1"/>
              <p:nvPr/>
            </p:nvSpPr>
            <p:spPr>
              <a:xfrm>
                <a:off x="763880" y="2924944"/>
                <a:ext cx="359394" cy="461665"/>
              </a:xfrm>
              <a:prstGeom prst="rect">
                <a:avLst/>
              </a:prstGeom>
              <a:noFill/>
            </p:spPr>
            <p:txBody>
              <a:bodyPr wrap="none" rtlCol="0">
                <a:spAutoFit/>
              </a:bodyPr>
              <a:lstStyle/>
              <a:p>
                <a:r>
                  <a:rPr lang="cs-CZ" sz="2400" dirty="0" smtClean="0"/>
                  <a:t>V</a:t>
                </a:r>
                <a:endParaRPr lang="cs-CZ" sz="2400" dirty="0"/>
              </a:p>
            </p:txBody>
          </p:sp>
        </p:grpSp>
        <p:cxnSp>
          <p:nvCxnSpPr>
            <p:cNvPr id="23" name="Přímá spojnice 22"/>
            <p:cNvCxnSpPr/>
            <p:nvPr/>
          </p:nvCxnSpPr>
          <p:spPr>
            <a:xfrm flipH="1" flipV="1">
              <a:off x="611560" y="3806034"/>
              <a:ext cx="777142" cy="192524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TextovéPole 32"/>
            <p:cNvSpPr txBox="1"/>
            <p:nvPr/>
          </p:nvSpPr>
          <p:spPr>
            <a:xfrm rot="20012124">
              <a:off x="658723" y="4165555"/>
              <a:ext cx="338554" cy="461665"/>
            </a:xfrm>
            <a:prstGeom prst="rect">
              <a:avLst/>
            </a:prstGeom>
            <a:noFill/>
          </p:spPr>
          <p:txBody>
            <a:bodyPr wrap="none" rtlCol="0">
              <a:spAutoFit/>
            </a:bodyPr>
            <a:lstStyle/>
            <a:p>
              <a:r>
                <a:rPr lang="cs-CZ" sz="2400" dirty="0"/>
                <a:t>_</a:t>
              </a:r>
            </a:p>
          </p:txBody>
        </p:sp>
        <p:sp>
          <p:nvSpPr>
            <p:cNvPr id="34" name="TextovéPole 33"/>
            <p:cNvSpPr txBox="1"/>
            <p:nvPr/>
          </p:nvSpPr>
          <p:spPr>
            <a:xfrm>
              <a:off x="3116991" y="5796000"/>
              <a:ext cx="348172" cy="461665"/>
            </a:xfrm>
            <a:prstGeom prst="rect">
              <a:avLst/>
            </a:prstGeom>
            <a:noFill/>
          </p:spPr>
          <p:txBody>
            <a:bodyPr wrap="none" rtlCol="0">
              <a:spAutoFit/>
            </a:bodyPr>
            <a:lstStyle/>
            <a:p>
              <a:r>
                <a:rPr lang="cs-CZ" sz="2400" dirty="0"/>
                <a:t>C</a:t>
              </a:r>
            </a:p>
          </p:txBody>
        </p:sp>
        <p:sp>
          <p:nvSpPr>
            <p:cNvPr id="35" name="TextovéPole 34"/>
            <p:cNvSpPr txBox="1"/>
            <p:nvPr/>
          </p:nvSpPr>
          <p:spPr>
            <a:xfrm>
              <a:off x="3194736" y="5510117"/>
              <a:ext cx="261610" cy="461665"/>
            </a:xfrm>
            <a:prstGeom prst="rect">
              <a:avLst/>
            </a:prstGeom>
            <a:noFill/>
          </p:spPr>
          <p:txBody>
            <a:bodyPr wrap="none" rtlCol="0">
              <a:spAutoFit/>
            </a:bodyPr>
            <a:lstStyle/>
            <a:p>
              <a:r>
                <a:rPr lang="cs-CZ" sz="2400" dirty="0" smtClean="0"/>
                <a:t>I</a:t>
              </a:r>
              <a:endParaRPr lang="cs-CZ" sz="2400" dirty="0"/>
            </a:p>
          </p:txBody>
        </p:sp>
        <p:sp>
          <p:nvSpPr>
            <p:cNvPr id="51" name="TextovéPole 50"/>
            <p:cNvSpPr txBox="1"/>
            <p:nvPr/>
          </p:nvSpPr>
          <p:spPr>
            <a:xfrm>
              <a:off x="407818" y="4324013"/>
              <a:ext cx="373820" cy="461665"/>
            </a:xfrm>
            <a:prstGeom prst="rect">
              <a:avLst/>
            </a:prstGeom>
            <a:noFill/>
          </p:spPr>
          <p:txBody>
            <a:bodyPr wrap="none" rtlCol="0">
              <a:spAutoFit/>
            </a:bodyPr>
            <a:lstStyle/>
            <a:p>
              <a:r>
                <a:rPr lang="cs-CZ" sz="2400" dirty="0" smtClean="0"/>
                <a:t>D</a:t>
              </a:r>
              <a:endParaRPr lang="cs-CZ" sz="2400" dirty="0"/>
            </a:p>
          </p:txBody>
        </p:sp>
      </p:grpSp>
      <p:sp>
        <p:nvSpPr>
          <p:cNvPr id="55" name="TextovéPole 54"/>
          <p:cNvSpPr txBox="1"/>
          <p:nvPr/>
        </p:nvSpPr>
        <p:spPr>
          <a:xfrm>
            <a:off x="575044" y="1361425"/>
            <a:ext cx="814262"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400" dirty="0" smtClean="0"/>
              <a:t>ostrý</a:t>
            </a:r>
            <a:endParaRPr lang="cs-CZ" sz="2400" dirty="0"/>
          </a:p>
        </p:txBody>
      </p:sp>
      <p:sp>
        <p:nvSpPr>
          <p:cNvPr id="56" name="TextovéPole 55"/>
          <p:cNvSpPr txBox="1"/>
          <p:nvPr/>
        </p:nvSpPr>
        <p:spPr>
          <a:xfrm>
            <a:off x="537629" y="3730366"/>
            <a:ext cx="870751"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400" dirty="0" smtClean="0"/>
              <a:t>pravý</a:t>
            </a:r>
            <a:endParaRPr lang="cs-CZ" sz="2400" dirty="0"/>
          </a:p>
        </p:txBody>
      </p:sp>
      <p:sp>
        <p:nvSpPr>
          <p:cNvPr id="57" name="TextovéPole 56"/>
          <p:cNvSpPr txBox="1"/>
          <p:nvPr/>
        </p:nvSpPr>
        <p:spPr>
          <a:xfrm>
            <a:off x="4211960" y="1437920"/>
            <a:ext cx="749051"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400" dirty="0" smtClean="0"/>
              <a:t>tupý</a:t>
            </a:r>
            <a:endParaRPr lang="cs-CZ" sz="2400" dirty="0"/>
          </a:p>
        </p:txBody>
      </p:sp>
      <p:sp>
        <p:nvSpPr>
          <p:cNvPr id="58" name="TextovéPole 57"/>
          <p:cNvSpPr txBox="1"/>
          <p:nvPr/>
        </p:nvSpPr>
        <p:spPr>
          <a:xfrm>
            <a:off x="4232594" y="3730366"/>
            <a:ext cx="903517" cy="46166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400" dirty="0" smtClean="0"/>
              <a:t>přímý</a:t>
            </a:r>
            <a:endParaRPr lang="cs-CZ" sz="2400" dirty="0"/>
          </a:p>
        </p:txBody>
      </p:sp>
    </p:spTree>
    <p:extLst>
      <p:ext uri="{BB962C8B-B14F-4D97-AF65-F5344CB8AC3E}">
        <p14:creationId xmlns:p14="http://schemas.microsoft.com/office/powerpoint/2010/main" val="40317909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b="1" dirty="0" smtClean="0">
                <a:solidFill>
                  <a:schemeClr val="tx1"/>
                </a:solidFill>
              </a:rPr>
              <a:t>O jaký úhel se jedná?</a:t>
            </a:r>
            <a:endParaRPr lang="cs-CZ" sz="2400" b="1" dirty="0">
              <a:solidFill>
                <a:schemeClr val="tx1"/>
              </a:solidFill>
            </a:endParaRPr>
          </a:p>
        </p:txBody>
      </p:sp>
      <p:grpSp>
        <p:nvGrpSpPr>
          <p:cNvPr id="4" name="Skupina 3"/>
          <p:cNvGrpSpPr/>
          <p:nvPr/>
        </p:nvGrpSpPr>
        <p:grpSpPr>
          <a:xfrm>
            <a:off x="5436096" y="813472"/>
            <a:ext cx="3164973" cy="2030613"/>
            <a:chOff x="542931" y="1480296"/>
            <a:chExt cx="3164973" cy="2030613"/>
          </a:xfrm>
        </p:grpSpPr>
        <p:grpSp>
          <p:nvGrpSpPr>
            <p:cNvPr id="5" name="Skupina 4"/>
            <p:cNvGrpSpPr/>
            <p:nvPr/>
          </p:nvGrpSpPr>
          <p:grpSpPr>
            <a:xfrm>
              <a:off x="763880" y="2685575"/>
              <a:ext cx="2944024" cy="701034"/>
              <a:chOff x="763880" y="2685575"/>
              <a:chExt cx="2944024" cy="701034"/>
            </a:xfrm>
          </p:grpSpPr>
          <p:cxnSp>
            <p:nvCxnSpPr>
              <p:cNvPr id="12" name="Přímá spojnice 11"/>
              <p:cNvCxnSpPr/>
              <p:nvPr/>
            </p:nvCxnSpPr>
            <p:spPr>
              <a:xfrm>
                <a:off x="971600" y="2924944"/>
                <a:ext cx="273630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ovéPole 12"/>
              <p:cNvSpPr txBox="1"/>
              <p:nvPr/>
            </p:nvSpPr>
            <p:spPr>
              <a:xfrm>
                <a:off x="828000" y="2685575"/>
                <a:ext cx="261610" cy="461665"/>
              </a:xfrm>
              <a:prstGeom prst="rect">
                <a:avLst/>
              </a:prstGeom>
              <a:noFill/>
            </p:spPr>
            <p:txBody>
              <a:bodyPr wrap="none" rtlCol="0">
                <a:spAutoFit/>
              </a:bodyPr>
              <a:lstStyle/>
              <a:p>
                <a:r>
                  <a:rPr lang="cs-CZ" sz="2400" dirty="0"/>
                  <a:t>I</a:t>
                </a:r>
              </a:p>
            </p:txBody>
          </p:sp>
          <p:sp>
            <p:nvSpPr>
              <p:cNvPr id="14" name="TextovéPole 13"/>
              <p:cNvSpPr txBox="1"/>
              <p:nvPr/>
            </p:nvSpPr>
            <p:spPr>
              <a:xfrm>
                <a:off x="763880" y="2924944"/>
                <a:ext cx="359394" cy="461665"/>
              </a:xfrm>
              <a:prstGeom prst="rect">
                <a:avLst/>
              </a:prstGeom>
              <a:noFill/>
            </p:spPr>
            <p:txBody>
              <a:bodyPr wrap="none" rtlCol="0">
                <a:spAutoFit/>
              </a:bodyPr>
              <a:lstStyle/>
              <a:p>
                <a:r>
                  <a:rPr lang="cs-CZ" sz="2400" dirty="0" smtClean="0"/>
                  <a:t>V</a:t>
                </a:r>
                <a:endParaRPr lang="cs-CZ" sz="2400" dirty="0"/>
              </a:p>
            </p:txBody>
          </p:sp>
        </p:grpSp>
        <p:cxnSp>
          <p:nvCxnSpPr>
            <p:cNvPr id="6" name="Přímá spojnice 5"/>
            <p:cNvCxnSpPr/>
            <p:nvPr/>
          </p:nvCxnSpPr>
          <p:spPr>
            <a:xfrm flipV="1">
              <a:off x="963734" y="1556791"/>
              <a:ext cx="2375433" cy="136359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ovéPole 6"/>
            <p:cNvSpPr txBox="1"/>
            <p:nvPr/>
          </p:nvSpPr>
          <p:spPr>
            <a:xfrm>
              <a:off x="2163016" y="1480296"/>
              <a:ext cx="351378" cy="461665"/>
            </a:xfrm>
            <a:prstGeom prst="rect">
              <a:avLst/>
            </a:prstGeom>
            <a:noFill/>
          </p:spPr>
          <p:txBody>
            <a:bodyPr wrap="none" rtlCol="0">
              <a:spAutoFit/>
            </a:bodyPr>
            <a:lstStyle/>
            <a:p>
              <a:r>
                <a:rPr lang="cs-CZ" sz="2400" dirty="0"/>
                <a:t>B</a:t>
              </a:r>
            </a:p>
          </p:txBody>
        </p:sp>
        <p:sp>
          <p:nvSpPr>
            <p:cNvPr id="8" name="TextovéPole 7"/>
            <p:cNvSpPr txBox="1"/>
            <p:nvPr/>
          </p:nvSpPr>
          <p:spPr>
            <a:xfrm>
              <a:off x="2972560" y="3049244"/>
              <a:ext cx="362600" cy="461665"/>
            </a:xfrm>
            <a:prstGeom prst="rect">
              <a:avLst/>
            </a:prstGeom>
            <a:noFill/>
          </p:spPr>
          <p:txBody>
            <a:bodyPr wrap="none" rtlCol="0">
              <a:spAutoFit/>
            </a:bodyPr>
            <a:lstStyle/>
            <a:p>
              <a:r>
                <a:rPr lang="cs-CZ" sz="2400" dirty="0" smtClean="0"/>
                <a:t>A</a:t>
              </a:r>
              <a:endParaRPr lang="cs-CZ" sz="2400" dirty="0"/>
            </a:p>
          </p:txBody>
        </p:sp>
        <p:sp>
          <p:nvSpPr>
            <p:cNvPr id="9" name="TextovéPole 8"/>
            <p:cNvSpPr txBox="1"/>
            <p:nvPr/>
          </p:nvSpPr>
          <p:spPr>
            <a:xfrm>
              <a:off x="3050305" y="2689553"/>
              <a:ext cx="261610" cy="461665"/>
            </a:xfrm>
            <a:prstGeom prst="rect">
              <a:avLst/>
            </a:prstGeom>
            <a:noFill/>
          </p:spPr>
          <p:txBody>
            <a:bodyPr wrap="none" rtlCol="0">
              <a:spAutoFit/>
            </a:bodyPr>
            <a:lstStyle/>
            <a:p>
              <a:r>
                <a:rPr lang="cs-CZ" sz="2400" dirty="0" smtClean="0"/>
                <a:t>I</a:t>
              </a:r>
              <a:endParaRPr lang="cs-CZ" sz="2400" dirty="0"/>
            </a:p>
          </p:txBody>
        </p:sp>
        <p:sp>
          <p:nvSpPr>
            <p:cNvPr id="10" name="Výseč 9"/>
            <p:cNvSpPr/>
            <p:nvPr/>
          </p:nvSpPr>
          <p:spPr>
            <a:xfrm>
              <a:off x="542931" y="2467744"/>
              <a:ext cx="914400" cy="914400"/>
            </a:xfrm>
            <a:prstGeom prst="pie">
              <a:avLst>
                <a:gd name="adj1" fmla="val 19670858"/>
                <a:gd name="adj2" fmla="val 21599999"/>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a:solidFill>
                  <a:schemeClr val="tx1"/>
                </a:solidFill>
              </a:endParaRPr>
            </a:p>
          </p:txBody>
        </p:sp>
        <p:sp>
          <p:nvSpPr>
            <p:cNvPr id="11" name="TextovéPole 10"/>
            <p:cNvSpPr txBox="1"/>
            <p:nvPr/>
          </p:nvSpPr>
          <p:spPr>
            <a:xfrm rot="3650285">
              <a:off x="2473648" y="1717555"/>
              <a:ext cx="338554" cy="461665"/>
            </a:xfrm>
            <a:prstGeom prst="rect">
              <a:avLst/>
            </a:prstGeom>
            <a:noFill/>
          </p:spPr>
          <p:txBody>
            <a:bodyPr wrap="none" rtlCol="0">
              <a:spAutoFit/>
            </a:bodyPr>
            <a:lstStyle/>
            <a:p>
              <a:r>
                <a:rPr lang="cs-CZ" sz="2400" dirty="0"/>
                <a:t>_</a:t>
              </a:r>
            </a:p>
          </p:txBody>
        </p:sp>
      </p:grpSp>
      <p:grpSp>
        <p:nvGrpSpPr>
          <p:cNvPr id="15" name="Skupina 14"/>
          <p:cNvGrpSpPr/>
          <p:nvPr/>
        </p:nvGrpSpPr>
        <p:grpSpPr>
          <a:xfrm>
            <a:off x="615950" y="2852936"/>
            <a:ext cx="1944216" cy="3390485"/>
            <a:chOff x="615950" y="2852936"/>
            <a:chExt cx="1944216" cy="3390485"/>
          </a:xfrm>
        </p:grpSpPr>
        <p:grpSp>
          <p:nvGrpSpPr>
            <p:cNvPr id="16" name="Skupina 15"/>
            <p:cNvGrpSpPr/>
            <p:nvPr/>
          </p:nvGrpSpPr>
          <p:grpSpPr>
            <a:xfrm>
              <a:off x="615950" y="2852936"/>
              <a:ext cx="1944216" cy="3390485"/>
              <a:chOff x="615950" y="2852936"/>
              <a:chExt cx="1944216" cy="3390485"/>
            </a:xfrm>
          </p:grpSpPr>
          <p:pic>
            <p:nvPicPr>
              <p:cNvPr id="18"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Přímá spojnice 18"/>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7" name="TextovéPole 16"/>
            <p:cNvSpPr txBox="1"/>
            <p:nvPr/>
          </p:nvSpPr>
          <p:spPr>
            <a:xfrm>
              <a:off x="1152682" y="3409545"/>
              <a:ext cx="870751" cy="830997"/>
            </a:xfrm>
            <a:prstGeom prst="rect">
              <a:avLst/>
            </a:prstGeom>
            <a:noFill/>
          </p:spPr>
          <p:txBody>
            <a:bodyPr wrap="none" rtlCol="0">
              <a:spAutoFit/>
            </a:bodyPr>
            <a:lstStyle/>
            <a:p>
              <a:r>
                <a:rPr lang="cs-CZ" sz="2400" dirty="0"/>
                <a:t>p</a:t>
              </a:r>
              <a:r>
                <a:rPr lang="cs-CZ" sz="2400" dirty="0" smtClean="0"/>
                <a:t>ravý</a:t>
              </a:r>
              <a:br>
                <a:rPr lang="cs-CZ" sz="2400" dirty="0" smtClean="0"/>
              </a:br>
              <a:r>
                <a:rPr lang="cs-CZ" sz="2400" dirty="0" smtClean="0"/>
                <a:t>úhel </a:t>
              </a:r>
              <a:endParaRPr lang="cs-CZ" sz="2400" dirty="0"/>
            </a:p>
          </p:txBody>
        </p:sp>
      </p:grpSp>
      <p:grpSp>
        <p:nvGrpSpPr>
          <p:cNvPr id="20" name="Skupina 19"/>
          <p:cNvGrpSpPr/>
          <p:nvPr/>
        </p:nvGrpSpPr>
        <p:grpSpPr>
          <a:xfrm>
            <a:off x="3213395" y="2967195"/>
            <a:ext cx="1944216" cy="3390485"/>
            <a:chOff x="6285739" y="3036010"/>
            <a:chExt cx="1944216" cy="3390485"/>
          </a:xfrm>
        </p:grpSpPr>
        <p:grpSp>
          <p:nvGrpSpPr>
            <p:cNvPr id="21" name="Skupina 20"/>
            <p:cNvGrpSpPr/>
            <p:nvPr/>
          </p:nvGrpSpPr>
          <p:grpSpPr>
            <a:xfrm>
              <a:off x="6285739" y="3036010"/>
              <a:ext cx="1944216" cy="3390485"/>
              <a:chOff x="615950" y="2852936"/>
              <a:chExt cx="1944216" cy="3390485"/>
            </a:xfrm>
          </p:grpSpPr>
          <p:pic>
            <p:nvPicPr>
              <p:cNvPr id="23"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24" name="Přímá spojnice 23"/>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2" name="TextovéPole 21"/>
            <p:cNvSpPr txBox="1"/>
            <p:nvPr/>
          </p:nvSpPr>
          <p:spPr>
            <a:xfrm>
              <a:off x="6850716" y="3592619"/>
              <a:ext cx="814262" cy="830997"/>
            </a:xfrm>
            <a:prstGeom prst="rect">
              <a:avLst/>
            </a:prstGeom>
            <a:noFill/>
          </p:spPr>
          <p:txBody>
            <a:bodyPr wrap="none" rtlCol="0">
              <a:spAutoFit/>
            </a:bodyPr>
            <a:lstStyle/>
            <a:p>
              <a:r>
                <a:rPr lang="cs-CZ" sz="2400" dirty="0" smtClean="0"/>
                <a:t>ostrý</a:t>
              </a:r>
              <a:br>
                <a:rPr lang="cs-CZ" sz="2400" dirty="0" smtClean="0"/>
              </a:br>
              <a:r>
                <a:rPr lang="cs-CZ" sz="2400" dirty="0" smtClean="0"/>
                <a:t>úhel </a:t>
              </a:r>
              <a:endParaRPr lang="cs-CZ" sz="2400" dirty="0"/>
            </a:p>
          </p:txBody>
        </p:sp>
      </p:grpSp>
      <p:grpSp>
        <p:nvGrpSpPr>
          <p:cNvPr id="25" name="Skupina 24"/>
          <p:cNvGrpSpPr/>
          <p:nvPr/>
        </p:nvGrpSpPr>
        <p:grpSpPr>
          <a:xfrm>
            <a:off x="6144078" y="2912228"/>
            <a:ext cx="1944216" cy="3390485"/>
            <a:chOff x="3491880" y="2887216"/>
            <a:chExt cx="1944216" cy="3390485"/>
          </a:xfrm>
        </p:grpSpPr>
        <p:grpSp>
          <p:nvGrpSpPr>
            <p:cNvPr id="26" name="Skupina 25"/>
            <p:cNvGrpSpPr/>
            <p:nvPr/>
          </p:nvGrpSpPr>
          <p:grpSpPr>
            <a:xfrm>
              <a:off x="3491880" y="2887216"/>
              <a:ext cx="1944216" cy="3390485"/>
              <a:chOff x="615950" y="2852936"/>
              <a:chExt cx="1944216" cy="3390485"/>
            </a:xfrm>
          </p:grpSpPr>
          <p:pic>
            <p:nvPicPr>
              <p:cNvPr id="28"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29" name="Přímá spojnice 28"/>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TextovéPole 26"/>
            <p:cNvSpPr txBox="1"/>
            <p:nvPr/>
          </p:nvSpPr>
          <p:spPr>
            <a:xfrm>
              <a:off x="4023844" y="3443825"/>
              <a:ext cx="903517" cy="830997"/>
            </a:xfrm>
            <a:prstGeom prst="rect">
              <a:avLst/>
            </a:prstGeom>
            <a:noFill/>
          </p:spPr>
          <p:txBody>
            <a:bodyPr wrap="none" rtlCol="0">
              <a:spAutoFit/>
            </a:bodyPr>
            <a:lstStyle/>
            <a:p>
              <a:r>
                <a:rPr lang="cs-CZ" sz="2400" dirty="0" smtClean="0"/>
                <a:t>přímý</a:t>
              </a:r>
              <a:br>
                <a:rPr lang="cs-CZ" sz="2400" dirty="0" smtClean="0"/>
              </a:br>
              <a:r>
                <a:rPr lang="cs-CZ" sz="2400" dirty="0" smtClean="0"/>
                <a:t>úhel </a:t>
              </a:r>
              <a:endParaRPr lang="cs-CZ" sz="2400" dirty="0"/>
            </a:p>
          </p:txBody>
        </p:sp>
      </p:grpSp>
    </p:spTree>
    <p:extLst>
      <p:ext uri="{BB962C8B-B14F-4D97-AF65-F5344CB8AC3E}">
        <p14:creationId xmlns:p14="http://schemas.microsoft.com/office/powerpoint/2010/main" val="21954471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0"/>
                    </p:tgtEl>
                  </p:cond>
                </p:stCondLst>
                <p:endSync evt="end" delay="0">
                  <p:rtn val="all"/>
                </p:endSync>
                <p:childTnLst>
                  <p:par>
                    <p:cTn id="3" fill="hold">
                      <p:stCondLst>
                        <p:cond delay="0"/>
                      </p:stCondLst>
                      <p:childTnLst>
                        <p:par>
                          <p:cTn id="4" fill="hold">
                            <p:stCondLst>
                              <p:cond delay="0"/>
                            </p:stCondLst>
                            <p:childTnLst>
                              <p:par>
                                <p:cTn id="5" presetID="64" presetClass="path" presetSubtype="0" accel="50000" decel="50000" fill="hold" nodeType="clickEffect">
                                  <p:stCondLst>
                                    <p:cond delay="0"/>
                                  </p:stCondLst>
                                  <p:childTnLst>
                                    <p:animMotion origin="layout" path="M 0 0 L 0 -0.25 E" pathEditMode="relative" ptsTypes="">
                                      <p:cBhvr>
                                        <p:cTn id="6" dur="2000" fill="hold"/>
                                        <p:tgtEl>
                                          <p:spTgt spid="20"/>
                                        </p:tgtEl>
                                        <p:attrNameLst>
                                          <p:attrName>ppt_x</p:attrName>
                                          <p:attrName>ppt_y</p:attrName>
                                        </p:attrNameLst>
                                      </p:cBhvr>
                                    </p:animMotion>
                                  </p:childTnLst>
                                </p:cTn>
                              </p:par>
                              <p:par>
                                <p:cTn id="7" presetID="9" presetClass="exit" presetSubtype="0" fill="hold" nodeType="withEffect">
                                  <p:stCondLst>
                                    <p:cond delay="0"/>
                                  </p:stCondLst>
                                  <p:childTnLst>
                                    <p:animEffect transition="out" filter="dissolve">
                                      <p:cBhvr>
                                        <p:cTn id="8" dur="500"/>
                                        <p:tgtEl>
                                          <p:spTgt spid="25"/>
                                        </p:tgtEl>
                                      </p:cBhvr>
                                    </p:animEffect>
                                    <p:set>
                                      <p:cBhvr>
                                        <p:cTn id="9" dur="1" fill="hold">
                                          <p:stCondLst>
                                            <p:cond delay="499"/>
                                          </p:stCondLst>
                                        </p:cTn>
                                        <p:tgtEl>
                                          <p:spTgt spid="25"/>
                                        </p:tgtEl>
                                        <p:attrNameLst>
                                          <p:attrName>style.visibility</p:attrName>
                                        </p:attrNameLst>
                                      </p:cBhvr>
                                      <p:to>
                                        <p:strVal val="hidden"/>
                                      </p:to>
                                    </p:set>
                                  </p:childTnLst>
                                </p:cTn>
                              </p:par>
                              <p:par>
                                <p:cTn id="10" presetID="9" presetClass="exit" presetSubtype="0" fill="hold" nodeType="withEffect">
                                  <p:stCondLst>
                                    <p:cond delay="0"/>
                                  </p:stCondLst>
                                  <p:childTnLst>
                                    <p:animEffect transition="out" filter="dissolve">
                                      <p:cBhvr>
                                        <p:cTn id="11" dur="500"/>
                                        <p:tgtEl>
                                          <p:spTgt spid="15"/>
                                        </p:tgtEl>
                                      </p:cBhvr>
                                    </p:animEffect>
                                    <p:set>
                                      <p:cBhvr>
                                        <p:cTn id="12" dur="1" fill="hold">
                                          <p:stCondLst>
                                            <p:cond delay="4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3" restart="whenNotActive" fill="hold" evtFilter="cancelBubble" nodeType="interactiveSeq">
                <p:stCondLst>
                  <p:cond evt="onClick" delay="0">
                    <p:tgtEl>
                      <p:spTgt spid="15"/>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nodeType="clickEffect">
                                  <p:stCondLst>
                                    <p:cond delay="0"/>
                                  </p:stCondLst>
                                  <p:childTnLst>
                                    <p:animEffect transition="out" filter="dissolve">
                                      <p:cBhvr>
                                        <p:cTn id="17" dur="500"/>
                                        <p:tgtEl>
                                          <p:spTgt spid="15"/>
                                        </p:tgtEl>
                                      </p:cBhvr>
                                    </p:animEffect>
                                    <p:set>
                                      <p:cBhvr>
                                        <p:cTn id="18" dur="1" fill="hold">
                                          <p:stCondLst>
                                            <p:cond delay="4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9" restart="whenNotActive" fill="hold" evtFilter="cancelBubble" nodeType="interactiveSeq">
                <p:stCondLst>
                  <p:cond evt="onClick" delay="0">
                    <p:tgtEl>
                      <p:spTgt spid="25"/>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nodeType="clickEffect">
                                  <p:stCondLst>
                                    <p:cond delay="0"/>
                                  </p:stCondLst>
                                  <p:childTnLst>
                                    <p:animEffect transition="out" filter="dissolve">
                                      <p:cBhvr>
                                        <p:cTn id="23" dur="500"/>
                                        <p:tgtEl>
                                          <p:spTgt spid="25"/>
                                        </p:tgtEl>
                                      </p:cBhvr>
                                    </p:animEffect>
                                    <p:set>
                                      <p:cBhvr>
                                        <p:cTn id="24" dur="1" fill="hold">
                                          <p:stCondLst>
                                            <p:cond delay="4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Skupina 14"/>
          <p:cNvGrpSpPr/>
          <p:nvPr/>
        </p:nvGrpSpPr>
        <p:grpSpPr>
          <a:xfrm>
            <a:off x="615950" y="2852936"/>
            <a:ext cx="1944216" cy="3390485"/>
            <a:chOff x="615950" y="2852936"/>
            <a:chExt cx="1944216" cy="3390485"/>
          </a:xfrm>
        </p:grpSpPr>
        <p:grpSp>
          <p:nvGrpSpPr>
            <p:cNvPr id="16" name="Skupina 15"/>
            <p:cNvGrpSpPr/>
            <p:nvPr/>
          </p:nvGrpSpPr>
          <p:grpSpPr>
            <a:xfrm>
              <a:off x="615950" y="2852936"/>
              <a:ext cx="1944216" cy="3390485"/>
              <a:chOff x="615950" y="2852936"/>
              <a:chExt cx="1944216" cy="3390485"/>
            </a:xfrm>
          </p:grpSpPr>
          <p:pic>
            <p:nvPicPr>
              <p:cNvPr id="18"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Přímá spojnice 18"/>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7" name="TextovéPole 16"/>
            <p:cNvSpPr txBox="1"/>
            <p:nvPr/>
          </p:nvSpPr>
          <p:spPr>
            <a:xfrm>
              <a:off x="1152682" y="3409545"/>
              <a:ext cx="870751" cy="830997"/>
            </a:xfrm>
            <a:prstGeom prst="rect">
              <a:avLst/>
            </a:prstGeom>
            <a:noFill/>
          </p:spPr>
          <p:txBody>
            <a:bodyPr wrap="none" rtlCol="0">
              <a:spAutoFit/>
            </a:bodyPr>
            <a:lstStyle/>
            <a:p>
              <a:r>
                <a:rPr lang="cs-CZ" sz="2400" dirty="0"/>
                <a:t>p</a:t>
              </a:r>
              <a:r>
                <a:rPr lang="cs-CZ" sz="2400" dirty="0" smtClean="0"/>
                <a:t>ravý</a:t>
              </a:r>
              <a:br>
                <a:rPr lang="cs-CZ" sz="2400" dirty="0" smtClean="0"/>
              </a:br>
              <a:r>
                <a:rPr lang="cs-CZ" sz="2400" dirty="0" smtClean="0"/>
                <a:t>úhel </a:t>
              </a:r>
              <a:endParaRPr lang="cs-CZ" sz="2400" dirty="0"/>
            </a:p>
          </p:txBody>
        </p:sp>
      </p:grpSp>
      <p:grpSp>
        <p:nvGrpSpPr>
          <p:cNvPr id="30" name="Skupina 29"/>
          <p:cNvGrpSpPr/>
          <p:nvPr/>
        </p:nvGrpSpPr>
        <p:grpSpPr>
          <a:xfrm>
            <a:off x="6285739" y="3036010"/>
            <a:ext cx="1944216" cy="3390485"/>
            <a:chOff x="6285739" y="3036010"/>
            <a:chExt cx="1944216" cy="3390485"/>
          </a:xfrm>
        </p:grpSpPr>
        <p:grpSp>
          <p:nvGrpSpPr>
            <p:cNvPr id="21" name="Skupina 20"/>
            <p:cNvGrpSpPr/>
            <p:nvPr/>
          </p:nvGrpSpPr>
          <p:grpSpPr>
            <a:xfrm>
              <a:off x="6285739" y="3036010"/>
              <a:ext cx="1944216" cy="3390485"/>
              <a:chOff x="615950" y="2852936"/>
              <a:chExt cx="1944216" cy="3390485"/>
            </a:xfrm>
          </p:grpSpPr>
          <p:pic>
            <p:nvPicPr>
              <p:cNvPr id="23"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24" name="Přímá spojnice 23"/>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2" name="TextovéPole 21"/>
            <p:cNvSpPr txBox="1"/>
            <p:nvPr/>
          </p:nvSpPr>
          <p:spPr>
            <a:xfrm>
              <a:off x="6850716" y="3592619"/>
              <a:ext cx="814262" cy="830997"/>
            </a:xfrm>
            <a:prstGeom prst="rect">
              <a:avLst/>
            </a:prstGeom>
            <a:noFill/>
          </p:spPr>
          <p:txBody>
            <a:bodyPr wrap="none" rtlCol="0">
              <a:spAutoFit/>
            </a:bodyPr>
            <a:lstStyle/>
            <a:p>
              <a:r>
                <a:rPr lang="cs-CZ" sz="2400" dirty="0" smtClean="0"/>
                <a:t>tupý</a:t>
              </a:r>
              <a:br>
                <a:rPr lang="cs-CZ" sz="2400" dirty="0" smtClean="0"/>
              </a:br>
              <a:r>
                <a:rPr lang="cs-CZ" sz="2400" dirty="0" smtClean="0"/>
                <a:t>úhel </a:t>
              </a:r>
              <a:endParaRPr lang="cs-CZ" sz="2400" dirty="0"/>
            </a:p>
          </p:txBody>
        </p:sp>
      </p:grpSp>
      <p:grpSp>
        <p:nvGrpSpPr>
          <p:cNvPr id="25" name="Skupina 24"/>
          <p:cNvGrpSpPr/>
          <p:nvPr/>
        </p:nvGrpSpPr>
        <p:grpSpPr>
          <a:xfrm>
            <a:off x="3491880" y="2887216"/>
            <a:ext cx="1944216" cy="3390485"/>
            <a:chOff x="3491880" y="2887216"/>
            <a:chExt cx="1944216" cy="3390485"/>
          </a:xfrm>
        </p:grpSpPr>
        <p:grpSp>
          <p:nvGrpSpPr>
            <p:cNvPr id="26" name="Skupina 25"/>
            <p:cNvGrpSpPr/>
            <p:nvPr/>
          </p:nvGrpSpPr>
          <p:grpSpPr>
            <a:xfrm>
              <a:off x="3491880" y="2887216"/>
              <a:ext cx="1944216" cy="3390485"/>
              <a:chOff x="615950" y="2852936"/>
              <a:chExt cx="1944216" cy="3390485"/>
            </a:xfrm>
          </p:grpSpPr>
          <p:pic>
            <p:nvPicPr>
              <p:cNvPr id="28"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29" name="Přímá spojnice 28"/>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TextovéPole 26"/>
            <p:cNvSpPr txBox="1"/>
            <p:nvPr/>
          </p:nvSpPr>
          <p:spPr>
            <a:xfrm>
              <a:off x="4023844" y="3443825"/>
              <a:ext cx="903517" cy="830997"/>
            </a:xfrm>
            <a:prstGeom prst="rect">
              <a:avLst/>
            </a:prstGeom>
            <a:noFill/>
          </p:spPr>
          <p:txBody>
            <a:bodyPr wrap="none" rtlCol="0">
              <a:spAutoFit/>
            </a:bodyPr>
            <a:lstStyle/>
            <a:p>
              <a:r>
                <a:rPr lang="cs-CZ" sz="2400" dirty="0" smtClean="0"/>
                <a:t>přímý</a:t>
              </a:r>
              <a:br>
                <a:rPr lang="cs-CZ" sz="2400" dirty="0" smtClean="0"/>
              </a:br>
              <a:r>
                <a:rPr lang="cs-CZ" sz="2400" dirty="0" smtClean="0"/>
                <a:t>úhel </a:t>
              </a:r>
              <a:endParaRPr lang="cs-CZ" sz="2400" dirty="0"/>
            </a:p>
          </p:txBody>
        </p:sp>
      </p:grpSp>
      <p:grpSp>
        <p:nvGrpSpPr>
          <p:cNvPr id="4" name="Skupina 3"/>
          <p:cNvGrpSpPr/>
          <p:nvPr/>
        </p:nvGrpSpPr>
        <p:grpSpPr>
          <a:xfrm>
            <a:off x="2600626" y="716779"/>
            <a:ext cx="3717188" cy="2451631"/>
            <a:chOff x="407818" y="3806034"/>
            <a:chExt cx="3717188" cy="2451631"/>
          </a:xfrm>
        </p:grpSpPr>
        <p:sp>
          <p:nvSpPr>
            <p:cNvPr id="5" name="Výseč 4"/>
            <p:cNvSpPr/>
            <p:nvPr/>
          </p:nvSpPr>
          <p:spPr>
            <a:xfrm>
              <a:off x="922685" y="5260278"/>
              <a:ext cx="914400" cy="914400"/>
            </a:xfrm>
            <a:prstGeom prst="pie">
              <a:avLst>
                <a:gd name="adj1" fmla="val 14892921"/>
                <a:gd name="adj2" fmla="val 1048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a:solidFill>
                  <a:schemeClr val="tx1"/>
                </a:solidFill>
              </a:endParaRPr>
            </a:p>
          </p:txBody>
        </p:sp>
        <p:grpSp>
          <p:nvGrpSpPr>
            <p:cNvPr id="6" name="Skupina 5"/>
            <p:cNvGrpSpPr/>
            <p:nvPr/>
          </p:nvGrpSpPr>
          <p:grpSpPr>
            <a:xfrm>
              <a:off x="1180982" y="5504999"/>
              <a:ext cx="2944024" cy="692498"/>
              <a:chOff x="763880" y="2694111"/>
              <a:chExt cx="2944024" cy="692498"/>
            </a:xfrm>
          </p:grpSpPr>
          <p:cxnSp>
            <p:nvCxnSpPr>
              <p:cNvPr id="12" name="Přímá spojnice 11"/>
              <p:cNvCxnSpPr/>
              <p:nvPr/>
            </p:nvCxnSpPr>
            <p:spPr>
              <a:xfrm>
                <a:off x="971600" y="2924944"/>
                <a:ext cx="273630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ovéPole 12"/>
              <p:cNvSpPr txBox="1"/>
              <p:nvPr/>
            </p:nvSpPr>
            <p:spPr>
              <a:xfrm>
                <a:off x="828000" y="2694111"/>
                <a:ext cx="261610" cy="461665"/>
              </a:xfrm>
              <a:prstGeom prst="rect">
                <a:avLst/>
              </a:prstGeom>
              <a:noFill/>
            </p:spPr>
            <p:txBody>
              <a:bodyPr wrap="none" rtlCol="0">
                <a:spAutoFit/>
              </a:bodyPr>
              <a:lstStyle/>
              <a:p>
                <a:r>
                  <a:rPr lang="cs-CZ" sz="2400" dirty="0"/>
                  <a:t>I</a:t>
                </a:r>
              </a:p>
            </p:txBody>
          </p:sp>
          <p:sp>
            <p:nvSpPr>
              <p:cNvPr id="14" name="TextovéPole 13"/>
              <p:cNvSpPr txBox="1"/>
              <p:nvPr/>
            </p:nvSpPr>
            <p:spPr>
              <a:xfrm>
                <a:off x="763880" y="2924944"/>
                <a:ext cx="359394" cy="461665"/>
              </a:xfrm>
              <a:prstGeom prst="rect">
                <a:avLst/>
              </a:prstGeom>
              <a:noFill/>
            </p:spPr>
            <p:txBody>
              <a:bodyPr wrap="none" rtlCol="0">
                <a:spAutoFit/>
              </a:bodyPr>
              <a:lstStyle/>
              <a:p>
                <a:r>
                  <a:rPr lang="cs-CZ" sz="2400" dirty="0" smtClean="0"/>
                  <a:t>V</a:t>
                </a:r>
                <a:endParaRPr lang="cs-CZ" sz="2400" dirty="0"/>
              </a:p>
            </p:txBody>
          </p:sp>
        </p:grpSp>
        <p:cxnSp>
          <p:nvCxnSpPr>
            <p:cNvPr id="7" name="Přímá spojnice 6"/>
            <p:cNvCxnSpPr>
              <a:stCxn id="14" idx="0"/>
            </p:cNvCxnSpPr>
            <p:nvPr/>
          </p:nvCxnSpPr>
          <p:spPr>
            <a:xfrm flipH="1" flipV="1">
              <a:off x="611560" y="3806034"/>
              <a:ext cx="749119" cy="192979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ovéPole 7"/>
            <p:cNvSpPr txBox="1"/>
            <p:nvPr/>
          </p:nvSpPr>
          <p:spPr>
            <a:xfrm rot="20012124">
              <a:off x="658723" y="4165555"/>
              <a:ext cx="338554" cy="461665"/>
            </a:xfrm>
            <a:prstGeom prst="rect">
              <a:avLst/>
            </a:prstGeom>
            <a:noFill/>
          </p:spPr>
          <p:txBody>
            <a:bodyPr wrap="none" rtlCol="0">
              <a:spAutoFit/>
            </a:bodyPr>
            <a:lstStyle/>
            <a:p>
              <a:r>
                <a:rPr lang="cs-CZ" sz="2400" dirty="0"/>
                <a:t>_</a:t>
              </a:r>
            </a:p>
          </p:txBody>
        </p:sp>
        <p:sp>
          <p:nvSpPr>
            <p:cNvPr id="9" name="TextovéPole 8"/>
            <p:cNvSpPr txBox="1"/>
            <p:nvPr/>
          </p:nvSpPr>
          <p:spPr>
            <a:xfrm>
              <a:off x="3116991" y="5796000"/>
              <a:ext cx="348172" cy="461665"/>
            </a:xfrm>
            <a:prstGeom prst="rect">
              <a:avLst/>
            </a:prstGeom>
            <a:noFill/>
          </p:spPr>
          <p:txBody>
            <a:bodyPr wrap="none" rtlCol="0">
              <a:spAutoFit/>
            </a:bodyPr>
            <a:lstStyle/>
            <a:p>
              <a:r>
                <a:rPr lang="cs-CZ" sz="2400" dirty="0"/>
                <a:t>C</a:t>
              </a:r>
            </a:p>
          </p:txBody>
        </p:sp>
        <p:sp>
          <p:nvSpPr>
            <p:cNvPr id="10" name="TextovéPole 9"/>
            <p:cNvSpPr txBox="1"/>
            <p:nvPr/>
          </p:nvSpPr>
          <p:spPr>
            <a:xfrm>
              <a:off x="3194736" y="5509162"/>
              <a:ext cx="261610" cy="461665"/>
            </a:xfrm>
            <a:prstGeom prst="rect">
              <a:avLst/>
            </a:prstGeom>
            <a:noFill/>
          </p:spPr>
          <p:txBody>
            <a:bodyPr wrap="none" rtlCol="0">
              <a:spAutoFit/>
            </a:bodyPr>
            <a:lstStyle/>
            <a:p>
              <a:r>
                <a:rPr lang="cs-CZ" sz="2400" dirty="0" smtClean="0"/>
                <a:t>I</a:t>
              </a:r>
              <a:endParaRPr lang="cs-CZ" sz="2400" dirty="0"/>
            </a:p>
          </p:txBody>
        </p:sp>
        <p:sp>
          <p:nvSpPr>
            <p:cNvPr id="11" name="TextovéPole 10"/>
            <p:cNvSpPr txBox="1"/>
            <p:nvPr/>
          </p:nvSpPr>
          <p:spPr>
            <a:xfrm>
              <a:off x="407818" y="4324013"/>
              <a:ext cx="373820" cy="461665"/>
            </a:xfrm>
            <a:prstGeom prst="rect">
              <a:avLst/>
            </a:prstGeom>
            <a:noFill/>
          </p:spPr>
          <p:txBody>
            <a:bodyPr wrap="none" rtlCol="0">
              <a:spAutoFit/>
            </a:bodyPr>
            <a:lstStyle/>
            <a:p>
              <a:r>
                <a:rPr lang="cs-CZ" sz="2400" dirty="0" smtClean="0"/>
                <a:t>D</a:t>
              </a:r>
              <a:endParaRPr lang="cs-CZ" sz="2400" dirty="0"/>
            </a:p>
          </p:txBody>
        </p:sp>
      </p:grpSp>
    </p:spTree>
    <p:extLst>
      <p:ext uri="{BB962C8B-B14F-4D97-AF65-F5344CB8AC3E}">
        <p14:creationId xmlns:p14="http://schemas.microsoft.com/office/powerpoint/2010/main" val="2121743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0"/>
                    </p:tgtEl>
                  </p:cond>
                </p:stCondLst>
                <p:endSync evt="end" delay="0">
                  <p:rtn val="all"/>
                </p:endSync>
                <p:childTnLst>
                  <p:par>
                    <p:cTn id="3" fill="hold">
                      <p:stCondLst>
                        <p:cond delay="0"/>
                      </p:stCondLst>
                      <p:childTnLst>
                        <p:par>
                          <p:cTn id="4" fill="hold">
                            <p:stCondLst>
                              <p:cond delay="0"/>
                            </p:stCondLst>
                            <p:childTnLst>
                              <p:par>
                                <p:cTn id="5" presetID="64" presetClass="path" presetSubtype="0" accel="50000" decel="50000" fill="hold" nodeType="clickEffect">
                                  <p:stCondLst>
                                    <p:cond delay="0"/>
                                  </p:stCondLst>
                                  <p:childTnLst>
                                    <p:animMotion origin="layout" path="M 0 0 L 0 -0.25 E" pathEditMode="relative" ptsTypes="">
                                      <p:cBhvr>
                                        <p:cTn id="6" dur="2000" fill="hold"/>
                                        <p:tgtEl>
                                          <p:spTgt spid="30"/>
                                        </p:tgtEl>
                                        <p:attrNameLst>
                                          <p:attrName>ppt_x</p:attrName>
                                          <p:attrName>ppt_y</p:attrName>
                                        </p:attrNameLst>
                                      </p:cBhvr>
                                    </p:animMotion>
                                  </p:childTnLst>
                                </p:cTn>
                              </p:par>
                              <p:par>
                                <p:cTn id="7" presetID="9" presetClass="exit" presetSubtype="0" fill="hold" nodeType="withEffect">
                                  <p:stCondLst>
                                    <p:cond delay="0"/>
                                  </p:stCondLst>
                                  <p:childTnLst>
                                    <p:animEffect transition="out" filter="dissolve">
                                      <p:cBhvr>
                                        <p:cTn id="8" dur="500"/>
                                        <p:tgtEl>
                                          <p:spTgt spid="25"/>
                                        </p:tgtEl>
                                      </p:cBhvr>
                                    </p:animEffect>
                                    <p:set>
                                      <p:cBhvr>
                                        <p:cTn id="9" dur="1" fill="hold">
                                          <p:stCondLst>
                                            <p:cond delay="499"/>
                                          </p:stCondLst>
                                        </p:cTn>
                                        <p:tgtEl>
                                          <p:spTgt spid="25"/>
                                        </p:tgtEl>
                                        <p:attrNameLst>
                                          <p:attrName>style.visibility</p:attrName>
                                        </p:attrNameLst>
                                      </p:cBhvr>
                                      <p:to>
                                        <p:strVal val="hidden"/>
                                      </p:to>
                                    </p:set>
                                  </p:childTnLst>
                                </p:cTn>
                              </p:par>
                              <p:par>
                                <p:cTn id="10" presetID="9" presetClass="exit" presetSubtype="0" fill="hold" nodeType="withEffect">
                                  <p:stCondLst>
                                    <p:cond delay="0"/>
                                  </p:stCondLst>
                                  <p:childTnLst>
                                    <p:animEffect transition="out" filter="dissolve">
                                      <p:cBhvr>
                                        <p:cTn id="11" dur="500"/>
                                        <p:tgtEl>
                                          <p:spTgt spid="15"/>
                                        </p:tgtEl>
                                      </p:cBhvr>
                                    </p:animEffect>
                                    <p:set>
                                      <p:cBhvr>
                                        <p:cTn id="12" dur="1" fill="hold">
                                          <p:stCondLst>
                                            <p:cond delay="4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13" restart="whenNotActive" fill="hold" evtFilter="cancelBubble" nodeType="interactiveSeq">
                <p:stCondLst>
                  <p:cond evt="onClick" delay="0">
                    <p:tgtEl>
                      <p:spTgt spid="25"/>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nodeType="clickEffect">
                                  <p:stCondLst>
                                    <p:cond delay="0"/>
                                  </p:stCondLst>
                                  <p:childTnLst>
                                    <p:animEffect transition="out" filter="dissolve">
                                      <p:cBhvr>
                                        <p:cTn id="17" dur="500"/>
                                        <p:tgtEl>
                                          <p:spTgt spid="25"/>
                                        </p:tgtEl>
                                      </p:cBhvr>
                                    </p:animEffect>
                                    <p:set>
                                      <p:cBhvr>
                                        <p:cTn id="18" dur="1" fill="hold">
                                          <p:stCondLst>
                                            <p:cond delay="4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9" restart="whenNotActive" fill="hold" evtFilter="cancelBubble" nodeType="interactiveSeq">
                <p:stCondLst>
                  <p:cond evt="onClick" delay="0">
                    <p:tgtEl>
                      <p:spTgt spid="15"/>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nodeType="clickEffect">
                                  <p:stCondLst>
                                    <p:cond delay="0"/>
                                  </p:stCondLst>
                                  <p:childTnLst>
                                    <p:animEffect transition="out" filter="dissolve">
                                      <p:cBhvr>
                                        <p:cTn id="23" dur="500"/>
                                        <p:tgtEl>
                                          <p:spTgt spid="15"/>
                                        </p:tgtEl>
                                      </p:cBhvr>
                                    </p:animEffect>
                                    <p:set>
                                      <p:cBhvr>
                                        <p:cTn id="24" dur="1" fill="hold">
                                          <p:stCondLst>
                                            <p:cond delay="4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5508104" y="692696"/>
            <a:ext cx="3221440" cy="2143055"/>
            <a:chOff x="4582616" y="1556790"/>
            <a:chExt cx="3221440" cy="2143055"/>
          </a:xfrm>
        </p:grpSpPr>
        <p:grpSp>
          <p:nvGrpSpPr>
            <p:cNvPr id="5" name="Skupina 4"/>
            <p:cNvGrpSpPr/>
            <p:nvPr/>
          </p:nvGrpSpPr>
          <p:grpSpPr>
            <a:xfrm>
              <a:off x="4860032" y="2924315"/>
              <a:ext cx="2944024" cy="758609"/>
              <a:chOff x="763880" y="2628000"/>
              <a:chExt cx="2944024" cy="758609"/>
            </a:xfrm>
          </p:grpSpPr>
          <p:cxnSp>
            <p:nvCxnSpPr>
              <p:cNvPr id="12" name="Přímá spojnice 11"/>
              <p:cNvCxnSpPr/>
              <p:nvPr/>
            </p:nvCxnSpPr>
            <p:spPr>
              <a:xfrm>
                <a:off x="971600" y="2924944"/>
                <a:ext cx="273630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ovéPole 12"/>
              <p:cNvSpPr txBox="1"/>
              <p:nvPr/>
            </p:nvSpPr>
            <p:spPr>
              <a:xfrm>
                <a:off x="828000" y="2628000"/>
                <a:ext cx="261610" cy="461665"/>
              </a:xfrm>
              <a:prstGeom prst="rect">
                <a:avLst/>
              </a:prstGeom>
              <a:noFill/>
            </p:spPr>
            <p:txBody>
              <a:bodyPr wrap="none" rtlCol="0">
                <a:spAutoFit/>
              </a:bodyPr>
              <a:lstStyle/>
              <a:p>
                <a:r>
                  <a:rPr lang="cs-CZ" sz="2400" dirty="0"/>
                  <a:t>I</a:t>
                </a:r>
              </a:p>
            </p:txBody>
          </p:sp>
          <p:sp>
            <p:nvSpPr>
              <p:cNvPr id="14" name="TextovéPole 13"/>
              <p:cNvSpPr txBox="1"/>
              <p:nvPr/>
            </p:nvSpPr>
            <p:spPr>
              <a:xfrm>
                <a:off x="763880" y="2924944"/>
                <a:ext cx="359394" cy="461665"/>
              </a:xfrm>
              <a:prstGeom prst="rect">
                <a:avLst/>
              </a:prstGeom>
              <a:noFill/>
            </p:spPr>
            <p:txBody>
              <a:bodyPr wrap="none" rtlCol="0">
                <a:spAutoFit/>
              </a:bodyPr>
              <a:lstStyle/>
              <a:p>
                <a:r>
                  <a:rPr lang="cs-CZ" sz="2400" dirty="0" smtClean="0"/>
                  <a:t>V</a:t>
                </a:r>
                <a:endParaRPr lang="cs-CZ" sz="2400" dirty="0"/>
              </a:p>
            </p:txBody>
          </p:sp>
        </p:grpSp>
        <p:cxnSp>
          <p:nvCxnSpPr>
            <p:cNvPr id="6" name="Přímá spojnice 5"/>
            <p:cNvCxnSpPr/>
            <p:nvPr/>
          </p:nvCxnSpPr>
          <p:spPr>
            <a:xfrm flipH="1" flipV="1">
              <a:off x="5067751" y="1556790"/>
              <a:ext cx="1" cy="165598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ovéPole 6"/>
            <p:cNvSpPr txBox="1"/>
            <p:nvPr/>
          </p:nvSpPr>
          <p:spPr>
            <a:xfrm>
              <a:off x="4582616" y="1946200"/>
              <a:ext cx="335348" cy="461665"/>
            </a:xfrm>
            <a:prstGeom prst="rect">
              <a:avLst/>
            </a:prstGeom>
            <a:noFill/>
          </p:spPr>
          <p:txBody>
            <a:bodyPr wrap="none" rtlCol="0">
              <a:spAutoFit/>
            </a:bodyPr>
            <a:lstStyle/>
            <a:p>
              <a:r>
                <a:rPr lang="cs-CZ" sz="2400" dirty="0" smtClean="0"/>
                <a:t>E</a:t>
              </a:r>
              <a:endParaRPr lang="cs-CZ" sz="2400" dirty="0"/>
            </a:p>
          </p:txBody>
        </p:sp>
        <p:sp>
          <p:nvSpPr>
            <p:cNvPr id="8" name="TextovéPole 7"/>
            <p:cNvSpPr txBox="1"/>
            <p:nvPr/>
          </p:nvSpPr>
          <p:spPr>
            <a:xfrm>
              <a:off x="7159117" y="3238180"/>
              <a:ext cx="325730" cy="461665"/>
            </a:xfrm>
            <a:prstGeom prst="rect">
              <a:avLst/>
            </a:prstGeom>
            <a:noFill/>
          </p:spPr>
          <p:txBody>
            <a:bodyPr wrap="none" rtlCol="0">
              <a:spAutoFit/>
            </a:bodyPr>
            <a:lstStyle/>
            <a:p>
              <a:r>
                <a:rPr lang="cs-CZ" sz="2400" dirty="0"/>
                <a:t>F</a:t>
              </a:r>
            </a:p>
          </p:txBody>
        </p:sp>
        <p:sp>
          <p:nvSpPr>
            <p:cNvPr id="9" name="TextovéPole 8"/>
            <p:cNvSpPr txBox="1"/>
            <p:nvPr/>
          </p:nvSpPr>
          <p:spPr>
            <a:xfrm>
              <a:off x="4872142" y="1772684"/>
              <a:ext cx="338554" cy="461665"/>
            </a:xfrm>
            <a:prstGeom prst="rect">
              <a:avLst/>
            </a:prstGeom>
            <a:noFill/>
          </p:spPr>
          <p:txBody>
            <a:bodyPr wrap="none" rtlCol="0">
              <a:spAutoFit/>
            </a:bodyPr>
            <a:lstStyle/>
            <a:p>
              <a:r>
                <a:rPr lang="cs-CZ" sz="2400" dirty="0" smtClean="0"/>
                <a:t>_</a:t>
              </a:r>
              <a:endParaRPr lang="cs-CZ" sz="2400" dirty="0"/>
            </a:p>
          </p:txBody>
        </p:sp>
        <p:sp>
          <p:nvSpPr>
            <p:cNvPr id="10" name="TextovéPole 9"/>
            <p:cNvSpPr txBox="1"/>
            <p:nvPr/>
          </p:nvSpPr>
          <p:spPr>
            <a:xfrm>
              <a:off x="7236862" y="2981940"/>
              <a:ext cx="261610" cy="461665"/>
            </a:xfrm>
            <a:prstGeom prst="rect">
              <a:avLst/>
            </a:prstGeom>
            <a:noFill/>
          </p:spPr>
          <p:txBody>
            <a:bodyPr wrap="none" rtlCol="0">
              <a:spAutoFit/>
            </a:bodyPr>
            <a:lstStyle/>
            <a:p>
              <a:r>
                <a:rPr lang="cs-CZ" sz="2400" dirty="0" smtClean="0"/>
                <a:t>I</a:t>
              </a:r>
              <a:endParaRPr lang="cs-CZ" sz="2400" dirty="0"/>
            </a:p>
          </p:txBody>
        </p:sp>
        <p:sp>
          <p:nvSpPr>
            <p:cNvPr id="11" name="Výseč 10"/>
            <p:cNvSpPr/>
            <p:nvPr/>
          </p:nvSpPr>
          <p:spPr>
            <a:xfrm>
              <a:off x="4608599" y="2755573"/>
              <a:ext cx="914400" cy="914400"/>
            </a:xfrm>
            <a:prstGeom prst="pie">
              <a:avLst>
                <a:gd name="adj1" fmla="val 16283163"/>
                <a:gd name="adj2" fmla="val 21599999"/>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a:solidFill>
                  <a:schemeClr val="tx1"/>
                </a:solidFill>
              </a:endParaRPr>
            </a:p>
          </p:txBody>
        </p:sp>
      </p:grpSp>
      <p:grpSp>
        <p:nvGrpSpPr>
          <p:cNvPr id="15" name="Skupina 14"/>
          <p:cNvGrpSpPr/>
          <p:nvPr/>
        </p:nvGrpSpPr>
        <p:grpSpPr>
          <a:xfrm>
            <a:off x="615950" y="2852936"/>
            <a:ext cx="1944216" cy="3390485"/>
            <a:chOff x="615950" y="2852936"/>
            <a:chExt cx="1944216" cy="3390485"/>
          </a:xfrm>
        </p:grpSpPr>
        <p:grpSp>
          <p:nvGrpSpPr>
            <p:cNvPr id="16" name="Skupina 15"/>
            <p:cNvGrpSpPr/>
            <p:nvPr/>
          </p:nvGrpSpPr>
          <p:grpSpPr>
            <a:xfrm>
              <a:off x="615950" y="2852936"/>
              <a:ext cx="1944216" cy="3390485"/>
              <a:chOff x="615950" y="2852936"/>
              <a:chExt cx="1944216" cy="3390485"/>
            </a:xfrm>
          </p:grpSpPr>
          <p:pic>
            <p:nvPicPr>
              <p:cNvPr id="18"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Přímá spojnice 18"/>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7" name="TextovéPole 16"/>
            <p:cNvSpPr txBox="1"/>
            <p:nvPr/>
          </p:nvSpPr>
          <p:spPr>
            <a:xfrm>
              <a:off x="1152682" y="3409545"/>
              <a:ext cx="870751" cy="830997"/>
            </a:xfrm>
            <a:prstGeom prst="rect">
              <a:avLst/>
            </a:prstGeom>
            <a:noFill/>
          </p:spPr>
          <p:txBody>
            <a:bodyPr wrap="none" rtlCol="0">
              <a:spAutoFit/>
            </a:bodyPr>
            <a:lstStyle/>
            <a:p>
              <a:r>
                <a:rPr lang="cs-CZ" sz="2400" dirty="0"/>
                <a:t>p</a:t>
              </a:r>
              <a:r>
                <a:rPr lang="cs-CZ" sz="2400" dirty="0" smtClean="0"/>
                <a:t>ravý</a:t>
              </a:r>
              <a:br>
                <a:rPr lang="cs-CZ" sz="2400" dirty="0" smtClean="0"/>
              </a:br>
              <a:r>
                <a:rPr lang="cs-CZ" sz="2400" dirty="0" smtClean="0"/>
                <a:t>úhel </a:t>
              </a:r>
              <a:endParaRPr lang="cs-CZ" sz="2400" dirty="0"/>
            </a:p>
          </p:txBody>
        </p:sp>
      </p:grpSp>
      <p:grpSp>
        <p:nvGrpSpPr>
          <p:cNvPr id="20" name="Skupina 19"/>
          <p:cNvGrpSpPr/>
          <p:nvPr/>
        </p:nvGrpSpPr>
        <p:grpSpPr>
          <a:xfrm>
            <a:off x="6285739" y="3036010"/>
            <a:ext cx="1944216" cy="3390485"/>
            <a:chOff x="6285739" y="3036010"/>
            <a:chExt cx="1944216" cy="3390485"/>
          </a:xfrm>
        </p:grpSpPr>
        <p:grpSp>
          <p:nvGrpSpPr>
            <p:cNvPr id="21" name="Skupina 20"/>
            <p:cNvGrpSpPr/>
            <p:nvPr/>
          </p:nvGrpSpPr>
          <p:grpSpPr>
            <a:xfrm>
              <a:off x="6285739" y="3036010"/>
              <a:ext cx="1944216" cy="3390485"/>
              <a:chOff x="615950" y="2852936"/>
              <a:chExt cx="1944216" cy="3390485"/>
            </a:xfrm>
          </p:grpSpPr>
          <p:pic>
            <p:nvPicPr>
              <p:cNvPr id="23"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24" name="Přímá spojnice 23"/>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2" name="TextovéPole 21"/>
            <p:cNvSpPr txBox="1"/>
            <p:nvPr/>
          </p:nvSpPr>
          <p:spPr>
            <a:xfrm>
              <a:off x="6850716" y="3592619"/>
              <a:ext cx="814262" cy="830997"/>
            </a:xfrm>
            <a:prstGeom prst="rect">
              <a:avLst/>
            </a:prstGeom>
            <a:noFill/>
          </p:spPr>
          <p:txBody>
            <a:bodyPr wrap="none" rtlCol="0">
              <a:spAutoFit/>
            </a:bodyPr>
            <a:lstStyle/>
            <a:p>
              <a:r>
                <a:rPr lang="cs-CZ" sz="2400" dirty="0" smtClean="0"/>
                <a:t>ostrý</a:t>
              </a:r>
              <a:br>
                <a:rPr lang="cs-CZ" sz="2400" dirty="0" smtClean="0"/>
              </a:br>
              <a:r>
                <a:rPr lang="cs-CZ" sz="2400" dirty="0" smtClean="0"/>
                <a:t>úhel </a:t>
              </a:r>
              <a:endParaRPr lang="cs-CZ" sz="2400" dirty="0"/>
            </a:p>
          </p:txBody>
        </p:sp>
      </p:grpSp>
      <p:grpSp>
        <p:nvGrpSpPr>
          <p:cNvPr id="25" name="Skupina 24"/>
          <p:cNvGrpSpPr/>
          <p:nvPr/>
        </p:nvGrpSpPr>
        <p:grpSpPr>
          <a:xfrm>
            <a:off x="3491880" y="2887216"/>
            <a:ext cx="1944216" cy="3390485"/>
            <a:chOff x="3491880" y="2887216"/>
            <a:chExt cx="1944216" cy="3390485"/>
          </a:xfrm>
        </p:grpSpPr>
        <p:grpSp>
          <p:nvGrpSpPr>
            <p:cNvPr id="26" name="Skupina 25"/>
            <p:cNvGrpSpPr/>
            <p:nvPr/>
          </p:nvGrpSpPr>
          <p:grpSpPr>
            <a:xfrm>
              <a:off x="3491880" y="2887216"/>
              <a:ext cx="1944216" cy="3390485"/>
              <a:chOff x="615950" y="2852936"/>
              <a:chExt cx="1944216" cy="3390485"/>
            </a:xfrm>
          </p:grpSpPr>
          <p:pic>
            <p:nvPicPr>
              <p:cNvPr id="28"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29" name="Přímá spojnice 28"/>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TextovéPole 26"/>
            <p:cNvSpPr txBox="1"/>
            <p:nvPr/>
          </p:nvSpPr>
          <p:spPr>
            <a:xfrm>
              <a:off x="4023844" y="3443825"/>
              <a:ext cx="903517" cy="830997"/>
            </a:xfrm>
            <a:prstGeom prst="rect">
              <a:avLst/>
            </a:prstGeom>
            <a:noFill/>
          </p:spPr>
          <p:txBody>
            <a:bodyPr wrap="none" rtlCol="0">
              <a:spAutoFit/>
            </a:bodyPr>
            <a:lstStyle/>
            <a:p>
              <a:r>
                <a:rPr lang="cs-CZ" sz="2400" dirty="0" smtClean="0"/>
                <a:t>přímý</a:t>
              </a:r>
              <a:br>
                <a:rPr lang="cs-CZ" sz="2400" dirty="0" smtClean="0"/>
              </a:br>
              <a:r>
                <a:rPr lang="cs-CZ" sz="2400" dirty="0" smtClean="0"/>
                <a:t>úhel </a:t>
              </a:r>
              <a:endParaRPr lang="cs-CZ" sz="2400" dirty="0"/>
            </a:p>
          </p:txBody>
        </p:sp>
      </p:grpSp>
    </p:spTree>
    <p:extLst>
      <p:ext uri="{BB962C8B-B14F-4D97-AF65-F5344CB8AC3E}">
        <p14:creationId xmlns:p14="http://schemas.microsoft.com/office/powerpoint/2010/main" val="4934662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p:stCondLst>
                        <p:cond delay="0"/>
                      </p:stCondLst>
                      <p:childTnLst>
                        <p:par>
                          <p:cTn id="4" fill="hold">
                            <p:stCondLst>
                              <p:cond delay="0"/>
                            </p:stCondLst>
                            <p:childTnLst>
                              <p:par>
                                <p:cTn id="5" presetID="9" presetClass="exit" presetSubtype="0" fill="hold" nodeType="clickEffect">
                                  <p:stCondLst>
                                    <p:cond delay="0"/>
                                  </p:stCondLst>
                                  <p:childTnLst>
                                    <p:animEffect transition="out" filter="dissolve">
                                      <p:cBhvr>
                                        <p:cTn id="6" dur="500"/>
                                        <p:tgtEl>
                                          <p:spTgt spid="25"/>
                                        </p:tgtEl>
                                      </p:cBhvr>
                                    </p:animEffect>
                                    <p:set>
                                      <p:cBhvr>
                                        <p:cTn id="7" dur="1" fill="hold">
                                          <p:stCondLst>
                                            <p:cond delay="4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9" presetClass="exit" presetSubtype="0" fill="hold" nodeType="clickEffect">
                                  <p:stCondLst>
                                    <p:cond delay="0"/>
                                  </p:stCondLst>
                                  <p:childTnLst>
                                    <p:animEffect transition="out" filter="dissolve">
                                      <p:cBhvr>
                                        <p:cTn id="12" dur="500"/>
                                        <p:tgtEl>
                                          <p:spTgt spid="20"/>
                                        </p:tgtEl>
                                      </p:cBhvr>
                                    </p:animEffect>
                                    <p:set>
                                      <p:cBhvr>
                                        <p:cTn id="13"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4" restart="whenNotActive" fill="hold" evtFilter="cancelBubble" nodeType="interactiveSeq">
                <p:stCondLst>
                  <p:cond evt="onClick" delay="0">
                    <p:tgtEl>
                      <p:spTgt spid="15"/>
                    </p:tgtEl>
                  </p:cond>
                </p:stCondLst>
                <p:endSync evt="end" delay="0">
                  <p:rtn val="all"/>
                </p:endSync>
                <p:childTnLst>
                  <p:par>
                    <p:cTn id="15" fill="hold">
                      <p:stCondLst>
                        <p:cond delay="0"/>
                      </p:stCondLst>
                      <p:childTnLst>
                        <p:par>
                          <p:cTn id="16" fill="hold">
                            <p:stCondLst>
                              <p:cond delay="0"/>
                            </p:stCondLst>
                            <p:childTnLst>
                              <p:par>
                                <p:cTn id="17" presetID="64" presetClass="path" presetSubtype="0" accel="50000" decel="50000" fill="hold" nodeType="clickEffect">
                                  <p:stCondLst>
                                    <p:cond delay="0"/>
                                  </p:stCondLst>
                                  <p:childTnLst>
                                    <p:animMotion origin="layout" path="M 0 0 L 0 -0.25 E" pathEditMode="relative" ptsTypes="">
                                      <p:cBhvr>
                                        <p:cTn id="18" dur="2000" fill="hold"/>
                                        <p:tgtEl>
                                          <p:spTgt spid="15"/>
                                        </p:tgtEl>
                                        <p:attrNameLst>
                                          <p:attrName>ppt_x</p:attrName>
                                          <p:attrName>ppt_y</p:attrName>
                                        </p:attrNameLst>
                                      </p:cBhvr>
                                    </p:animMotion>
                                  </p:childTnLst>
                                </p:cTn>
                              </p:par>
                              <p:par>
                                <p:cTn id="19" presetID="9" presetClass="exit" presetSubtype="0" fill="hold" nodeType="withEffect">
                                  <p:stCondLst>
                                    <p:cond delay="0"/>
                                  </p:stCondLst>
                                  <p:childTnLst>
                                    <p:animEffect transition="out" filter="dissolve">
                                      <p:cBhvr>
                                        <p:cTn id="20" dur="500"/>
                                        <p:tgtEl>
                                          <p:spTgt spid="25"/>
                                        </p:tgtEl>
                                      </p:cBhvr>
                                    </p:animEffect>
                                    <p:set>
                                      <p:cBhvr>
                                        <p:cTn id="21" dur="1" fill="hold">
                                          <p:stCondLst>
                                            <p:cond delay="499"/>
                                          </p:stCondLst>
                                        </p:cTn>
                                        <p:tgtEl>
                                          <p:spTgt spid="25"/>
                                        </p:tgtEl>
                                        <p:attrNameLst>
                                          <p:attrName>style.visibility</p:attrName>
                                        </p:attrNameLst>
                                      </p:cBhvr>
                                      <p:to>
                                        <p:strVal val="hidden"/>
                                      </p:to>
                                    </p:set>
                                  </p:childTnLst>
                                </p:cTn>
                              </p:par>
                              <p:par>
                                <p:cTn id="22" presetID="9" presetClass="exit" presetSubtype="0" fill="hold" nodeType="withEffect">
                                  <p:stCondLst>
                                    <p:cond delay="0"/>
                                  </p:stCondLst>
                                  <p:childTnLst>
                                    <p:animEffect transition="out" filter="dissolve">
                                      <p:cBhvr>
                                        <p:cTn id="23" dur="500"/>
                                        <p:tgtEl>
                                          <p:spTgt spid="20"/>
                                        </p:tgtEl>
                                      </p:cBhvr>
                                    </p:animEffect>
                                    <p:set>
                                      <p:cBhvr>
                                        <p:cTn id="24"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1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grpSp>
        <p:nvGrpSpPr>
          <p:cNvPr id="4" name="Skupina 3"/>
          <p:cNvGrpSpPr/>
          <p:nvPr/>
        </p:nvGrpSpPr>
        <p:grpSpPr>
          <a:xfrm>
            <a:off x="5786338" y="980728"/>
            <a:ext cx="2820643" cy="997387"/>
            <a:chOff x="5512383" y="5260278"/>
            <a:chExt cx="2820643" cy="997387"/>
          </a:xfrm>
        </p:grpSpPr>
        <p:sp>
          <p:nvSpPr>
            <p:cNvPr id="5" name="Výseč 4"/>
            <p:cNvSpPr/>
            <p:nvPr/>
          </p:nvSpPr>
          <p:spPr>
            <a:xfrm>
              <a:off x="6627351" y="5260278"/>
              <a:ext cx="914400" cy="914400"/>
            </a:xfrm>
            <a:prstGeom prst="pie">
              <a:avLst>
                <a:gd name="adj1" fmla="val 10800000"/>
                <a:gd name="adj2" fmla="val 21599999"/>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a:solidFill>
                  <a:schemeClr val="tx1"/>
                </a:solidFill>
              </a:endParaRPr>
            </a:p>
          </p:txBody>
        </p:sp>
        <p:cxnSp>
          <p:nvCxnSpPr>
            <p:cNvPr id="6" name="Přímá spojnice 5"/>
            <p:cNvCxnSpPr/>
            <p:nvPr/>
          </p:nvCxnSpPr>
          <p:spPr>
            <a:xfrm>
              <a:off x="5579848" y="5731275"/>
              <a:ext cx="273630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ovéPole 6"/>
            <p:cNvSpPr txBox="1"/>
            <p:nvPr/>
          </p:nvSpPr>
          <p:spPr>
            <a:xfrm>
              <a:off x="6948000" y="5486645"/>
              <a:ext cx="261610" cy="461665"/>
            </a:xfrm>
            <a:prstGeom prst="rect">
              <a:avLst/>
            </a:prstGeom>
            <a:noFill/>
          </p:spPr>
          <p:txBody>
            <a:bodyPr wrap="none" rtlCol="0">
              <a:spAutoFit/>
            </a:bodyPr>
            <a:lstStyle/>
            <a:p>
              <a:r>
                <a:rPr lang="cs-CZ" sz="2400" dirty="0"/>
                <a:t>I</a:t>
              </a:r>
            </a:p>
          </p:txBody>
        </p:sp>
        <p:sp>
          <p:nvSpPr>
            <p:cNvPr id="8" name="TextovéPole 7"/>
            <p:cNvSpPr txBox="1"/>
            <p:nvPr/>
          </p:nvSpPr>
          <p:spPr>
            <a:xfrm>
              <a:off x="6876000" y="5742067"/>
              <a:ext cx="359394" cy="461665"/>
            </a:xfrm>
            <a:prstGeom prst="rect">
              <a:avLst/>
            </a:prstGeom>
            <a:noFill/>
          </p:spPr>
          <p:txBody>
            <a:bodyPr wrap="none" rtlCol="0">
              <a:spAutoFit/>
            </a:bodyPr>
            <a:lstStyle/>
            <a:p>
              <a:r>
                <a:rPr lang="cs-CZ" sz="2400" dirty="0" smtClean="0"/>
                <a:t>V</a:t>
              </a:r>
              <a:endParaRPr lang="cs-CZ" sz="2400" dirty="0"/>
            </a:p>
          </p:txBody>
        </p:sp>
        <p:sp>
          <p:nvSpPr>
            <p:cNvPr id="9" name="TextovéPole 8"/>
            <p:cNvSpPr txBox="1"/>
            <p:nvPr/>
          </p:nvSpPr>
          <p:spPr>
            <a:xfrm>
              <a:off x="7956000" y="5760000"/>
              <a:ext cx="377026" cy="461665"/>
            </a:xfrm>
            <a:prstGeom prst="rect">
              <a:avLst/>
            </a:prstGeom>
            <a:noFill/>
          </p:spPr>
          <p:txBody>
            <a:bodyPr wrap="none" rtlCol="0">
              <a:spAutoFit/>
            </a:bodyPr>
            <a:lstStyle/>
            <a:p>
              <a:r>
                <a:rPr lang="cs-CZ" sz="2400" dirty="0"/>
                <a:t>H</a:t>
              </a:r>
            </a:p>
          </p:txBody>
        </p:sp>
        <p:sp>
          <p:nvSpPr>
            <p:cNvPr id="10" name="TextovéPole 9"/>
            <p:cNvSpPr txBox="1"/>
            <p:nvPr/>
          </p:nvSpPr>
          <p:spPr>
            <a:xfrm>
              <a:off x="5512383" y="5796000"/>
              <a:ext cx="378630" cy="461665"/>
            </a:xfrm>
            <a:prstGeom prst="rect">
              <a:avLst/>
            </a:prstGeom>
            <a:noFill/>
          </p:spPr>
          <p:txBody>
            <a:bodyPr wrap="none" rtlCol="0">
              <a:spAutoFit/>
            </a:bodyPr>
            <a:lstStyle/>
            <a:p>
              <a:r>
                <a:rPr lang="cs-CZ" sz="2400" dirty="0" smtClean="0"/>
                <a:t>G</a:t>
              </a:r>
              <a:endParaRPr lang="cs-CZ" sz="2400" dirty="0"/>
            </a:p>
          </p:txBody>
        </p:sp>
        <p:sp>
          <p:nvSpPr>
            <p:cNvPr id="11" name="TextovéPole 10"/>
            <p:cNvSpPr txBox="1"/>
            <p:nvPr/>
          </p:nvSpPr>
          <p:spPr>
            <a:xfrm>
              <a:off x="8013708" y="5479807"/>
              <a:ext cx="261610" cy="461665"/>
            </a:xfrm>
            <a:prstGeom prst="rect">
              <a:avLst/>
            </a:prstGeom>
            <a:noFill/>
          </p:spPr>
          <p:txBody>
            <a:bodyPr wrap="none" rtlCol="0">
              <a:spAutoFit/>
            </a:bodyPr>
            <a:lstStyle/>
            <a:p>
              <a:r>
                <a:rPr lang="cs-CZ" sz="2400" dirty="0" smtClean="0"/>
                <a:t>I</a:t>
              </a:r>
              <a:endParaRPr lang="cs-CZ" sz="2400" dirty="0"/>
            </a:p>
          </p:txBody>
        </p:sp>
        <p:sp>
          <p:nvSpPr>
            <p:cNvPr id="12" name="TextovéPole 11"/>
            <p:cNvSpPr txBox="1"/>
            <p:nvPr/>
          </p:nvSpPr>
          <p:spPr>
            <a:xfrm>
              <a:off x="5580000" y="5486644"/>
              <a:ext cx="261610" cy="461665"/>
            </a:xfrm>
            <a:prstGeom prst="rect">
              <a:avLst/>
            </a:prstGeom>
            <a:noFill/>
          </p:spPr>
          <p:txBody>
            <a:bodyPr wrap="none" rtlCol="0">
              <a:spAutoFit/>
            </a:bodyPr>
            <a:lstStyle/>
            <a:p>
              <a:r>
                <a:rPr lang="cs-CZ" sz="2400" dirty="0" smtClean="0"/>
                <a:t>I</a:t>
              </a:r>
              <a:endParaRPr lang="cs-CZ" sz="2400" dirty="0"/>
            </a:p>
          </p:txBody>
        </p:sp>
      </p:grpSp>
      <p:grpSp>
        <p:nvGrpSpPr>
          <p:cNvPr id="23" name="Skupina 22"/>
          <p:cNvGrpSpPr/>
          <p:nvPr/>
        </p:nvGrpSpPr>
        <p:grpSpPr>
          <a:xfrm>
            <a:off x="615950" y="2852936"/>
            <a:ext cx="1944216" cy="3390485"/>
            <a:chOff x="615950" y="2852936"/>
            <a:chExt cx="1944216" cy="3390485"/>
          </a:xfrm>
        </p:grpSpPr>
        <p:grpSp>
          <p:nvGrpSpPr>
            <p:cNvPr id="15" name="Skupina 14"/>
            <p:cNvGrpSpPr/>
            <p:nvPr/>
          </p:nvGrpSpPr>
          <p:grpSpPr>
            <a:xfrm>
              <a:off x="615950" y="2852936"/>
              <a:ext cx="1944216" cy="3390485"/>
              <a:chOff x="615950" y="2852936"/>
              <a:chExt cx="1944216" cy="3390485"/>
            </a:xfrm>
          </p:grpSpPr>
          <p:pic>
            <p:nvPicPr>
              <p:cNvPr id="1026"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Přímá spojnice 13"/>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6" name="TextovéPole 15"/>
            <p:cNvSpPr txBox="1"/>
            <p:nvPr/>
          </p:nvSpPr>
          <p:spPr>
            <a:xfrm>
              <a:off x="1152682" y="3409545"/>
              <a:ext cx="870751" cy="830997"/>
            </a:xfrm>
            <a:prstGeom prst="rect">
              <a:avLst/>
            </a:prstGeom>
            <a:noFill/>
          </p:spPr>
          <p:txBody>
            <a:bodyPr wrap="none" rtlCol="0">
              <a:spAutoFit/>
            </a:bodyPr>
            <a:lstStyle/>
            <a:p>
              <a:r>
                <a:rPr lang="cs-CZ" sz="2400" dirty="0"/>
                <a:t>p</a:t>
              </a:r>
              <a:r>
                <a:rPr lang="cs-CZ" sz="2400" dirty="0" smtClean="0"/>
                <a:t>ravý</a:t>
              </a:r>
              <a:br>
                <a:rPr lang="cs-CZ" sz="2400" dirty="0" smtClean="0"/>
              </a:br>
              <a:r>
                <a:rPr lang="cs-CZ" sz="2400" dirty="0" smtClean="0"/>
                <a:t>úhel </a:t>
              </a:r>
              <a:endParaRPr lang="cs-CZ" sz="2400" dirty="0"/>
            </a:p>
          </p:txBody>
        </p:sp>
      </p:grpSp>
      <p:grpSp>
        <p:nvGrpSpPr>
          <p:cNvPr id="27" name="Skupina 26"/>
          <p:cNvGrpSpPr/>
          <p:nvPr/>
        </p:nvGrpSpPr>
        <p:grpSpPr>
          <a:xfrm>
            <a:off x="6285739" y="3036010"/>
            <a:ext cx="1944216" cy="3390485"/>
            <a:chOff x="6285739" y="3036010"/>
            <a:chExt cx="1944216" cy="3390485"/>
          </a:xfrm>
        </p:grpSpPr>
        <p:grpSp>
          <p:nvGrpSpPr>
            <p:cNvPr id="20" name="Skupina 19"/>
            <p:cNvGrpSpPr/>
            <p:nvPr/>
          </p:nvGrpSpPr>
          <p:grpSpPr>
            <a:xfrm>
              <a:off x="6285739" y="3036010"/>
              <a:ext cx="1944216" cy="3390485"/>
              <a:chOff x="615950" y="2852936"/>
              <a:chExt cx="1944216" cy="3390485"/>
            </a:xfrm>
          </p:grpSpPr>
          <p:pic>
            <p:nvPicPr>
              <p:cNvPr id="21"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22" name="Přímá spojnice 21"/>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4" name="TextovéPole 23"/>
            <p:cNvSpPr txBox="1"/>
            <p:nvPr/>
          </p:nvSpPr>
          <p:spPr>
            <a:xfrm>
              <a:off x="6850716" y="3592619"/>
              <a:ext cx="814262" cy="830997"/>
            </a:xfrm>
            <a:prstGeom prst="rect">
              <a:avLst/>
            </a:prstGeom>
            <a:noFill/>
          </p:spPr>
          <p:txBody>
            <a:bodyPr wrap="none" rtlCol="0">
              <a:spAutoFit/>
            </a:bodyPr>
            <a:lstStyle/>
            <a:p>
              <a:r>
                <a:rPr lang="cs-CZ" sz="2400" dirty="0" smtClean="0"/>
                <a:t>ostrý</a:t>
              </a:r>
              <a:br>
                <a:rPr lang="cs-CZ" sz="2400" dirty="0" smtClean="0"/>
              </a:br>
              <a:r>
                <a:rPr lang="cs-CZ" sz="2400" dirty="0" smtClean="0"/>
                <a:t>úhel </a:t>
              </a:r>
              <a:endParaRPr lang="cs-CZ" sz="2400" dirty="0"/>
            </a:p>
          </p:txBody>
        </p:sp>
      </p:grpSp>
      <p:grpSp>
        <p:nvGrpSpPr>
          <p:cNvPr id="26" name="Skupina 25"/>
          <p:cNvGrpSpPr/>
          <p:nvPr/>
        </p:nvGrpSpPr>
        <p:grpSpPr>
          <a:xfrm>
            <a:off x="3491880" y="2915813"/>
            <a:ext cx="1944216" cy="3390485"/>
            <a:chOff x="3491880" y="2887216"/>
            <a:chExt cx="1944216" cy="3390485"/>
          </a:xfrm>
        </p:grpSpPr>
        <p:grpSp>
          <p:nvGrpSpPr>
            <p:cNvPr id="17" name="Skupina 16"/>
            <p:cNvGrpSpPr/>
            <p:nvPr/>
          </p:nvGrpSpPr>
          <p:grpSpPr>
            <a:xfrm>
              <a:off x="3491880" y="2887216"/>
              <a:ext cx="1944216" cy="3390485"/>
              <a:chOff x="615950" y="2852936"/>
              <a:chExt cx="1944216" cy="3390485"/>
            </a:xfrm>
          </p:grpSpPr>
          <p:pic>
            <p:nvPicPr>
              <p:cNvPr id="18" name="Picture 2" descr="C:\Program Files (x86)\ARASAAC Color\EN_Colored_Pictograms\balloon_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950" y="2852936"/>
                <a:ext cx="1944216" cy="1944216"/>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Přímá spojnice 18"/>
              <p:cNvCxnSpPr/>
              <p:nvPr/>
            </p:nvCxnSpPr>
            <p:spPr>
              <a:xfrm>
                <a:off x="1583290" y="4731253"/>
                <a:ext cx="0" cy="1512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5" name="TextovéPole 24"/>
            <p:cNvSpPr txBox="1"/>
            <p:nvPr/>
          </p:nvSpPr>
          <p:spPr>
            <a:xfrm>
              <a:off x="4023844" y="3443825"/>
              <a:ext cx="903517" cy="830997"/>
            </a:xfrm>
            <a:prstGeom prst="rect">
              <a:avLst/>
            </a:prstGeom>
            <a:noFill/>
          </p:spPr>
          <p:txBody>
            <a:bodyPr wrap="none" rtlCol="0">
              <a:spAutoFit/>
            </a:bodyPr>
            <a:lstStyle/>
            <a:p>
              <a:r>
                <a:rPr lang="cs-CZ" sz="2400" dirty="0" smtClean="0"/>
                <a:t>přímý</a:t>
              </a:r>
              <a:br>
                <a:rPr lang="cs-CZ" sz="2400" dirty="0" smtClean="0"/>
              </a:br>
              <a:r>
                <a:rPr lang="cs-CZ" sz="2400" dirty="0" smtClean="0"/>
                <a:t>úhel </a:t>
              </a:r>
              <a:endParaRPr lang="cs-CZ" sz="2400" dirty="0"/>
            </a:p>
          </p:txBody>
        </p:sp>
      </p:grpSp>
    </p:spTree>
    <p:extLst>
      <p:ext uri="{BB962C8B-B14F-4D97-AF65-F5344CB8AC3E}">
        <p14:creationId xmlns:p14="http://schemas.microsoft.com/office/powerpoint/2010/main" val="37807927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7"/>
                    </p:tgtEl>
                  </p:cond>
                </p:stCondLst>
                <p:endSync evt="end" delay="0">
                  <p:rtn val="all"/>
                </p:endSync>
                <p:childTnLst>
                  <p:par>
                    <p:cTn id="3" fill="hold">
                      <p:stCondLst>
                        <p:cond delay="0"/>
                      </p:stCondLst>
                      <p:childTnLst>
                        <p:par>
                          <p:cTn id="4" fill="hold">
                            <p:stCondLst>
                              <p:cond delay="0"/>
                            </p:stCondLst>
                            <p:childTnLst>
                              <p:par>
                                <p:cTn id="5" presetID="9" presetClass="exit" presetSubtype="0" fill="hold" nodeType="clickEffect">
                                  <p:stCondLst>
                                    <p:cond delay="0"/>
                                  </p:stCondLst>
                                  <p:childTnLst>
                                    <p:animEffect transition="out" filter="dissolve">
                                      <p:cBhvr>
                                        <p:cTn id="6" dur="500"/>
                                        <p:tgtEl>
                                          <p:spTgt spid="27"/>
                                        </p:tgtEl>
                                      </p:cBhvr>
                                    </p:animEffect>
                                    <p:set>
                                      <p:cBhvr>
                                        <p:cTn id="7" dur="1" fill="hold">
                                          <p:stCondLst>
                                            <p:cond delay="4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9" presetClass="exit" presetSubtype="0" fill="hold" nodeType="clickEffect">
                                  <p:stCondLst>
                                    <p:cond delay="0"/>
                                  </p:stCondLst>
                                  <p:childTnLst>
                                    <p:animEffect transition="out" filter="dissolve">
                                      <p:cBhvr>
                                        <p:cTn id="12" dur="500"/>
                                        <p:tgtEl>
                                          <p:spTgt spid="23"/>
                                        </p:tgtEl>
                                      </p:cBhvr>
                                    </p:animEffect>
                                    <p:set>
                                      <p:cBhvr>
                                        <p:cTn id="13" dur="1" fill="hold">
                                          <p:stCondLst>
                                            <p:cond delay="4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4" restart="whenNotActive" fill="hold" evtFilter="cancelBubble" nodeType="interactiveSeq">
                <p:stCondLst>
                  <p:cond evt="onClick" delay="0">
                    <p:tgtEl>
                      <p:spTgt spid="26"/>
                    </p:tgtEl>
                  </p:cond>
                </p:stCondLst>
                <p:endSync evt="end" delay="0">
                  <p:rtn val="all"/>
                </p:endSync>
                <p:childTnLst>
                  <p:par>
                    <p:cTn id="15" fill="hold">
                      <p:stCondLst>
                        <p:cond delay="0"/>
                      </p:stCondLst>
                      <p:childTnLst>
                        <p:par>
                          <p:cTn id="16" fill="hold">
                            <p:stCondLst>
                              <p:cond delay="0"/>
                            </p:stCondLst>
                            <p:childTnLst>
                              <p:par>
                                <p:cTn id="17" presetID="64" presetClass="path" presetSubtype="0" accel="50000" decel="50000" fill="hold" nodeType="clickEffect">
                                  <p:stCondLst>
                                    <p:cond delay="0"/>
                                  </p:stCondLst>
                                  <p:childTnLst>
                                    <p:animMotion origin="layout" path="M 0 0 L 0 -0.25 E" pathEditMode="relative" ptsTypes="">
                                      <p:cBhvr>
                                        <p:cTn id="18" dur="2000" fill="hold"/>
                                        <p:tgtEl>
                                          <p:spTgt spid="26"/>
                                        </p:tgtEl>
                                        <p:attrNameLst>
                                          <p:attrName>ppt_x</p:attrName>
                                          <p:attrName>ppt_y</p:attrName>
                                        </p:attrNameLst>
                                      </p:cBhvr>
                                    </p:animMotion>
                                  </p:childTnLst>
                                </p:cTn>
                              </p:par>
                              <p:par>
                                <p:cTn id="19" presetID="9" presetClass="exit" presetSubtype="0" fill="hold" nodeType="withEffect">
                                  <p:stCondLst>
                                    <p:cond delay="0"/>
                                  </p:stCondLst>
                                  <p:childTnLst>
                                    <p:animEffect transition="out" filter="dissolve">
                                      <p:cBhvr>
                                        <p:cTn id="20" dur="500"/>
                                        <p:tgtEl>
                                          <p:spTgt spid="23"/>
                                        </p:tgtEl>
                                      </p:cBhvr>
                                    </p:animEffect>
                                    <p:set>
                                      <p:cBhvr>
                                        <p:cTn id="21" dur="1" fill="hold">
                                          <p:stCondLst>
                                            <p:cond delay="499"/>
                                          </p:stCondLst>
                                        </p:cTn>
                                        <p:tgtEl>
                                          <p:spTgt spid="23"/>
                                        </p:tgtEl>
                                        <p:attrNameLst>
                                          <p:attrName>style.visibility</p:attrName>
                                        </p:attrNameLst>
                                      </p:cBhvr>
                                      <p:to>
                                        <p:strVal val="hidden"/>
                                      </p:to>
                                    </p:set>
                                  </p:childTnLst>
                                </p:cTn>
                              </p:par>
                              <p:par>
                                <p:cTn id="22" presetID="9" presetClass="exit" presetSubtype="0" fill="hold" nodeType="withEffect">
                                  <p:stCondLst>
                                    <p:cond delay="0"/>
                                  </p:stCondLst>
                                  <p:childTnLst>
                                    <p:animEffect transition="out" filter="dissolve">
                                      <p:cBhvr>
                                        <p:cTn id="23" dur="500"/>
                                        <p:tgtEl>
                                          <p:spTgt spid="27"/>
                                        </p:tgtEl>
                                      </p:cBhvr>
                                    </p:animEffect>
                                    <p:set>
                                      <p:cBhvr>
                                        <p:cTn id="24" dur="1" fill="hold">
                                          <p:stCondLst>
                                            <p:cond delay="4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RÝSOVÁNÍ ÚHLU DANÉ VELIKOSTI</a:t>
            </a:r>
            <a:endParaRPr lang="cs-CZ" dirty="0"/>
          </a:p>
        </p:txBody>
      </p:sp>
      <p:sp>
        <p:nvSpPr>
          <p:cNvPr id="3" name="Zástupný symbol pro obsah 2"/>
          <p:cNvSpPr>
            <a:spLocks noGrp="1"/>
          </p:cNvSpPr>
          <p:nvPr>
            <p:ph idx="1"/>
          </p:nvPr>
        </p:nvSpPr>
        <p:spPr/>
        <p:txBody>
          <a:bodyPr>
            <a:normAutofit/>
          </a:bodyPr>
          <a:lstStyle/>
          <a:p>
            <a:pPr marL="457200" indent="-457200">
              <a:buAutoNum type="arabicPeriod"/>
            </a:pPr>
            <a:r>
              <a:rPr lang="cs-CZ" sz="2400" dirty="0" smtClean="0"/>
              <a:t>Narýsuj přímku </a:t>
            </a:r>
            <a:r>
              <a:rPr lang="cs-CZ" sz="2400" i="1" dirty="0" smtClean="0"/>
              <a:t>p</a:t>
            </a:r>
            <a:r>
              <a:rPr lang="cs-CZ" sz="2400" dirty="0" smtClean="0"/>
              <a:t>.</a:t>
            </a:r>
          </a:p>
          <a:p>
            <a:pPr marL="457200" indent="-457200">
              <a:buFont typeface="+mj-lt"/>
              <a:buAutoNum type="arabicPeriod"/>
            </a:pPr>
            <a:r>
              <a:rPr lang="cs-CZ" sz="2400" dirty="0" smtClean="0"/>
              <a:t>Na přímce </a:t>
            </a:r>
            <a:r>
              <a:rPr lang="cs-CZ" sz="2400" i="1" dirty="0" smtClean="0"/>
              <a:t>p</a:t>
            </a:r>
            <a:r>
              <a:rPr lang="cs-CZ" sz="2400" dirty="0" smtClean="0"/>
              <a:t> vyznač bod V.</a:t>
            </a:r>
          </a:p>
          <a:p>
            <a:pPr marL="457200" indent="-457200">
              <a:buFont typeface="+mj-lt"/>
              <a:buAutoNum type="arabicPeriod"/>
            </a:pPr>
            <a:endParaRPr lang="cs-CZ" dirty="0" smtClean="0"/>
          </a:p>
          <a:p>
            <a:pPr marL="0" indent="0">
              <a:buNone/>
            </a:pPr>
            <a:endParaRPr lang="cs-CZ" dirty="0" smtClean="0"/>
          </a:p>
          <a:p>
            <a:pPr marL="0" indent="0">
              <a:buNone/>
            </a:pPr>
            <a:endParaRPr lang="cs-CZ" dirty="0"/>
          </a:p>
        </p:txBody>
      </p:sp>
      <p:grpSp>
        <p:nvGrpSpPr>
          <p:cNvPr id="8" name="Skupina 7"/>
          <p:cNvGrpSpPr/>
          <p:nvPr/>
        </p:nvGrpSpPr>
        <p:grpSpPr>
          <a:xfrm>
            <a:off x="869958" y="4365104"/>
            <a:ext cx="7475683" cy="461665"/>
            <a:chOff x="827584" y="2390076"/>
            <a:chExt cx="7475683" cy="461665"/>
          </a:xfrm>
        </p:grpSpPr>
        <p:cxnSp>
          <p:nvCxnSpPr>
            <p:cNvPr id="9" name="Přímá spojnice 8"/>
            <p:cNvCxnSpPr/>
            <p:nvPr/>
          </p:nvCxnSpPr>
          <p:spPr>
            <a:xfrm>
              <a:off x="827584" y="2492896"/>
              <a:ext cx="741682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959903" y="2390076"/>
              <a:ext cx="343364" cy="461665"/>
            </a:xfrm>
            <a:prstGeom prst="rect">
              <a:avLst/>
            </a:prstGeom>
            <a:noFill/>
          </p:spPr>
          <p:txBody>
            <a:bodyPr wrap="none" rtlCol="0">
              <a:spAutoFit/>
            </a:bodyPr>
            <a:lstStyle/>
            <a:p>
              <a:r>
                <a:rPr lang="cs-CZ" sz="2400" i="1" dirty="0" smtClean="0"/>
                <a:t>p</a:t>
              </a:r>
              <a:endParaRPr lang="cs-CZ" sz="2400" i="1" dirty="0"/>
            </a:p>
          </p:txBody>
        </p:sp>
      </p:grpSp>
      <p:grpSp>
        <p:nvGrpSpPr>
          <p:cNvPr id="13" name="Skupina 12"/>
          <p:cNvGrpSpPr/>
          <p:nvPr/>
        </p:nvGrpSpPr>
        <p:grpSpPr>
          <a:xfrm>
            <a:off x="2040895" y="4233467"/>
            <a:ext cx="359394" cy="943620"/>
            <a:chOff x="1996814" y="4175536"/>
            <a:chExt cx="359394" cy="943620"/>
          </a:xfrm>
        </p:grpSpPr>
        <p:sp>
          <p:nvSpPr>
            <p:cNvPr id="11" name="TextovéPole 10"/>
            <p:cNvSpPr txBox="1"/>
            <p:nvPr/>
          </p:nvSpPr>
          <p:spPr>
            <a:xfrm>
              <a:off x="1996814" y="4657491"/>
              <a:ext cx="359394" cy="461665"/>
            </a:xfrm>
            <a:prstGeom prst="rect">
              <a:avLst/>
            </a:prstGeom>
            <a:noFill/>
          </p:spPr>
          <p:txBody>
            <a:bodyPr wrap="none" rtlCol="0">
              <a:spAutoFit/>
            </a:bodyPr>
            <a:lstStyle/>
            <a:p>
              <a:r>
                <a:rPr lang="cs-CZ" sz="2400" dirty="0" smtClean="0"/>
                <a:t>V</a:t>
              </a:r>
              <a:endParaRPr lang="cs-CZ" sz="2400" dirty="0"/>
            </a:p>
          </p:txBody>
        </p:sp>
        <p:sp>
          <p:nvSpPr>
            <p:cNvPr id="12" name="TextovéPole 11"/>
            <p:cNvSpPr txBox="1"/>
            <p:nvPr/>
          </p:nvSpPr>
          <p:spPr>
            <a:xfrm>
              <a:off x="2060934" y="4175536"/>
              <a:ext cx="261610" cy="461665"/>
            </a:xfrm>
            <a:prstGeom prst="rect">
              <a:avLst/>
            </a:prstGeom>
            <a:noFill/>
          </p:spPr>
          <p:txBody>
            <a:bodyPr wrap="none" rtlCol="0">
              <a:spAutoFit/>
            </a:bodyPr>
            <a:lstStyle/>
            <a:p>
              <a:r>
                <a:rPr lang="cs-CZ" sz="2400" dirty="0"/>
                <a:t>I</a:t>
              </a:r>
            </a:p>
          </p:txBody>
        </p:sp>
      </p:grpSp>
      <p:sp>
        <p:nvSpPr>
          <p:cNvPr id="4" name="Tlačítko akce: Dopředu nebo Další 3">
            <a:hlinkClick r:id="" action="ppaction://hlinkshowjump?jump=nextslide" highlightClick="1"/>
          </p:cNvPr>
          <p:cNvSpPr/>
          <p:nvPr/>
        </p:nvSpPr>
        <p:spPr>
          <a:xfrm>
            <a:off x="4578370" y="2060848"/>
            <a:ext cx="569694" cy="43204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4208129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3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3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3000"/>
                                        <p:tgtEl>
                                          <p:spTgt spid="13"/>
                                        </p:tgtEl>
                                      </p:cBhvr>
                                    </p:animEffect>
                                  </p:childTnLst>
                                </p:cTn>
                              </p:par>
                              <p:par>
                                <p:cTn id="18" presetID="10" presetClass="entr" presetSubtype="0" fill="hold" grpId="0" nodeType="withEffect">
                                  <p:stCondLst>
                                    <p:cond delay="100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3068960"/>
            <a:ext cx="6924675" cy="3495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Zástupný symbol pro obsah 2"/>
          <p:cNvSpPr>
            <a:spLocks noGrp="1"/>
          </p:cNvSpPr>
          <p:nvPr>
            <p:ph idx="1"/>
          </p:nvPr>
        </p:nvSpPr>
        <p:spPr>
          <a:xfrm>
            <a:off x="457200" y="620688"/>
            <a:ext cx="8229600" cy="5505475"/>
          </a:xfrm>
        </p:spPr>
        <p:txBody>
          <a:bodyPr>
            <a:normAutofit/>
          </a:bodyPr>
          <a:lstStyle/>
          <a:p>
            <a:pPr marL="514350" indent="-514350">
              <a:buFont typeface="+mj-lt"/>
              <a:buAutoNum type="arabicPeriod" startAt="3"/>
            </a:pPr>
            <a:r>
              <a:rPr lang="cs-CZ" sz="2400" dirty="0"/>
              <a:t>K přímce </a:t>
            </a:r>
            <a:r>
              <a:rPr lang="cs-CZ" sz="2400" i="1" dirty="0"/>
              <a:t>p</a:t>
            </a:r>
            <a:r>
              <a:rPr lang="cs-CZ" sz="2400" dirty="0"/>
              <a:t> přilož úhloměr tak, aby střed úhloměru ležel na </a:t>
            </a:r>
            <a:r>
              <a:rPr lang="cs-CZ" sz="2400" dirty="0" smtClean="0"/>
              <a:t>bodu </a:t>
            </a:r>
            <a:r>
              <a:rPr lang="cs-CZ" sz="2400" dirty="0"/>
              <a:t>V.</a:t>
            </a:r>
          </a:p>
          <a:p>
            <a:pPr marL="514350" indent="-514350">
              <a:buFont typeface="+mj-lt"/>
              <a:buAutoNum type="arabicPeriod" startAt="3"/>
            </a:pPr>
            <a:r>
              <a:rPr lang="cs-CZ" sz="2400" dirty="0"/>
              <a:t>Najdi na úhloměru danou velikost </a:t>
            </a:r>
            <a:r>
              <a:rPr lang="cs-CZ" sz="2400" dirty="0" smtClean="0"/>
              <a:t>(např. 30°) a </a:t>
            </a:r>
            <a:r>
              <a:rPr lang="cs-CZ" sz="2400" dirty="0"/>
              <a:t>udělej si pomocnou značku.</a:t>
            </a:r>
          </a:p>
          <a:p>
            <a:pPr marL="514350" indent="-514350">
              <a:buFont typeface="+mj-lt"/>
              <a:buAutoNum type="arabicPeriod" startAt="3"/>
            </a:pPr>
            <a:r>
              <a:rPr lang="cs-CZ" sz="2400" dirty="0"/>
              <a:t>Spoj bod V s pomocnou </a:t>
            </a:r>
            <a:r>
              <a:rPr lang="cs-CZ" sz="2400" dirty="0" smtClean="0"/>
              <a:t>značkou.</a:t>
            </a:r>
            <a:endParaRPr lang="cs-CZ" sz="2400" dirty="0"/>
          </a:p>
        </p:txBody>
      </p:sp>
      <p:sp>
        <p:nvSpPr>
          <p:cNvPr id="4" name="TextovéPole 3"/>
          <p:cNvSpPr txBox="1"/>
          <p:nvPr/>
        </p:nvSpPr>
        <p:spPr>
          <a:xfrm>
            <a:off x="5832052" y="4194839"/>
            <a:ext cx="121187" cy="369332"/>
          </a:xfrm>
          <a:prstGeom prst="rect">
            <a:avLst/>
          </a:prstGeom>
          <a:noFill/>
        </p:spPr>
        <p:txBody>
          <a:bodyPr wrap="square" rtlCol="0">
            <a:spAutoFit/>
          </a:bodyPr>
          <a:lstStyle/>
          <a:p>
            <a:r>
              <a:rPr lang="cs-CZ" b="1" dirty="0" smtClean="0"/>
              <a:t>.</a:t>
            </a:r>
            <a:endParaRPr lang="cs-CZ" b="1" dirty="0"/>
          </a:p>
        </p:txBody>
      </p:sp>
      <p:cxnSp>
        <p:nvCxnSpPr>
          <p:cNvPr id="6" name="Přímá spojnice 5"/>
          <p:cNvCxnSpPr/>
          <p:nvPr/>
        </p:nvCxnSpPr>
        <p:spPr>
          <a:xfrm flipV="1">
            <a:off x="3995936" y="4725144"/>
            <a:ext cx="1368152" cy="72008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flipV="1">
            <a:off x="5849295" y="3816260"/>
            <a:ext cx="1225984" cy="66247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343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30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3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3000"/>
                                        <p:tgtEl>
                                          <p:spTgt spid="6"/>
                                        </p:tgtEl>
                                      </p:cBhvr>
                                    </p:animEffect>
                                  </p:childTnLst>
                                </p:cTn>
                              </p:par>
                              <p:par>
                                <p:cTn id="28" presetID="10" presetClass="entr" presetSubtype="0" fill="hold"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3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RÝSOVÁNÍ ÚHLŮ DANÉ VELIKOSTI</a:t>
            </a:r>
            <a:endParaRPr lang="cs-CZ" dirty="0"/>
          </a:p>
        </p:txBody>
      </p:sp>
      <p:sp>
        <p:nvSpPr>
          <p:cNvPr id="3" name="Zástupný symbol pro obsah 2"/>
          <p:cNvSpPr>
            <a:spLocks noGrp="1"/>
          </p:cNvSpPr>
          <p:nvPr>
            <p:ph idx="1"/>
          </p:nvPr>
        </p:nvSpPr>
        <p:spPr/>
        <p:txBody>
          <a:bodyPr>
            <a:normAutofit/>
          </a:bodyPr>
          <a:lstStyle/>
          <a:p>
            <a:pPr marL="0" indent="0">
              <a:buNone/>
            </a:pPr>
            <a:r>
              <a:rPr lang="cs-CZ" sz="2400" dirty="0" smtClean="0"/>
              <a:t>Konstrukce úhlu 60°</a:t>
            </a:r>
          </a:p>
          <a:p>
            <a:pPr marL="0" indent="0">
              <a:buNone/>
            </a:pPr>
            <a:endParaRPr lang="cs-CZ" sz="2400" dirty="0" smtClean="0"/>
          </a:p>
          <a:p>
            <a:pPr marL="0" indent="0">
              <a:buNone/>
            </a:pPr>
            <a:r>
              <a:rPr lang="cs-CZ" sz="2400" dirty="0" smtClean="0"/>
              <a:t>Konstrukce úhlu 120°</a:t>
            </a:r>
          </a:p>
          <a:p>
            <a:pPr marL="0" indent="0">
              <a:buNone/>
            </a:pPr>
            <a:endParaRPr lang="cs-CZ" sz="2400" dirty="0" smtClean="0"/>
          </a:p>
          <a:p>
            <a:pPr marL="0" indent="0">
              <a:buNone/>
            </a:pPr>
            <a:r>
              <a:rPr lang="cs-CZ" sz="2400" dirty="0" smtClean="0"/>
              <a:t>Konstrukce úhlu 30°</a:t>
            </a:r>
          </a:p>
          <a:p>
            <a:pPr marL="0" indent="0">
              <a:buNone/>
            </a:pPr>
            <a:endParaRPr lang="cs-CZ" sz="2400" dirty="0" smtClean="0"/>
          </a:p>
          <a:p>
            <a:pPr marL="0" indent="0">
              <a:buNone/>
            </a:pPr>
            <a:r>
              <a:rPr lang="cs-CZ" sz="2400" dirty="0" smtClean="0"/>
              <a:t>Konstrukce úhlu 90°</a:t>
            </a:r>
          </a:p>
        </p:txBody>
      </p:sp>
      <p:sp>
        <p:nvSpPr>
          <p:cNvPr id="4" name="Tlačítko akce: Dopředu nebo Další 3">
            <a:hlinkClick r:id="rId3" action="ppaction://hlinksldjump" highlightClick="1"/>
          </p:cNvPr>
          <p:cNvSpPr/>
          <p:nvPr/>
        </p:nvSpPr>
        <p:spPr>
          <a:xfrm>
            <a:off x="3507628" y="1556792"/>
            <a:ext cx="648072" cy="50405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lačítko akce: Dopředu nebo Další 4">
            <a:hlinkClick r:id="rId4" action="ppaction://hlinksldjump" highlightClick="1"/>
          </p:cNvPr>
          <p:cNvSpPr/>
          <p:nvPr/>
        </p:nvSpPr>
        <p:spPr>
          <a:xfrm>
            <a:off x="3533209" y="2479872"/>
            <a:ext cx="648072" cy="50405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rId5" action="ppaction://hlinksldjump" highlightClick="1"/>
          </p:cNvPr>
          <p:cNvSpPr/>
          <p:nvPr/>
        </p:nvSpPr>
        <p:spPr>
          <a:xfrm>
            <a:off x="3533209" y="3356992"/>
            <a:ext cx="648072" cy="50405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rId6" action="ppaction://hlinksldjump" highlightClick="1"/>
          </p:cNvPr>
          <p:cNvSpPr/>
          <p:nvPr/>
        </p:nvSpPr>
        <p:spPr>
          <a:xfrm>
            <a:off x="3517461" y="4280131"/>
            <a:ext cx="648072" cy="50405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lačítko akce: Dopředu nebo Další 7">
            <a:hlinkClick r:id="rId7" action="ppaction://hlinksldjump" highlightClick="1"/>
          </p:cNvPr>
          <p:cNvSpPr/>
          <p:nvPr/>
        </p:nvSpPr>
        <p:spPr>
          <a:xfrm>
            <a:off x="8172400" y="6165304"/>
            <a:ext cx="648072" cy="50405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7129569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KONSTRUKCE ÚHLU 120°</a:t>
            </a:r>
            <a:endParaRPr lang="cs-CZ" dirty="0"/>
          </a:p>
        </p:txBody>
      </p:sp>
      <p:sp>
        <p:nvSpPr>
          <p:cNvPr id="3" name="Zástupný symbol pro obsah 2"/>
          <p:cNvSpPr>
            <a:spLocks noGrp="1"/>
          </p:cNvSpPr>
          <p:nvPr>
            <p:ph idx="1"/>
          </p:nvPr>
        </p:nvSpPr>
        <p:spPr>
          <a:xfrm>
            <a:off x="457200" y="1600200"/>
            <a:ext cx="4618856" cy="4525963"/>
          </a:xfrm>
        </p:spPr>
        <p:txBody>
          <a:bodyPr>
            <a:normAutofit/>
          </a:bodyPr>
          <a:lstStyle/>
          <a:p>
            <a:pPr marL="514350" indent="-514350">
              <a:buAutoNum type="arabicPeriod"/>
            </a:pPr>
            <a:r>
              <a:rPr lang="cs-CZ" sz="2400" dirty="0" smtClean="0"/>
              <a:t>Narýsujeme úhel 60°.</a:t>
            </a:r>
          </a:p>
          <a:p>
            <a:pPr marL="514350" indent="-514350">
              <a:buAutoNum type="arabicPeriod"/>
            </a:pPr>
            <a:endParaRPr lang="cs-CZ" sz="2400" dirty="0" smtClean="0"/>
          </a:p>
          <a:p>
            <a:pPr marL="514350" indent="-514350">
              <a:buAutoNum type="arabicPeriod"/>
            </a:pPr>
            <a:r>
              <a:rPr lang="cs-CZ" sz="2400" dirty="0" smtClean="0"/>
              <a:t>Kolem bodu B opíšeme kružítkem oblouk o stejném poloměru.</a:t>
            </a:r>
          </a:p>
          <a:p>
            <a:pPr marL="514350" indent="-514350">
              <a:buAutoNum type="arabicPeriod"/>
            </a:pPr>
            <a:endParaRPr lang="cs-CZ" sz="2400" dirty="0" smtClean="0"/>
          </a:p>
          <a:p>
            <a:pPr marL="514350" indent="-514350">
              <a:buAutoNum type="arabicPeriod"/>
            </a:pPr>
            <a:r>
              <a:rPr lang="cs-CZ" sz="2400" dirty="0" smtClean="0"/>
              <a:t>Průsečíkem oblouků je bod C.</a:t>
            </a:r>
          </a:p>
          <a:p>
            <a:pPr marL="514350" indent="-514350">
              <a:buAutoNum type="arabicPeriod"/>
            </a:pPr>
            <a:endParaRPr lang="cs-CZ" sz="2400" dirty="0" smtClean="0"/>
          </a:p>
          <a:p>
            <a:pPr marL="514350" indent="-514350">
              <a:buAutoNum type="arabicPeriod"/>
            </a:pPr>
            <a:r>
              <a:rPr lang="cs-CZ" sz="2400" dirty="0" smtClean="0"/>
              <a:t>Polopřímka VC je druhým ramenem úhlu</a:t>
            </a:r>
            <a:r>
              <a:rPr lang="cs-CZ" dirty="0" smtClean="0"/>
              <a:t>.</a:t>
            </a:r>
          </a:p>
        </p:txBody>
      </p:sp>
      <p:pic>
        <p:nvPicPr>
          <p:cNvPr id="13" name="Picture 2"/>
          <p:cNvPicPr>
            <a:picLocks noChangeAspect="1" noChangeArrowheads="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l="-8837" t="-8783" r="77923" b="53980"/>
          <a:stretch/>
        </p:blipFill>
        <p:spPr bwMode="auto">
          <a:xfrm>
            <a:off x="5148064" y="4005064"/>
            <a:ext cx="721424" cy="1278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22" name="Skupina 21"/>
          <p:cNvGrpSpPr/>
          <p:nvPr/>
        </p:nvGrpSpPr>
        <p:grpSpPr>
          <a:xfrm>
            <a:off x="5236924" y="3953739"/>
            <a:ext cx="3421047" cy="2119286"/>
            <a:chOff x="5236924" y="3953739"/>
            <a:chExt cx="3421047" cy="2119286"/>
          </a:xfrm>
        </p:grpSpPr>
        <p:sp>
          <p:nvSpPr>
            <p:cNvPr id="12" name="TextovéPole 11"/>
            <p:cNvSpPr txBox="1"/>
            <p:nvPr/>
          </p:nvSpPr>
          <p:spPr>
            <a:xfrm>
              <a:off x="6388543" y="3953739"/>
              <a:ext cx="351378" cy="461665"/>
            </a:xfrm>
            <a:prstGeom prst="rect">
              <a:avLst/>
            </a:prstGeom>
            <a:noFill/>
          </p:spPr>
          <p:txBody>
            <a:bodyPr wrap="none" rtlCol="0">
              <a:spAutoFit/>
            </a:bodyPr>
            <a:lstStyle/>
            <a:p>
              <a:r>
                <a:rPr lang="cs-CZ" sz="2400" dirty="0" smtClean="0"/>
                <a:t>B</a:t>
              </a:r>
              <a:endParaRPr lang="cs-CZ" sz="2400" dirty="0"/>
            </a:p>
          </p:txBody>
        </p:sp>
        <p:sp>
          <p:nvSpPr>
            <p:cNvPr id="6" name="TextovéPole 5"/>
            <p:cNvSpPr txBox="1"/>
            <p:nvPr/>
          </p:nvSpPr>
          <p:spPr>
            <a:xfrm>
              <a:off x="6065268" y="5325431"/>
              <a:ext cx="261610" cy="461665"/>
            </a:xfrm>
            <a:prstGeom prst="rect">
              <a:avLst/>
            </a:prstGeom>
            <a:noFill/>
          </p:spPr>
          <p:txBody>
            <a:bodyPr wrap="none" rtlCol="0">
              <a:spAutoFit/>
            </a:bodyPr>
            <a:lstStyle/>
            <a:p>
              <a:r>
                <a:rPr lang="cs-CZ" sz="2400" dirty="0" smtClean="0"/>
                <a:t>I</a:t>
              </a:r>
              <a:endParaRPr lang="cs-CZ" sz="2400" dirty="0"/>
            </a:p>
          </p:txBody>
        </p:sp>
        <p:grpSp>
          <p:nvGrpSpPr>
            <p:cNvPr id="21" name="Skupina 20"/>
            <p:cNvGrpSpPr/>
            <p:nvPr/>
          </p:nvGrpSpPr>
          <p:grpSpPr>
            <a:xfrm>
              <a:off x="5236924" y="4444548"/>
              <a:ext cx="3421047" cy="1628477"/>
              <a:chOff x="5236924" y="4444548"/>
              <a:chExt cx="3421047" cy="1628477"/>
            </a:xfrm>
          </p:grpSpPr>
          <p:cxnSp>
            <p:nvCxnSpPr>
              <p:cNvPr id="5" name="Přímá spojnice 4"/>
              <p:cNvCxnSpPr/>
              <p:nvPr/>
            </p:nvCxnSpPr>
            <p:spPr>
              <a:xfrm flipV="1">
                <a:off x="6209699" y="5611360"/>
                <a:ext cx="2448272" cy="6459"/>
              </a:xfrm>
              <a:prstGeom prst="line">
                <a:avLst/>
              </a:prstGeom>
              <a:ln w="28575"/>
            </p:spPr>
            <p:style>
              <a:lnRef idx="1">
                <a:schemeClr val="dk1"/>
              </a:lnRef>
              <a:fillRef idx="0">
                <a:schemeClr val="dk1"/>
              </a:fillRef>
              <a:effectRef idx="0">
                <a:schemeClr val="dk1"/>
              </a:effectRef>
              <a:fontRef idx="minor">
                <a:schemeClr val="tx1"/>
              </a:fontRef>
            </p:style>
          </p:cxnSp>
          <p:sp>
            <p:nvSpPr>
              <p:cNvPr id="7" name="TextovéPole 6"/>
              <p:cNvSpPr txBox="1"/>
              <p:nvPr/>
            </p:nvSpPr>
            <p:spPr>
              <a:xfrm>
                <a:off x="6001148" y="5611360"/>
                <a:ext cx="359394" cy="461665"/>
              </a:xfrm>
              <a:prstGeom prst="rect">
                <a:avLst/>
              </a:prstGeom>
              <a:noFill/>
            </p:spPr>
            <p:txBody>
              <a:bodyPr wrap="none" rtlCol="0">
                <a:spAutoFit/>
              </a:bodyPr>
              <a:lstStyle/>
              <a:p>
                <a:r>
                  <a:rPr lang="cs-CZ" sz="2400" dirty="0" smtClean="0"/>
                  <a:t>V</a:t>
                </a:r>
                <a:endParaRPr lang="cs-CZ" sz="2400" dirty="0"/>
              </a:p>
            </p:txBody>
          </p:sp>
          <p:pic>
            <p:nvPicPr>
              <p:cNvPr id="8" name="Picture 2"/>
              <p:cNvPicPr>
                <a:picLocks noChangeAspect="1" noChangeArrowheads="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l="8316" r="-1" b="50000"/>
              <a:stretch/>
            </p:blipFill>
            <p:spPr bwMode="auto">
              <a:xfrm>
                <a:off x="5236924" y="4451006"/>
                <a:ext cx="2139588" cy="1166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r="56422" b="77715"/>
              <a:stretch/>
            </p:blipFill>
            <p:spPr bwMode="auto">
              <a:xfrm>
                <a:off x="6130624" y="4444548"/>
                <a:ext cx="1016953" cy="5200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ovéPole 10"/>
              <p:cNvSpPr txBox="1"/>
              <p:nvPr/>
            </p:nvSpPr>
            <p:spPr>
              <a:xfrm>
                <a:off x="7147577" y="5526135"/>
                <a:ext cx="362600" cy="461665"/>
              </a:xfrm>
              <a:prstGeom prst="rect">
                <a:avLst/>
              </a:prstGeom>
              <a:noFill/>
            </p:spPr>
            <p:txBody>
              <a:bodyPr wrap="none" rtlCol="0">
                <a:spAutoFit/>
              </a:bodyPr>
              <a:lstStyle/>
              <a:p>
                <a:r>
                  <a:rPr lang="cs-CZ" sz="2400" dirty="0" smtClean="0"/>
                  <a:t>A</a:t>
                </a:r>
                <a:endParaRPr lang="cs-CZ" sz="2400" dirty="0"/>
              </a:p>
            </p:txBody>
          </p:sp>
        </p:grpSp>
      </p:grpSp>
      <p:cxnSp>
        <p:nvCxnSpPr>
          <p:cNvPr id="15" name="Přímá spojnice 14"/>
          <p:cNvCxnSpPr/>
          <p:nvPr/>
        </p:nvCxnSpPr>
        <p:spPr>
          <a:xfrm flipH="1" flipV="1">
            <a:off x="5045195" y="4487750"/>
            <a:ext cx="1142622" cy="112684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ovéPole 18"/>
          <p:cNvSpPr txBox="1"/>
          <p:nvPr/>
        </p:nvSpPr>
        <p:spPr>
          <a:xfrm>
            <a:off x="5150954" y="4152160"/>
            <a:ext cx="348172" cy="461665"/>
          </a:xfrm>
          <a:prstGeom prst="rect">
            <a:avLst/>
          </a:prstGeom>
          <a:noFill/>
        </p:spPr>
        <p:txBody>
          <a:bodyPr wrap="none" rtlCol="0">
            <a:spAutoFit/>
          </a:bodyPr>
          <a:lstStyle/>
          <a:p>
            <a:r>
              <a:rPr lang="cs-CZ" sz="2400" dirty="0"/>
              <a:t>C</a:t>
            </a:r>
          </a:p>
        </p:txBody>
      </p:sp>
      <p:sp>
        <p:nvSpPr>
          <p:cNvPr id="16" name="Tlačítko akce: Video 15">
            <a:hlinkClick r:id="rId3" action="ppaction://hlinksldjump" highlightClick="1"/>
          </p:cNvPr>
          <p:cNvSpPr/>
          <p:nvPr/>
        </p:nvSpPr>
        <p:spPr>
          <a:xfrm>
            <a:off x="7884368" y="6021288"/>
            <a:ext cx="720080" cy="50405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a:p>
        </p:txBody>
      </p:sp>
    </p:spTree>
    <p:extLst>
      <p:ext uri="{BB962C8B-B14F-4D97-AF65-F5344CB8AC3E}">
        <p14:creationId xmlns:p14="http://schemas.microsoft.com/office/powerpoint/2010/main" val="1729359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30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20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20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1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KONSTRUKCE ÚHLU 60°</a:t>
            </a:r>
            <a:endParaRPr lang="cs-CZ" dirty="0"/>
          </a:p>
        </p:txBody>
      </p:sp>
      <p:sp>
        <p:nvSpPr>
          <p:cNvPr id="3" name="Zástupný symbol pro obsah 2"/>
          <p:cNvSpPr>
            <a:spLocks noGrp="1"/>
          </p:cNvSpPr>
          <p:nvPr>
            <p:ph idx="1"/>
          </p:nvPr>
        </p:nvSpPr>
        <p:spPr>
          <a:xfrm>
            <a:off x="457199" y="1484784"/>
            <a:ext cx="4834881" cy="4896544"/>
          </a:xfrm>
        </p:spPr>
        <p:txBody>
          <a:bodyPr>
            <a:normAutofit/>
          </a:bodyPr>
          <a:lstStyle/>
          <a:p>
            <a:pPr marL="514350" indent="-514350">
              <a:buAutoNum type="arabicPeriod"/>
            </a:pPr>
            <a:r>
              <a:rPr lang="cs-CZ" sz="2400" dirty="0" smtClean="0"/>
              <a:t>Kolem vrcholu V opíšeme kružítkem libovolný oblouk.</a:t>
            </a:r>
          </a:p>
          <a:p>
            <a:pPr marL="514350" indent="-514350">
              <a:buAutoNum type="arabicPeriod"/>
            </a:pPr>
            <a:r>
              <a:rPr lang="cs-CZ" sz="2400" dirty="0" smtClean="0"/>
              <a:t>Průsečík oblouku a polopřímky označíme A.</a:t>
            </a:r>
          </a:p>
          <a:p>
            <a:pPr marL="514350" indent="-514350">
              <a:buAutoNum type="arabicPeriod"/>
            </a:pPr>
            <a:r>
              <a:rPr lang="cs-CZ" sz="2400" dirty="0" smtClean="0"/>
              <a:t>Kolem vrcholu A opíšeme kružítkem oblouk o stejném poloměru.</a:t>
            </a:r>
          </a:p>
          <a:p>
            <a:pPr marL="514350" indent="-514350">
              <a:buAutoNum type="arabicPeriod"/>
            </a:pPr>
            <a:r>
              <a:rPr lang="cs-CZ" sz="2400" dirty="0" smtClean="0"/>
              <a:t>Průsečíkem obou oblouků je bod B.</a:t>
            </a:r>
          </a:p>
          <a:p>
            <a:pPr marL="514350" indent="-514350">
              <a:buAutoNum type="arabicPeriod"/>
            </a:pPr>
            <a:r>
              <a:rPr lang="cs-CZ" sz="2400" dirty="0" smtClean="0"/>
              <a:t>Polopřímka VB je ramenem úhlu.</a:t>
            </a:r>
          </a:p>
        </p:txBody>
      </p:sp>
      <p:grpSp>
        <p:nvGrpSpPr>
          <p:cNvPr id="29" name="Skupina 28"/>
          <p:cNvGrpSpPr/>
          <p:nvPr/>
        </p:nvGrpSpPr>
        <p:grpSpPr>
          <a:xfrm>
            <a:off x="5808173" y="3927786"/>
            <a:ext cx="2656823" cy="692498"/>
            <a:chOff x="5808173" y="3927786"/>
            <a:chExt cx="2656823" cy="692498"/>
          </a:xfrm>
        </p:grpSpPr>
        <p:cxnSp>
          <p:nvCxnSpPr>
            <p:cNvPr id="21" name="Přímá spojnice 20"/>
            <p:cNvCxnSpPr/>
            <p:nvPr/>
          </p:nvCxnSpPr>
          <p:spPr>
            <a:xfrm flipV="1">
              <a:off x="6016724" y="4158619"/>
              <a:ext cx="2448272" cy="6459"/>
            </a:xfrm>
            <a:prstGeom prst="line">
              <a:avLst/>
            </a:prstGeom>
            <a:ln w="28575"/>
          </p:spPr>
          <p:style>
            <a:lnRef idx="1">
              <a:schemeClr val="dk1"/>
            </a:lnRef>
            <a:fillRef idx="0">
              <a:schemeClr val="dk1"/>
            </a:fillRef>
            <a:effectRef idx="0">
              <a:schemeClr val="dk1"/>
            </a:effectRef>
            <a:fontRef idx="minor">
              <a:schemeClr val="tx1"/>
            </a:fontRef>
          </p:style>
        </p:cxnSp>
        <p:sp>
          <p:nvSpPr>
            <p:cNvPr id="22" name="TextovéPole 21"/>
            <p:cNvSpPr txBox="1"/>
            <p:nvPr/>
          </p:nvSpPr>
          <p:spPr>
            <a:xfrm>
              <a:off x="5857065" y="3927786"/>
              <a:ext cx="261610" cy="461665"/>
            </a:xfrm>
            <a:prstGeom prst="rect">
              <a:avLst/>
            </a:prstGeom>
            <a:noFill/>
          </p:spPr>
          <p:txBody>
            <a:bodyPr wrap="none" rtlCol="0">
              <a:spAutoFit/>
            </a:bodyPr>
            <a:lstStyle/>
            <a:p>
              <a:r>
                <a:rPr lang="cs-CZ" sz="2400" dirty="0" smtClean="0"/>
                <a:t>I</a:t>
              </a:r>
              <a:endParaRPr lang="cs-CZ" sz="2400" dirty="0"/>
            </a:p>
          </p:txBody>
        </p:sp>
        <p:sp>
          <p:nvSpPr>
            <p:cNvPr id="23" name="TextovéPole 22"/>
            <p:cNvSpPr txBox="1"/>
            <p:nvPr/>
          </p:nvSpPr>
          <p:spPr>
            <a:xfrm>
              <a:off x="5808173" y="4158619"/>
              <a:ext cx="359394" cy="461665"/>
            </a:xfrm>
            <a:prstGeom prst="rect">
              <a:avLst/>
            </a:prstGeom>
            <a:noFill/>
          </p:spPr>
          <p:txBody>
            <a:bodyPr wrap="none" rtlCol="0">
              <a:spAutoFit/>
            </a:bodyPr>
            <a:lstStyle/>
            <a:p>
              <a:r>
                <a:rPr lang="cs-CZ" sz="2400" dirty="0" smtClean="0"/>
                <a:t>V</a:t>
              </a:r>
              <a:endParaRPr lang="cs-CZ" sz="2400" dirty="0"/>
            </a:p>
          </p:txBody>
        </p:sp>
      </p:grpSp>
      <p:pic>
        <p:nvPicPr>
          <p:cNvPr id="24" name="Picture 2"/>
          <p:cNvPicPr>
            <a:picLocks noChangeAspect="1" noChangeArrowheads="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l="58937" b="50000"/>
          <a:stretch/>
        </p:blipFill>
        <p:spPr bwMode="auto">
          <a:xfrm>
            <a:off x="6225275" y="2998265"/>
            <a:ext cx="958261" cy="1166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 name="Picture 2"/>
          <p:cNvPicPr>
            <a:picLocks noChangeAspect="1" noChangeArrowheads="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r="56422" b="77715"/>
          <a:stretch/>
        </p:blipFill>
        <p:spPr bwMode="auto">
          <a:xfrm>
            <a:off x="5937649" y="2991807"/>
            <a:ext cx="1016953" cy="5200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26" name="Přímá spojnice 25"/>
          <p:cNvCxnSpPr>
            <a:stCxn id="23" idx="0"/>
          </p:cNvCxnSpPr>
          <p:nvPr/>
        </p:nvCxnSpPr>
        <p:spPr>
          <a:xfrm flipV="1">
            <a:off x="5987870" y="2508895"/>
            <a:ext cx="892950" cy="164972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ovéPole 26"/>
          <p:cNvSpPr txBox="1"/>
          <p:nvPr/>
        </p:nvSpPr>
        <p:spPr>
          <a:xfrm>
            <a:off x="6954602" y="4073394"/>
            <a:ext cx="362600" cy="461665"/>
          </a:xfrm>
          <a:prstGeom prst="rect">
            <a:avLst/>
          </a:prstGeom>
          <a:noFill/>
        </p:spPr>
        <p:txBody>
          <a:bodyPr wrap="none" rtlCol="0">
            <a:spAutoFit/>
          </a:bodyPr>
          <a:lstStyle/>
          <a:p>
            <a:r>
              <a:rPr lang="cs-CZ" sz="2400" dirty="0" smtClean="0"/>
              <a:t>A</a:t>
            </a:r>
            <a:endParaRPr lang="cs-CZ" sz="2400" dirty="0"/>
          </a:p>
        </p:txBody>
      </p:sp>
      <p:sp>
        <p:nvSpPr>
          <p:cNvPr id="28" name="TextovéPole 27"/>
          <p:cNvSpPr txBox="1"/>
          <p:nvPr/>
        </p:nvSpPr>
        <p:spPr>
          <a:xfrm>
            <a:off x="6195568" y="2500998"/>
            <a:ext cx="351378" cy="461665"/>
          </a:xfrm>
          <a:prstGeom prst="rect">
            <a:avLst/>
          </a:prstGeom>
          <a:noFill/>
        </p:spPr>
        <p:txBody>
          <a:bodyPr wrap="none" rtlCol="0">
            <a:spAutoFit/>
          </a:bodyPr>
          <a:lstStyle/>
          <a:p>
            <a:r>
              <a:rPr lang="cs-CZ" sz="2400" dirty="0" smtClean="0"/>
              <a:t>B</a:t>
            </a:r>
            <a:endParaRPr lang="cs-CZ" sz="2400" dirty="0"/>
          </a:p>
        </p:txBody>
      </p:sp>
      <p:sp>
        <p:nvSpPr>
          <p:cNvPr id="4" name="Tlačítko akce: Video 3">
            <a:hlinkClick r:id="rId3" action="ppaction://hlinksldjump" highlightClick="1"/>
          </p:cNvPr>
          <p:cNvSpPr/>
          <p:nvPr/>
        </p:nvSpPr>
        <p:spPr>
          <a:xfrm>
            <a:off x="7884368" y="6021288"/>
            <a:ext cx="720080" cy="50405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035137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2000"/>
                                        <p:tgtEl>
                                          <p:spTgt spid="29"/>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fade">
                                      <p:cBhvr>
                                        <p:cTn id="11" dur="3000"/>
                                        <p:tgtEl>
                                          <p:spTgt spid="2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7"/>
                                        </p:tgtEl>
                                        <p:attrNameLst>
                                          <p:attrName>style.visibility</p:attrName>
                                        </p:attrNameLst>
                                      </p:cBhvr>
                                      <p:to>
                                        <p:strVal val="visible"/>
                                      </p:to>
                                    </p:set>
                                    <p:animEffect transition="in" filter="fade">
                                      <p:cBhvr>
                                        <p:cTn id="21" dur="2000"/>
                                        <p:tgtEl>
                                          <p:spTgt spid="2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5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2000"/>
                                        <p:tgtEl>
                                          <p:spTgt spid="2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5000"/>
                                        <p:tgtEl>
                                          <p:spTgt spid="3">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8"/>
                                        </p:tgtEl>
                                        <p:attrNameLst>
                                          <p:attrName>style.visibility</p:attrName>
                                        </p:attrNameLst>
                                      </p:cBhvr>
                                      <p:to>
                                        <p:strVal val="visible"/>
                                      </p:to>
                                    </p:set>
                                    <p:animEffect transition="in" filter="fade">
                                      <p:cBhvr>
                                        <p:cTn id="41" dur="2000"/>
                                        <p:tgtEl>
                                          <p:spTgt spid="28"/>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4" end="4"/>
                                            </p:txEl>
                                          </p:spTgt>
                                        </p:tgtEl>
                                        <p:attrNameLst>
                                          <p:attrName>style.visibility</p:attrName>
                                        </p:attrNameLst>
                                      </p:cBhvr>
                                      <p:to>
                                        <p:strVal val="visible"/>
                                      </p:to>
                                    </p:set>
                                    <p:animEffect transition="in" filter="fade">
                                      <p:cBhvr>
                                        <p:cTn id="46" dur="5000"/>
                                        <p:tgtEl>
                                          <p:spTgt spid="3">
                                            <p:txEl>
                                              <p:pRg st="4" end="4"/>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fade">
                                      <p:cBhvr>
                                        <p:cTn id="51" dur="2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7" grpId="0"/>
      <p:bldP spid="2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KONSTRUKCE ÚHLU 30°</a:t>
            </a:r>
            <a:endParaRPr lang="cs-CZ" dirty="0"/>
          </a:p>
        </p:txBody>
      </p:sp>
      <p:sp>
        <p:nvSpPr>
          <p:cNvPr id="3" name="Zástupný symbol pro obsah 2"/>
          <p:cNvSpPr>
            <a:spLocks noGrp="1"/>
          </p:cNvSpPr>
          <p:nvPr>
            <p:ph idx="1"/>
          </p:nvPr>
        </p:nvSpPr>
        <p:spPr>
          <a:xfrm>
            <a:off x="457200" y="1600200"/>
            <a:ext cx="4906888" cy="4525963"/>
          </a:xfrm>
        </p:spPr>
        <p:txBody>
          <a:bodyPr>
            <a:normAutofit/>
          </a:bodyPr>
          <a:lstStyle/>
          <a:p>
            <a:pPr marL="514350" indent="-514350">
              <a:buAutoNum type="arabicPeriod"/>
            </a:pPr>
            <a:r>
              <a:rPr lang="cs-CZ" sz="2400" dirty="0" smtClean="0"/>
              <a:t>Sestrojíme úhel 60°.</a:t>
            </a:r>
          </a:p>
          <a:p>
            <a:pPr marL="514350" indent="-514350">
              <a:buAutoNum type="arabicPeriod"/>
            </a:pPr>
            <a:r>
              <a:rPr lang="cs-CZ" sz="2400" dirty="0" smtClean="0"/>
              <a:t>Osa úhlu dělí tento úhel na dva shodné úhly o velikosti 30°.</a:t>
            </a:r>
            <a:endParaRPr lang="cs-CZ" sz="2400" dirty="0"/>
          </a:p>
        </p:txBody>
      </p:sp>
      <p:grpSp>
        <p:nvGrpSpPr>
          <p:cNvPr id="19" name="Skupina 18"/>
          <p:cNvGrpSpPr/>
          <p:nvPr/>
        </p:nvGrpSpPr>
        <p:grpSpPr>
          <a:xfrm>
            <a:off x="4456166" y="2557864"/>
            <a:ext cx="3421047" cy="3220088"/>
            <a:chOff x="5236924" y="2852937"/>
            <a:chExt cx="3421047" cy="3220088"/>
          </a:xfrm>
        </p:grpSpPr>
        <p:grpSp>
          <p:nvGrpSpPr>
            <p:cNvPr id="4" name="Skupina 3"/>
            <p:cNvGrpSpPr/>
            <p:nvPr/>
          </p:nvGrpSpPr>
          <p:grpSpPr>
            <a:xfrm>
              <a:off x="5236924" y="3953739"/>
              <a:ext cx="3421047" cy="2119286"/>
              <a:chOff x="5236924" y="3953739"/>
              <a:chExt cx="3421047" cy="2119286"/>
            </a:xfrm>
          </p:grpSpPr>
          <p:sp>
            <p:nvSpPr>
              <p:cNvPr id="5" name="TextovéPole 4"/>
              <p:cNvSpPr txBox="1"/>
              <p:nvPr/>
            </p:nvSpPr>
            <p:spPr>
              <a:xfrm>
                <a:off x="6388543" y="3953739"/>
                <a:ext cx="351378" cy="461665"/>
              </a:xfrm>
              <a:prstGeom prst="rect">
                <a:avLst/>
              </a:prstGeom>
              <a:noFill/>
            </p:spPr>
            <p:txBody>
              <a:bodyPr wrap="none" rtlCol="0">
                <a:spAutoFit/>
              </a:bodyPr>
              <a:lstStyle/>
              <a:p>
                <a:r>
                  <a:rPr lang="cs-CZ" sz="2400" dirty="0" smtClean="0"/>
                  <a:t>B</a:t>
                </a:r>
                <a:endParaRPr lang="cs-CZ" sz="2400" dirty="0"/>
              </a:p>
            </p:txBody>
          </p:sp>
          <p:sp>
            <p:nvSpPr>
              <p:cNvPr id="6" name="TextovéPole 5"/>
              <p:cNvSpPr txBox="1"/>
              <p:nvPr/>
            </p:nvSpPr>
            <p:spPr>
              <a:xfrm>
                <a:off x="6065268" y="5325431"/>
                <a:ext cx="261610" cy="461665"/>
              </a:xfrm>
              <a:prstGeom prst="rect">
                <a:avLst/>
              </a:prstGeom>
              <a:noFill/>
            </p:spPr>
            <p:txBody>
              <a:bodyPr wrap="none" rtlCol="0">
                <a:spAutoFit/>
              </a:bodyPr>
              <a:lstStyle/>
              <a:p>
                <a:r>
                  <a:rPr lang="cs-CZ" sz="2400" dirty="0" smtClean="0"/>
                  <a:t>I</a:t>
                </a:r>
                <a:endParaRPr lang="cs-CZ" sz="2400" dirty="0"/>
              </a:p>
            </p:txBody>
          </p:sp>
          <p:grpSp>
            <p:nvGrpSpPr>
              <p:cNvPr id="7" name="Skupina 6"/>
              <p:cNvGrpSpPr/>
              <p:nvPr/>
            </p:nvGrpSpPr>
            <p:grpSpPr>
              <a:xfrm>
                <a:off x="5236924" y="4444548"/>
                <a:ext cx="3421047" cy="1628477"/>
                <a:chOff x="5236924" y="4444548"/>
                <a:chExt cx="3421047" cy="1628477"/>
              </a:xfrm>
            </p:grpSpPr>
            <p:cxnSp>
              <p:nvCxnSpPr>
                <p:cNvPr id="8" name="Přímá spojnice 7"/>
                <p:cNvCxnSpPr/>
                <p:nvPr/>
              </p:nvCxnSpPr>
              <p:spPr>
                <a:xfrm flipV="1">
                  <a:off x="6209699" y="5611360"/>
                  <a:ext cx="2448272" cy="6459"/>
                </a:xfrm>
                <a:prstGeom prst="line">
                  <a:avLst/>
                </a:prstGeom>
                <a:ln w="28575"/>
              </p:spPr>
              <p:style>
                <a:lnRef idx="1">
                  <a:schemeClr val="dk1"/>
                </a:lnRef>
                <a:fillRef idx="0">
                  <a:schemeClr val="dk1"/>
                </a:fillRef>
                <a:effectRef idx="0">
                  <a:schemeClr val="dk1"/>
                </a:effectRef>
                <a:fontRef idx="minor">
                  <a:schemeClr val="tx1"/>
                </a:fontRef>
              </p:style>
            </p:cxnSp>
            <p:sp>
              <p:nvSpPr>
                <p:cNvPr id="9" name="TextovéPole 8"/>
                <p:cNvSpPr txBox="1"/>
                <p:nvPr/>
              </p:nvSpPr>
              <p:spPr>
                <a:xfrm>
                  <a:off x="6001148" y="5611360"/>
                  <a:ext cx="359394" cy="461665"/>
                </a:xfrm>
                <a:prstGeom prst="rect">
                  <a:avLst/>
                </a:prstGeom>
                <a:noFill/>
              </p:spPr>
              <p:txBody>
                <a:bodyPr wrap="none" rtlCol="0">
                  <a:spAutoFit/>
                </a:bodyPr>
                <a:lstStyle/>
                <a:p>
                  <a:r>
                    <a:rPr lang="cs-CZ" sz="2400" dirty="0" smtClean="0"/>
                    <a:t>V</a:t>
                  </a:r>
                  <a:endParaRPr lang="cs-CZ" sz="2400" dirty="0"/>
                </a:p>
              </p:txBody>
            </p:sp>
            <p:pic>
              <p:nvPicPr>
                <p:cNvPr id="10" name="Picture 2"/>
                <p:cNvPicPr>
                  <a:picLocks noChangeAspect="1" noChangeArrowheads="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l="8316" r="-1" b="50000"/>
                <a:stretch/>
              </p:blipFill>
              <p:spPr bwMode="auto">
                <a:xfrm>
                  <a:off x="5236924" y="4451006"/>
                  <a:ext cx="2139588" cy="1166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r="56422" b="77715"/>
                <a:stretch/>
              </p:blipFill>
              <p:spPr bwMode="auto">
                <a:xfrm>
                  <a:off x="6130624" y="4444548"/>
                  <a:ext cx="1016953" cy="5200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ovéPole 11"/>
                <p:cNvSpPr txBox="1"/>
                <p:nvPr/>
              </p:nvSpPr>
              <p:spPr>
                <a:xfrm>
                  <a:off x="7147577" y="5526135"/>
                  <a:ext cx="362600" cy="461665"/>
                </a:xfrm>
                <a:prstGeom prst="rect">
                  <a:avLst/>
                </a:prstGeom>
                <a:noFill/>
              </p:spPr>
              <p:txBody>
                <a:bodyPr wrap="none" rtlCol="0">
                  <a:spAutoFit/>
                </a:bodyPr>
                <a:lstStyle/>
                <a:p>
                  <a:r>
                    <a:rPr lang="cs-CZ" sz="2400" dirty="0" smtClean="0"/>
                    <a:t>A</a:t>
                  </a:r>
                  <a:endParaRPr lang="cs-CZ" sz="2400" dirty="0"/>
                </a:p>
              </p:txBody>
            </p:sp>
          </p:grpSp>
        </p:grpSp>
        <p:cxnSp>
          <p:nvCxnSpPr>
            <p:cNvPr id="14" name="Přímá spojnice 13"/>
            <p:cNvCxnSpPr/>
            <p:nvPr/>
          </p:nvCxnSpPr>
          <p:spPr>
            <a:xfrm flipV="1">
              <a:off x="6209699" y="2852937"/>
              <a:ext cx="1458645" cy="2758424"/>
            </a:xfrm>
            <a:prstGeom prst="line">
              <a:avLst/>
            </a:prstGeom>
            <a:ln w="28575">
              <a:solidFill>
                <a:schemeClr val="tx1"/>
              </a:solidFill>
              <a:prstDash val="solid"/>
            </a:ln>
          </p:spPr>
          <p:style>
            <a:lnRef idx="1">
              <a:schemeClr val="accent1"/>
            </a:lnRef>
            <a:fillRef idx="0">
              <a:schemeClr val="accent1"/>
            </a:fillRef>
            <a:effectRef idx="0">
              <a:schemeClr val="accent1"/>
            </a:effectRef>
            <a:fontRef idx="minor">
              <a:schemeClr val="tx1"/>
            </a:fontRef>
          </p:style>
        </p:cxnSp>
      </p:grpSp>
      <p:pic>
        <p:nvPicPr>
          <p:cNvPr id="4098" name="Picture 2"/>
          <p:cNvPicPr>
            <a:picLocks noChangeAspect="1" noChangeArrowheads="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62050" t="16203" b="24321"/>
          <a:stretch/>
        </p:blipFill>
        <p:spPr bwMode="auto">
          <a:xfrm>
            <a:off x="6158263" y="3658666"/>
            <a:ext cx="708496" cy="1116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 name="Picture 2"/>
          <p:cNvPicPr>
            <a:picLocks noChangeAspect="1" noChangeArrowheads="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38700" b="58415"/>
          <a:stretch/>
        </p:blipFill>
        <p:spPr bwMode="auto">
          <a:xfrm>
            <a:off x="6366818" y="4384533"/>
            <a:ext cx="1144405" cy="7803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23" name="Přímá spojnice 22"/>
          <p:cNvCxnSpPr/>
          <p:nvPr/>
        </p:nvCxnSpPr>
        <p:spPr>
          <a:xfrm flipV="1">
            <a:off x="5435467" y="3754591"/>
            <a:ext cx="2532239" cy="1540748"/>
          </a:xfrm>
          <a:prstGeom prst="line">
            <a:avLst/>
          </a:prstGeom>
          <a:ln w="28575">
            <a:solidFill>
              <a:schemeClr val="tx1"/>
            </a:solidFill>
            <a:prstDash val="dashDot"/>
          </a:ln>
        </p:spPr>
        <p:style>
          <a:lnRef idx="1">
            <a:schemeClr val="accent1"/>
          </a:lnRef>
          <a:fillRef idx="0">
            <a:schemeClr val="accent1"/>
          </a:fillRef>
          <a:effectRef idx="0">
            <a:schemeClr val="accent1"/>
          </a:effectRef>
          <a:fontRef idx="minor">
            <a:schemeClr val="tx1"/>
          </a:fontRef>
        </p:style>
      </p:cxnSp>
      <p:sp>
        <p:nvSpPr>
          <p:cNvPr id="18" name="Tlačítko akce: Video 17">
            <a:hlinkClick r:id="rId4" action="ppaction://hlinksldjump" highlightClick="1"/>
          </p:cNvPr>
          <p:cNvSpPr/>
          <p:nvPr/>
        </p:nvSpPr>
        <p:spPr>
          <a:xfrm>
            <a:off x="7884368" y="6021288"/>
            <a:ext cx="720080" cy="50405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29007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30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2000"/>
                                        <p:tgtEl>
                                          <p:spTgt spid="22"/>
                                        </p:tgtEl>
                                      </p:cBhvr>
                                    </p:animEffect>
                                  </p:childTnLst>
                                </p:cTn>
                              </p:par>
                            </p:childTnLst>
                          </p:cTn>
                        </p:par>
                        <p:par>
                          <p:cTn id="18" fill="hold">
                            <p:stCondLst>
                              <p:cond delay="2000"/>
                            </p:stCondLst>
                            <p:childTnLst>
                              <p:par>
                                <p:cTn id="19" presetID="10" presetClass="entr" presetSubtype="0" fill="hold" nodeType="afterEffect">
                                  <p:stCondLst>
                                    <p:cond delay="0"/>
                                  </p:stCondLst>
                                  <p:childTnLst>
                                    <p:set>
                                      <p:cBhvr>
                                        <p:cTn id="20" dur="1" fill="hold">
                                          <p:stCondLst>
                                            <p:cond delay="0"/>
                                          </p:stCondLst>
                                        </p:cTn>
                                        <p:tgtEl>
                                          <p:spTgt spid="4098"/>
                                        </p:tgtEl>
                                        <p:attrNameLst>
                                          <p:attrName>style.visibility</p:attrName>
                                        </p:attrNameLst>
                                      </p:cBhvr>
                                      <p:to>
                                        <p:strVal val="visible"/>
                                      </p:to>
                                    </p:set>
                                    <p:animEffect transition="in" filter="fade">
                                      <p:cBhvr>
                                        <p:cTn id="21" dur="2000"/>
                                        <p:tgtEl>
                                          <p:spTgt spid="4098"/>
                                        </p:tgtEl>
                                      </p:cBhvr>
                                    </p:animEffect>
                                  </p:childTnLst>
                                </p:cTn>
                              </p:par>
                            </p:childTnLst>
                          </p:cTn>
                        </p:par>
                        <p:par>
                          <p:cTn id="22" fill="hold">
                            <p:stCondLst>
                              <p:cond delay="4000"/>
                            </p:stCondLst>
                            <p:childTnLst>
                              <p:par>
                                <p:cTn id="23" presetID="10" presetClass="entr" presetSubtype="0" fill="hold" nodeType="after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10000" b="90000" l="10000" r="90000">
                        <a14:backgroundMark x1="63359" y1="63636" x2="63359" y2="63636"/>
                      </a14:backgroundRemoval>
                    </a14:imgEffect>
                  </a14:imgLayer>
                </a14:imgProps>
              </a:ext>
              <a:ext uri="{28A0092B-C50C-407E-A947-70E740481C1C}">
                <a14:useLocalDpi xmlns:a14="http://schemas.microsoft.com/office/drawing/2010/main" val="0"/>
              </a:ext>
            </a:extLst>
          </a:blip>
          <a:srcRect/>
          <a:stretch>
            <a:fillRect/>
          </a:stretch>
        </p:blipFill>
        <p:spPr bwMode="auto">
          <a:xfrm>
            <a:off x="6036299" y="3815043"/>
            <a:ext cx="1247775"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Nadpis 1"/>
          <p:cNvSpPr>
            <a:spLocks noGrp="1"/>
          </p:cNvSpPr>
          <p:nvPr>
            <p:ph type="title"/>
          </p:nvPr>
        </p:nvSpPr>
        <p:spPr/>
        <p:txBody>
          <a:bodyPr/>
          <a:lstStyle/>
          <a:p>
            <a:r>
              <a:rPr lang="cs-CZ" dirty="0" smtClean="0"/>
              <a:t>KONSTRUKCE ÚHLU 90°</a:t>
            </a:r>
            <a:endParaRPr lang="cs-CZ" dirty="0"/>
          </a:p>
        </p:txBody>
      </p:sp>
      <p:sp>
        <p:nvSpPr>
          <p:cNvPr id="3" name="Zástupný symbol pro obsah 2"/>
          <p:cNvSpPr>
            <a:spLocks noGrp="1"/>
          </p:cNvSpPr>
          <p:nvPr>
            <p:ph idx="1"/>
          </p:nvPr>
        </p:nvSpPr>
        <p:spPr>
          <a:xfrm>
            <a:off x="467544" y="1556792"/>
            <a:ext cx="4474840" cy="4876800"/>
          </a:xfrm>
        </p:spPr>
        <p:txBody>
          <a:bodyPr>
            <a:normAutofit lnSpcReduction="10000"/>
          </a:bodyPr>
          <a:lstStyle/>
          <a:p>
            <a:pPr marL="0" indent="0">
              <a:buNone/>
            </a:pPr>
            <a:r>
              <a:rPr lang="cs-CZ" dirty="0" smtClean="0"/>
              <a:t>Úhel o velikosti 90° sestrojíme jako osu přímého úhlu (180°).</a:t>
            </a:r>
          </a:p>
          <a:p>
            <a:pPr marL="457200" indent="-457200">
              <a:buAutoNum type="arabicPeriod"/>
            </a:pPr>
            <a:r>
              <a:rPr lang="cs-CZ" dirty="0" smtClean="0"/>
              <a:t>Kolem bodu V opíšeme oblouk o libovolném poloměru.</a:t>
            </a:r>
          </a:p>
          <a:p>
            <a:pPr marL="457200" indent="-457200">
              <a:buAutoNum type="arabicPeriod"/>
            </a:pPr>
            <a:r>
              <a:rPr lang="cs-CZ" dirty="0" smtClean="0"/>
              <a:t>Průsečíky oblouku kružnice a přímky p označíme body A, B.</a:t>
            </a:r>
          </a:p>
          <a:p>
            <a:pPr marL="457200" indent="-457200">
              <a:buAutoNum type="arabicPeriod"/>
            </a:pPr>
            <a:r>
              <a:rPr lang="cs-CZ" dirty="0" smtClean="0"/>
              <a:t>Kolem bodů A i B opíšeme oblouky o stejném, ale libovolném poloměru.</a:t>
            </a:r>
          </a:p>
          <a:p>
            <a:pPr marL="457200" indent="-457200">
              <a:buAutoNum type="arabicPeriod"/>
            </a:pPr>
            <a:r>
              <a:rPr lang="cs-CZ" dirty="0" smtClean="0"/>
              <a:t>Průsečík těchto oblouků je bod C.</a:t>
            </a:r>
          </a:p>
          <a:p>
            <a:pPr marL="457200" indent="-457200">
              <a:buAutoNum type="arabicPeriod"/>
            </a:pPr>
            <a:r>
              <a:rPr lang="cs-CZ" dirty="0" smtClean="0"/>
              <a:t>Polopřímka VC je ramenem úhlu.</a:t>
            </a:r>
          </a:p>
          <a:p>
            <a:pPr marL="457200" indent="-457200">
              <a:buAutoNum type="arabicPeriod"/>
            </a:pPr>
            <a:endParaRPr lang="cs-CZ" dirty="0" smtClean="0"/>
          </a:p>
          <a:p>
            <a:pPr marL="457200" indent="-457200">
              <a:buAutoNum type="arabicPeriod"/>
            </a:pPr>
            <a:endParaRPr lang="cs-CZ" dirty="0"/>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76056" y="4906116"/>
            <a:ext cx="344805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9483" b="99138" l="9929" r="98582">
                        <a14:backgroundMark x1="47518" y1="67241" x2="47518" y2="67241"/>
                      </a14:backgroundRemoval>
                    </a14:imgEffect>
                  </a14:imgLayer>
                </a14:imgProps>
              </a:ext>
              <a:ext uri="{28A0092B-C50C-407E-A947-70E740481C1C}">
                <a14:useLocalDpi xmlns:a14="http://schemas.microsoft.com/office/drawing/2010/main" val="0"/>
              </a:ext>
            </a:extLst>
          </a:blip>
          <a:srcRect/>
          <a:stretch>
            <a:fillRect/>
          </a:stretch>
        </p:blipFill>
        <p:spPr bwMode="auto">
          <a:xfrm>
            <a:off x="5941049" y="4581128"/>
            <a:ext cx="1343025" cy="1104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9467" b="98817" l="9701" r="100000">
                        <a14:backgroundMark x1="61194" y1="49704" x2="61194" y2="49704"/>
                      </a14:backgroundRemoval>
                    </a14:imgEffect>
                  </a14:imgLayer>
                </a14:imgProps>
              </a:ext>
              <a:ext uri="{28A0092B-C50C-407E-A947-70E740481C1C}">
                <a14:useLocalDpi xmlns:a14="http://schemas.microsoft.com/office/drawing/2010/main" val="0"/>
              </a:ext>
            </a:extLst>
          </a:blip>
          <a:srcRect/>
          <a:stretch>
            <a:fillRect/>
          </a:stretch>
        </p:blipFill>
        <p:spPr bwMode="auto">
          <a:xfrm>
            <a:off x="6007724" y="3776943"/>
            <a:ext cx="1276350" cy="1609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2" name="Přímá spojnice 11"/>
          <p:cNvCxnSpPr/>
          <p:nvPr/>
        </p:nvCxnSpPr>
        <p:spPr>
          <a:xfrm>
            <a:off x="6658749" y="3142680"/>
            <a:ext cx="0" cy="2369988"/>
          </a:xfrm>
          <a:prstGeom prst="line">
            <a:avLst/>
          </a:prstGeom>
          <a:ln w="28575">
            <a:solidFill>
              <a:schemeClr val="tx1"/>
            </a:solidFill>
            <a:prstDash val="dashDot"/>
          </a:ln>
        </p:spPr>
        <p:style>
          <a:lnRef idx="1">
            <a:schemeClr val="accent1"/>
          </a:lnRef>
          <a:fillRef idx="0">
            <a:schemeClr val="accent1"/>
          </a:fillRef>
          <a:effectRef idx="0">
            <a:schemeClr val="accent1"/>
          </a:effectRef>
          <a:fontRef idx="minor">
            <a:schemeClr val="tx1"/>
          </a:fontRef>
        </p:style>
      </p:cxnSp>
      <p:sp>
        <p:nvSpPr>
          <p:cNvPr id="13" name="TextovéPole 12"/>
          <p:cNvSpPr txBox="1"/>
          <p:nvPr/>
        </p:nvSpPr>
        <p:spPr>
          <a:xfrm>
            <a:off x="5930509" y="5455195"/>
            <a:ext cx="362600" cy="461665"/>
          </a:xfrm>
          <a:prstGeom prst="rect">
            <a:avLst/>
          </a:prstGeom>
          <a:noFill/>
        </p:spPr>
        <p:txBody>
          <a:bodyPr wrap="none" rtlCol="0">
            <a:spAutoFit/>
          </a:bodyPr>
          <a:lstStyle/>
          <a:p>
            <a:r>
              <a:rPr lang="cs-CZ" sz="2400" dirty="0" smtClean="0"/>
              <a:t>A</a:t>
            </a:r>
            <a:endParaRPr lang="cs-CZ" sz="2000" dirty="0"/>
          </a:p>
        </p:txBody>
      </p:sp>
      <p:sp>
        <p:nvSpPr>
          <p:cNvPr id="19" name="TextovéPole 18"/>
          <p:cNvSpPr txBox="1"/>
          <p:nvPr/>
        </p:nvSpPr>
        <p:spPr>
          <a:xfrm>
            <a:off x="6921474" y="5477616"/>
            <a:ext cx="351378" cy="461665"/>
          </a:xfrm>
          <a:prstGeom prst="rect">
            <a:avLst/>
          </a:prstGeom>
          <a:noFill/>
        </p:spPr>
        <p:txBody>
          <a:bodyPr wrap="none" rtlCol="0">
            <a:spAutoFit/>
          </a:bodyPr>
          <a:lstStyle/>
          <a:p>
            <a:r>
              <a:rPr lang="cs-CZ" sz="2400" dirty="0"/>
              <a:t>B</a:t>
            </a:r>
            <a:endParaRPr lang="cs-CZ" sz="2000" dirty="0"/>
          </a:p>
        </p:txBody>
      </p:sp>
      <p:sp>
        <p:nvSpPr>
          <p:cNvPr id="20" name="TextovéPole 19"/>
          <p:cNvSpPr txBox="1"/>
          <p:nvPr/>
        </p:nvSpPr>
        <p:spPr>
          <a:xfrm>
            <a:off x="6645899" y="3744236"/>
            <a:ext cx="348172" cy="461665"/>
          </a:xfrm>
          <a:prstGeom prst="rect">
            <a:avLst/>
          </a:prstGeom>
          <a:noFill/>
        </p:spPr>
        <p:txBody>
          <a:bodyPr wrap="none" rtlCol="0">
            <a:spAutoFit/>
          </a:bodyPr>
          <a:lstStyle/>
          <a:p>
            <a:r>
              <a:rPr lang="cs-CZ" sz="2400" dirty="0"/>
              <a:t>C</a:t>
            </a:r>
            <a:endParaRPr lang="cs-CZ" sz="2000" dirty="0"/>
          </a:p>
        </p:txBody>
      </p:sp>
      <p:sp>
        <p:nvSpPr>
          <p:cNvPr id="21" name="Tlačítko akce: Video 20">
            <a:hlinkClick r:id="rId9" action="ppaction://hlinksldjump" highlightClick="1"/>
          </p:cNvPr>
          <p:cNvSpPr/>
          <p:nvPr/>
        </p:nvSpPr>
        <p:spPr>
          <a:xfrm>
            <a:off x="7884368" y="6021288"/>
            <a:ext cx="720080" cy="50405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01719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30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7"/>
                                        </p:tgtEl>
                                        <p:attrNameLst>
                                          <p:attrName>style.visibility</p:attrName>
                                        </p:attrNameLst>
                                      </p:cBhvr>
                                      <p:to>
                                        <p:strVal val="visible"/>
                                      </p:to>
                                    </p:set>
                                    <p:animEffect transition="in" filter="fade">
                                      <p:cBhvr>
                                        <p:cTn id="17" dur="2000"/>
                                        <p:tgtEl>
                                          <p:spTgt spid="102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2000"/>
                                        <p:tgtEl>
                                          <p:spTgt spid="13"/>
                                        </p:tgtEl>
                                      </p:cBhvr>
                                    </p:animEffect>
                                  </p:childTnLst>
                                </p:cTn>
                              </p:par>
                            </p:childTnLst>
                          </p:cTn>
                        </p:par>
                        <p:par>
                          <p:cTn id="28" fill="hold">
                            <p:stCondLst>
                              <p:cond delay="2000"/>
                            </p:stCondLst>
                            <p:childTnLst>
                              <p:par>
                                <p:cTn id="29" presetID="10" presetClass="entr" presetSubtype="0"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2000"/>
                                        <p:tgtEl>
                                          <p:spTgt spid="1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5000"/>
                                        <p:tgtEl>
                                          <p:spTgt spid="3">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029"/>
                                        </p:tgtEl>
                                        <p:attrNameLst>
                                          <p:attrName>style.visibility</p:attrName>
                                        </p:attrNameLst>
                                      </p:cBhvr>
                                      <p:to>
                                        <p:strVal val="visible"/>
                                      </p:to>
                                    </p:set>
                                    <p:animEffect transition="in" filter="fade">
                                      <p:cBhvr>
                                        <p:cTn id="41" dur="2000"/>
                                        <p:tgtEl>
                                          <p:spTgt spid="1029"/>
                                        </p:tgtEl>
                                      </p:cBhvr>
                                    </p:animEffect>
                                  </p:childTnLst>
                                </p:cTn>
                              </p:par>
                            </p:childTnLst>
                          </p:cTn>
                        </p:par>
                        <p:par>
                          <p:cTn id="42" fill="hold">
                            <p:stCondLst>
                              <p:cond delay="2000"/>
                            </p:stCondLst>
                            <p:childTnLst>
                              <p:par>
                                <p:cTn id="43" presetID="10" presetClass="entr" presetSubtype="0" fill="hold" nodeType="afterEffect">
                                  <p:stCondLst>
                                    <p:cond delay="0"/>
                                  </p:stCondLst>
                                  <p:childTnLst>
                                    <p:set>
                                      <p:cBhvr>
                                        <p:cTn id="44" dur="1" fill="hold">
                                          <p:stCondLst>
                                            <p:cond delay="0"/>
                                          </p:stCondLst>
                                        </p:cTn>
                                        <p:tgtEl>
                                          <p:spTgt spid="1028"/>
                                        </p:tgtEl>
                                        <p:attrNameLst>
                                          <p:attrName>style.visibility</p:attrName>
                                        </p:attrNameLst>
                                      </p:cBhvr>
                                      <p:to>
                                        <p:strVal val="visible"/>
                                      </p:to>
                                    </p:set>
                                    <p:animEffect transition="in" filter="fade">
                                      <p:cBhvr>
                                        <p:cTn id="45" dur="2000"/>
                                        <p:tgtEl>
                                          <p:spTgt spid="1028"/>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
                                            <p:txEl>
                                              <p:pRg st="4" end="4"/>
                                            </p:txEl>
                                          </p:spTgt>
                                        </p:tgtEl>
                                        <p:attrNameLst>
                                          <p:attrName>style.visibility</p:attrName>
                                        </p:attrNameLst>
                                      </p:cBhvr>
                                      <p:to>
                                        <p:strVal val="visible"/>
                                      </p:to>
                                    </p:set>
                                    <p:animEffect transition="in" filter="fade">
                                      <p:cBhvr>
                                        <p:cTn id="50" dur="5000"/>
                                        <p:tgtEl>
                                          <p:spTgt spid="3">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0"/>
                                        </p:tgtEl>
                                        <p:attrNameLst>
                                          <p:attrName>style.visibility</p:attrName>
                                        </p:attrNameLst>
                                      </p:cBhvr>
                                      <p:to>
                                        <p:strVal val="visible"/>
                                      </p:to>
                                    </p:set>
                                    <p:animEffect transition="in" filter="fade">
                                      <p:cBhvr>
                                        <p:cTn id="55" dur="2000"/>
                                        <p:tgtEl>
                                          <p:spTgt spid="20"/>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txEl>
                                              <p:pRg st="5" end="5"/>
                                            </p:txEl>
                                          </p:spTgt>
                                        </p:tgtEl>
                                        <p:attrNameLst>
                                          <p:attrName>style.visibility</p:attrName>
                                        </p:attrNameLst>
                                      </p:cBhvr>
                                      <p:to>
                                        <p:strVal val="visible"/>
                                      </p:to>
                                    </p:set>
                                    <p:animEffect transition="in" filter="fade">
                                      <p:cBhvr>
                                        <p:cTn id="60" dur="5000"/>
                                        <p:tgtEl>
                                          <p:spTgt spid="3">
                                            <p:txEl>
                                              <p:pRg st="5" end="5"/>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fade">
                                      <p:cBhvr>
                                        <p:cTn id="65"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13" grpId="0"/>
      <p:bldP spid="19" grpId="0"/>
      <p:bldP spid="2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POUŽITÁ LITERATURA  A OBRÁZKY</a:t>
            </a:r>
            <a:endParaRPr lang="cs-CZ" dirty="0"/>
          </a:p>
        </p:txBody>
      </p:sp>
      <p:sp>
        <p:nvSpPr>
          <p:cNvPr id="3" name="Zástupný symbol pro obsah 2"/>
          <p:cNvSpPr>
            <a:spLocks noGrp="1"/>
          </p:cNvSpPr>
          <p:nvPr>
            <p:ph idx="1"/>
          </p:nvPr>
        </p:nvSpPr>
        <p:spPr/>
        <p:txBody>
          <a:bodyPr>
            <a:normAutofit fontScale="92500" lnSpcReduction="10000"/>
          </a:bodyPr>
          <a:lstStyle/>
          <a:p>
            <a:pPr marL="0" indent="0">
              <a:buNone/>
            </a:pPr>
            <a:r>
              <a:rPr lang="cs-CZ" dirty="0"/>
              <a:t>KOUŘILOVÁ, Anna a Milena TRÁVNÍČKOVÁ. </a:t>
            </a:r>
            <a:r>
              <a:rPr lang="cs-CZ" i="1" dirty="0"/>
              <a:t>Matematika pro 7. ročník zvláštní školy</a:t>
            </a:r>
            <a:r>
              <a:rPr lang="cs-CZ" dirty="0"/>
              <a:t>. 1. vyd. Ilustrace Eva </a:t>
            </a:r>
            <a:r>
              <a:rPr lang="cs-CZ" dirty="0" err="1"/>
              <a:t>Duchečková</a:t>
            </a:r>
            <a:r>
              <a:rPr lang="cs-CZ" dirty="0"/>
              <a:t>. Praha: Septima, 1996, 83 s. ISBN 80-858-0163-9. </a:t>
            </a:r>
            <a:endParaRPr lang="cs-CZ" dirty="0" smtClean="0"/>
          </a:p>
          <a:p>
            <a:pPr marL="0" indent="0">
              <a:buNone/>
            </a:pPr>
            <a:endParaRPr lang="cs-CZ" dirty="0"/>
          </a:p>
          <a:p>
            <a:pPr marL="0" indent="0">
              <a:buNone/>
            </a:pPr>
            <a:r>
              <a:rPr lang="cs-CZ" dirty="0" smtClean="0"/>
              <a:t>Fotografie: soukromý archiv autorky.</a:t>
            </a:r>
          </a:p>
          <a:p>
            <a:pPr marL="0" indent="0">
              <a:buNone/>
            </a:pPr>
            <a:endParaRPr lang="cs-CZ" dirty="0" smtClean="0"/>
          </a:p>
          <a:p>
            <a:pPr marL="0" indent="0">
              <a:buNone/>
            </a:pPr>
            <a:r>
              <a:rPr lang="cs-CZ" dirty="0"/>
              <a:t>Video je vytvořené v programu SMART Notebook Software, verze 11.0.704.1 </a:t>
            </a:r>
          </a:p>
          <a:p>
            <a:pPr marL="0" indent="0">
              <a:buNone/>
            </a:pPr>
            <a:endParaRPr lang="cs-CZ" dirty="0"/>
          </a:p>
          <a:p>
            <a:pPr marL="0" indent="0">
              <a:buNone/>
            </a:pPr>
            <a:r>
              <a:rPr lang="cs-CZ" sz="2400" dirty="0" smtClean="0"/>
              <a:t>Kliparty:</a:t>
            </a:r>
          </a:p>
          <a:p>
            <a:pPr marL="0" indent="0">
              <a:buNone/>
            </a:pPr>
            <a:r>
              <a:rPr lang="cs-CZ" dirty="0"/>
              <a:t>PALAO, Sergio. </a:t>
            </a:r>
            <a:r>
              <a:rPr lang="cs-CZ" dirty="0" err="1"/>
              <a:t>Arasaac</a:t>
            </a:r>
            <a:r>
              <a:rPr lang="cs-CZ" dirty="0"/>
              <a:t> </a:t>
            </a:r>
            <a:r>
              <a:rPr lang="cs-CZ" dirty="0" err="1"/>
              <a:t>pictograms</a:t>
            </a:r>
            <a:r>
              <a:rPr lang="cs-CZ" dirty="0"/>
              <a:t> [online]. [cit. 2013-07-15]. Dostupné pod licencí </a:t>
            </a:r>
            <a:r>
              <a:rPr lang="cs-CZ" dirty="0" err="1"/>
              <a:t>Creative</a:t>
            </a:r>
            <a:r>
              <a:rPr lang="cs-CZ" dirty="0"/>
              <a:t> </a:t>
            </a:r>
            <a:r>
              <a:rPr lang="cs-CZ" dirty="0" err="1"/>
              <a:t>Commons</a:t>
            </a:r>
            <a:r>
              <a:rPr lang="cs-CZ" dirty="0"/>
              <a:t> na WWW: &lt;http://www.catedu.es/arasaac/descargas.php#en &gt; </a:t>
            </a:r>
          </a:p>
          <a:p>
            <a:pPr marL="0" indent="0">
              <a:buNone/>
            </a:pPr>
            <a:endParaRPr lang="cs-CZ" dirty="0" smtClean="0"/>
          </a:p>
          <a:p>
            <a:pPr marL="0" indent="0">
              <a:buNone/>
            </a:pPr>
            <a:endParaRPr lang="cs-CZ" dirty="0"/>
          </a:p>
        </p:txBody>
      </p:sp>
    </p:spTree>
    <p:extLst>
      <p:ext uri="{BB962C8B-B14F-4D97-AF65-F5344CB8AC3E}">
        <p14:creationId xmlns:p14="http://schemas.microsoft.com/office/powerpoint/2010/main" val="4411308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KONSTRUKCE 60°</a:t>
            </a:r>
            <a:endParaRPr lang="cs-CZ" dirty="0"/>
          </a:p>
        </p:txBody>
      </p:sp>
      <p:pic>
        <p:nvPicPr>
          <p:cNvPr id="4" name="konstukce 60°.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cstate="print"/>
          <a:stretch>
            <a:fillRect/>
          </a:stretch>
        </p:blipFill>
        <p:spPr>
          <a:xfrm>
            <a:off x="467544" y="1700808"/>
            <a:ext cx="8229600" cy="4625975"/>
          </a:xfrm>
        </p:spPr>
      </p:pic>
      <p:sp>
        <p:nvSpPr>
          <p:cNvPr id="5" name="Tlačítko akce: Návrat 4">
            <a:hlinkClick r:id="rId5" action="ppaction://hlinksldjump" highlightClick="1"/>
          </p:cNvPr>
          <p:cNvSpPr/>
          <p:nvPr/>
        </p:nvSpPr>
        <p:spPr>
          <a:xfrm>
            <a:off x="8294791" y="6142992"/>
            <a:ext cx="720080" cy="476672"/>
          </a:xfrm>
          <a:prstGeom prst="actionButtonRetur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661917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2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548680"/>
            <a:ext cx="8229600" cy="990600"/>
          </a:xfrm>
        </p:spPr>
        <p:txBody>
          <a:bodyPr/>
          <a:lstStyle/>
          <a:p>
            <a:r>
              <a:rPr lang="cs-CZ" dirty="0" smtClean="0"/>
              <a:t>KONSTRUKCE 120°</a:t>
            </a:r>
            <a:endParaRPr lang="cs-CZ" dirty="0"/>
          </a:p>
        </p:txBody>
      </p:sp>
      <p:pic>
        <p:nvPicPr>
          <p:cNvPr id="4" name="konstrukce 120°.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cstate="print"/>
          <a:stretch>
            <a:fillRect/>
          </a:stretch>
        </p:blipFill>
        <p:spPr>
          <a:xfrm>
            <a:off x="539552" y="1772816"/>
            <a:ext cx="8229600" cy="4625975"/>
          </a:xfrm>
        </p:spPr>
      </p:pic>
      <p:sp>
        <p:nvSpPr>
          <p:cNvPr id="5" name="Tlačítko akce: Návrat 4">
            <a:hlinkClick r:id="rId5" action="ppaction://hlinksldjump" highlightClick="1"/>
          </p:cNvPr>
          <p:cNvSpPr/>
          <p:nvPr/>
        </p:nvSpPr>
        <p:spPr>
          <a:xfrm>
            <a:off x="8261886" y="6153017"/>
            <a:ext cx="720080" cy="476672"/>
          </a:xfrm>
          <a:prstGeom prst="actionButtonRetur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814701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7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KONSTRUKCE 30°</a:t>
            </a:r>
            <a:endParaRPr lang="cs-CZ" dirty="0"/>
          </a:p>
        </p:txBody>
      </p:sp>
      <p:pic>
        <p:nvPicPr>
          <p:cNvPr id="4" name="konstrukce 30°.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cstate="print"/>
          <a:stretch>
            <a:fillRect/>
          </a:stretch>
        </p:blipFill>
        <p:spPr>
          <a:xfrm>
            <a:off x="457200" y="1725613"/>
            <a:ext cx="8229600" cy="4625975"/>
          </a:xfrm>
        </p:spPr>
      </p:pic>
      <p:sp>
        <p:nvSpPr>
          <p:cNvPr id="5" name="Tlačítko akce: Návrat 4">
            <a:hlinkClick r:id="rId5" action="ppaction://hlinksldjump" highlightClick="1"/>
          </p:cNvPr>
          <p:cNvSpPr/>
          <p:nvPr/>
        </p:nvSpPr>
        <p:spPr>
          <a:xfrm>
            <a:off x="8294791" y="6142992"/>
            <a:ext cx="720080" cy="476672"/>
          </a:xfrm>
          <a:prstGeom prst="actionButtonRetur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44323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KONSTRUKCE 90°</a:t>
            </a:r>
            <a:endParaRPr lang="cs-CZ" dirty="0"/>
          </a:p>
        </p:txBody>
      </p:sp>
      <p:pic>
        <p:nvPicPr>
          <p:cNvPr id="4" name="konstrukce úhlu 90°.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cstate="print"/>
          <a:stretch>
            <a:fillRect/>
          </a:stretch>
        </p:blipFill>
        <p:spPr>
          <a:xfrm>
            <a:off x="425231" y="1755353"/>
            <a:ext cx="8229600" cy="4625975"/>
          </a:xfrm>
        </p:spPr>
      </p:pic>
      <p:sp>
        <p:nvSpPr>
          <p:cNvPr id="5" name="Tlačítko akce: Návrat 4">
            <a:hlinkClick r:id="rId5" action="ppaction://hlinksldjump" highlightClick="1"/>
          </p:cNvPr>
          <p:cNvSpPr/>
          <p:nvPr/>
        </p:nvSpPr>
        <p:spPr>
          <a:xfrm>
            <a:off x="8294791" y="6142992"/>
            <a:ext cx="720080" cy="476672"/>
          </a:xfrm>
          <a:prstGeom prst="actionButtonRetur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052282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3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řehlednost">
  <a:themeElements>
    <a:clrScheme name="Přehlednost">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řehlednost">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239</TotalTime>
  <Words>926</Words>
  <Application>Microsoft Office PowerPoint</Application>
  <PresentationFormat>Předvádění na obrazovce (4:3)</PresentationFormat>
  <Paragraphs>214</Paragraphs>
  <Slides>25</Slides>
  <Notes>3</Notes>
  <HiddenSlides>0</HiddenSlides>
  <MMClips>4</MMClips>
  <ScaleCrop>false</ScaleCrop>
  <HeadingPairs>
    <vt:vector size="4" baseType="variant">
      <vt:variant>
        <vt:lpstr>Motiv</vt:lpstr>
      </vt:variant>
      <vt:variant>
        <vt:i4>2</vt:i4>
      </vt:variant>
      <vt:variant>
        <vt:lpstr>Nadpisy snímků</vt:lpstr>
      </vt:variant>
      <vt:variant>
        <vt:i4>25</vt:i4>
      </vt:variant>
    </vt:vector>
  </HeadingPairs>
  <TitlesOfParts>
    <vt:vector size="27" baseType="lpstr">
      <vt:lpstr>Přehlednost</vt:lpstr>
      <vt:lpstr>Motiv systému Office</vt:lpstr>
      <vt:lpstr>Prezentace aplikace PowerPoint</vt:lpstr>
      <vt:lpstr>Prezentace aplikace PowerPoint</vt:lpstr>
      <vt:lpstr>GEOMETRIE </vt:lpstr>
      <vt:lpstr>ÚHEL</vt:lpstr>
      <vt:lpstr>VRCHOL A RAMENA ÚHLU</vt:lpstr>
      <vt:lpstr>VELIKOST ÚHLU, ÚHLOMĚR, STUPEŇ</vt:lpstr>
      <vt:lpstr>POPIS ÚHLOMĚRU</vt:lpstr>
      <vt:lpstr>MĚŘENÍ ÚHLOMĚREM</vt:lpstr>
      <vt:lpstr>DRUHY ÚHLŮ</vt:lpstr>
      <vt:lpstr>O jaký úhel se jedná?</vt:lpstr>
      <vt:lpstr>Prezentace aplikace PowerPoint</vt:lpstr>
      <vt:lpstr>Prezentace aplikace PowerPoint</vt:lpstr>
      <vt:lpstr>Prezentace aplikace PowerPoint</vt:lpstr>
      <vt:lpstr>RÝSOVÁNÍ ÚHLU DANÉ VELIKOSTI</vt:lpstr>
      <vt:lpstr>Prezentace aplikace PowerPoint</vt:lpstr>
      <vt:lpstr>RÝSOVÁNÍ ÚHLŮ DANÉ VELIKOSTI</vt:lpstr>
      <vt:lpstr>KONSTRUKCE ÚHLU 120°</vt:lpstr>
      <vt:lpstr>KONSTRUKCE ÚHLU 60°</vt:lpstr>
      <vt:lpstr>KONSTRUKCE ÚHLU 30°</vt:lpstr>
      <vt:lpstr>KONSTRUKCE ÚHLU 90°</vt:lpstr>
      <vt:lpstr>POUŽITÁ LITERATURA  A OBRÁZKY</vt:lpstr>
      <vt:lpstr>KONSTRUKCE 60°</vt:lpstr>
      <vt:lpstr>KONSTRUKCE 120°</vt:lpstr>
      <vt:lpstr>KONSTRUKCE 30°</vt:lpstr>
      <vt:lpstr>KONSTRUKCE 90°</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GEOMETRIE </dc:title>
  <dc:creator>Hana</dc:creator>
  <cp:lastModifiedBy>skola</cp:lastModifiedBy>
  <cp:revision>28</cp:revision>
  <dcterms:created xsi:type="dcterms:W3CDTF">2013-08-04T14:41:13Z</dcterms:created>
  <dcterms:modified xsi:type="dcterms:W3CDTF">2014-10-16T06:01:38Z</dcterms:modified>
</cp:coreProperties>
</file>