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94" r:id="rId3"/>
    <p:sldId id="295" r:id="rId4"/>
    <p:sldId id="296" r:id="rId5"/>
    <p:sldId id="269" r:id="rId6"/>
    <p:sldId id="291" r:id="rId7"/>
    <p:sldId id="292" r:id="rId8"/>
    <p:sldId id="286" r:id="rId9"/>
    <p:sldId id="290" r:id="rId10"/>
    <p:sldId id="275" r:id="rId11"/>
    <p:sldId id="281" r:id="rId12"/>
    <p:sldId id="276" r:id="rId13"/>
    <p:sldId id="277" r:id="rId14"/>
    <p:sldId id="289" r:id="rId15"/>
    <p:sldId id="297" r:id="rId16"/>
    <p:sldId id="298" r:id="rId17"/>
    <p:sldId id="29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97" autoAdjust="0"/>
  </p:normalViewPr>
  <p:slideViewPr>
    <p:cSldViewPr>
      <p:cViewPr varScale="1">
        <p:scale>
          <a:sx n="65" d="100"/>
          <a:sy n="65" d="100"/>
        </p:scale>
        <p:origin x="-62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50F3E5-BB99-40F4-925E-A30AC233364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15BEC-ED34-4846-B0BD-0FF8F16A06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33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7811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8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1715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402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545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9216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2269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8398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9807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729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9123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F7D36-FCC3-4049-9332-066B1E7CB564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7DAB98-3B4E-4305-B490-B9E25A3DF7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17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eogebratube.org/material/show/id/45477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eogebratube.org/material/show/id/45480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5" Type="http://schemas.openxmlformats.org/officeDocument/2006/relationships/slide" Target="slide8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875100" y="2516703"/>
            <a:ext cx="73392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Geometrie pro 7. ročník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0978" y="4355812"/>
            <a:ext cx="25355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Mgr. Hana Vítková</a:t>
            </a:r>
            <a:endParaRPr lang="cs-CZ" dirty="0"/>
          </a:p>
        </p:txBody>
      </p:sp>
      <p:pic>
        <p:nvPicPr>
          <p:cNvPr id="1029" name="Picture 5" descr="\\srv\users$\trifanova\PROJEKT EU peníze školám\Logo škola\Logo ško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229200"/>
            <a:ext cx="2304256" cy="805236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5724128" y="4365104"/>
            <a:ext cx="18576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Datum: 5. </a:t>
            </a:r>
            <a:r>
              <a:rPr lang="cs-CZ" smtClean="0"/>
              <a:t>8. </a:t>
            </a:r>
            <a:r>
              <a:rPr lang="cs-CZ" dirty="0" smtClean="0"/>
              <a:t>2013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8462" y="6237312"/>
            <a:ext cx="55098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Základní škola a Praktická škola Velké Meziříčí, Poštovní 1663/3, 594 01 Velké Meziříčí</a:t>
            </a:r>
            <a:endParaRPr lang="cs-CZ" sz="12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04664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8321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9059729"/>
              </p:ext>
            </p:extLst>
          </p:nvPr>
        </p:nvGraphicFramePr>
        <p:xfrm>
          <a:off x="323528" y="265824"/>
          <a:ext cx="8496944" cy="6490431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088232"/>
                <a:gridCol w="6408712"/>
              </a:tblGrid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Registrační číslo projektu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CZ.1.07/1.4.00/21.3814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Název projektu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Moderní</a:t>
                      </a:r>
                      <a:r>
                        <a:rPr lang="cs-CZ" sz="1400" baseline="0" dirty="0" smtClean="0"/>
                        <a:t> škola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Šablona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III/2 Inovace a zkvalitnění výuky prostřednictvím ICT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Číslo materiálu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i="0" dirty="0" smtClean="0"/>
                        <a:t>VY_32_INOVACE_113</a:t>
                      </a:r>
                      <a:endParaRPr lang="cs-CZ" sz="1400" i="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Název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Geometrie pro 7. ročník –  pravidelný šestiúhelník</a:t>
                      </a:r>
                      <a:r>
                        <a:rPr lang="cs-CZ" sz="1400" b="1" baseline="0" dirty="0" smtClean="0"/>
                        <a:t> a osmiúhelník, kružnice opsaná, obvody rovinných obrazců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Autor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Hana Vítková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Předmět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Matematika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Tematická oblast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Matematika a její aplikace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Ročník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 – 8. r</a:t>
                      </a:r>
                      <a:r>
                        <a:rPr lang="cs-CZ" sz="1400" baseline="0" dirty="0" smtClean="0"/>
                        <a:t>očník ZŠ praktická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90565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Datum ověření,</a:t>
                      </a:r>
                      <a:r>
                        <a:rPr lang="cs-CZ" sz="1400" baseline="0" dirty="0" smtClean="0"/>
                        <a:t> ověřil(a)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8.10.2014 Mgr. Monika </a:t>
                      </a:r>
                      <a:r>
                        <a:rPr lang="cs-CZ" sz="1400" smtClean="0"/>
                        <a:t>Vencourová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900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Anotace</a:t>
                      </a:r>
                      <a:endParaRPr lang="cs-CZ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aseline="0" dirty="0" smtClean="0"/>
                        <a:t>Materiál je převážně teoretického rázu. Seznamuje žáky se základními geometrickými pojmy (pravidelný šestiúhelník a osmiúhelník, kružnice opsaná). Žáci se naučí rýsovat pravidelný šestiúhelník a osmiúhelník a vypočítat obvody základních rovinných obrazců.  Obsažené interaktivní prvky umožňují procvičení učiva a také dávají učiteli zpětnou vazbu, zda žáci učivo pochopili.</a:t>
                      </a:r>
                      <a:endParaRPr lang="cs-CZ" sz="14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49071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Metodický</a:t>
                      </a:r>
                      <a:r>
                        <a:rPr lang="cs-CZ" sz="1400" baseline="0" dirty="0" smtClean="0"/>
                        <a:t> návod</a:t>
                      </a:r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800" dirty="0" smtClean="0"/>
                        <a:t>Materiál je zpracován jako prezentace. Lze</a:t>
                      </a:r>
                      <a:r>
                        <a:rPr lang="cs-CZ" sz="800" baseline="0" dirty="0" smtClean="0"/>
                        <a:t> jej použít při výkladu či opakování učiva. Některé snímky mohou sloužit jako vzor pro zápis látky do sešitu. Materiál obsahuje interaktivní cvičení a geometrické aplety vytvořené v aplikaci </a:t>
                      </a:r>
                      <a:r>
                        <a:rPr lang="cs-CZ" sz="800" baseline="0" dirty="0" err="1" smtClean="0"/>
                        <a:t>Geogebra</a:t>
                      </a:r>
                      <a:r>
                        <a:rPr lang="cs-CZ" sz="800" baseline="0" dirty="0" smtClean="0"/>
                        <a:t>.  Na další snímek se přechází kliknutím. Jednotlivé snímky mají nastavené animace. Před samotnou prezentací je nutné si materiál projít, vyzkoušet si nastavené časování. Text by měl být v případě potřeby vyučujícím předčítán. Po </a:t>
                      </a:r>
                      <a:r>
                        <a:rPr lang="cs-CZ" sz="800" baseline="0" dirty="0" err="1" smtClean="0"/>
                        <a:t>rozkliknutí</a:t>
                      </a:r>
                      <a:r>
                        <a:rPr lang="cs-CZ" sz="800" baseline="0" dirty="0" smtClean="0"/>
                        <a:t> geometrického apletu, zvolíme „Přejít na studentskou verzi“, kde si nastavíme potřebné časování jednotlivých kroků. Animaci můžeme dle potřeby zastavit a poskytnout žákům potřebný komentář.</a:t>
                      </a:r>
                      <a:endParaRPr lang="cs-CZ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21760">
                <a:tc gridSpan="2">
                  <a:txBody>
                    <a:bodyPr/>
                    <a:lstStyle/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r>
                        <a:rPr lang="cs-CZ" sz="1000" dirty="0" smtClean="0"/>
                        <a:t>Prohlašuji, že při tvorbě výukového materiálu jsem respektoval(a) všeobecně užívané právní a morální zvyklosti, autorská a jiná práva třetích osob, zejména </a:t>
                      </a:r>
                    </a:p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r>
                        <a:rPr lang="cs-CZ" sz="1000" dirty="0" smtClean="0"/>
                        <a:t>práva duševního vlastnictví (např. práva k obchodní firmě, autorská práva k software, k filmovým, hudebním a fotografickým dílům nebo práva k ochranným známkám)</a:t>
                      </a:r>
                      <a:r>
                        <a:rPr lang="cs-CZ" sz="1000" baseline="0" dirty="0" smtClean="0"/>
                        <a:t> </a:t>
                      </a:r>
                      <a:r>
                        <a:rPr lang="cs-CZ" sz="1000" dirty="0" smtClean="0"/>
                        <a:t>dle zákona 121/2000 Sb. (autorský zákon). Nesu veškerou právní odpovědnost za obsah a původ svého díla. </a:t>
                      </a:r>
                    </a:p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endParaRPr lang="cs-CZ" sz="1000" dirty="0" smtClean="0"/>
                    </a:p>
                    <a:p>
                      <a:pPr algn="just" eaLnBrk="1" fontAlgn="auto" hangingPunct="1">
                        <a:spcAft>
                          <a:spcPts val="0"/>
                        </a:spcAft>
                        <a:buFont typeface="Arial" pitchFamily="34" charset="0"/>
                        <a:buNone/>
                        <a:defRPr/>
                      </a:pPr>
                      <a:r>
                        <a:rPr lang="cs-CZ" sz="1000" dirty="0" smtClean="0"/>
                        <a:t>Dávám souhlas, aby moje dílo bylo dáno k dispozici veřejnosti k účelům volného užití (§30 odst. 1 zákona 121/2000 Sb.), tj. že k uvedeným účelům může být kýmkoliv zveřejňováno, používáno, upravováno a uchováváno.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78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GEOMETRIE	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3573016"/>
            <a:ext cx="6400800" cy="1752600"/>
          </a:xfrm>
        </p:spPr>
        <p:txBody>
          <a:bodyPr>
            <a:normAutofit/>
          </a:bodyPr>
          <a:lstStyle/>
          <a:p>
            <a:r>
              <a:rPr lang="cs-CZ" dirty="0" smtClean="0"/>
              <a:t>pro 7. ročník základní školy praktické</a:t>
            </a:r>
          </a:p>
          <a:p>
            <a:r>
              <a:rPr lang="cs-CZ" dirty="0" smtClean="0"/>
              <a:t>Pravidelný šestiúhelník a osmiúhelník, kružnice opsaná, obvody rovinných obrazců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691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PRAVIDELNÝ ŠESTIÚHELNÍK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3247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Pravidelný šestiúhelník má šest stejně dlouhých stran.</a:t>
            </a:r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2394839" y="2488539"/>
            <a:ext cx="4231593" cy="3875030"/>
            <a:chOff x="2394839" y="2488539"/>
            <a:chExt cx="4231593" cy="387503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13" t="7641" r="18741" b="5401"/>
            <a:stretch/>
          </p:blipFill>
          <p:spPr bwMode="auto">
            <a:xfrm rot="-60000">
              <a:off x="2766396" y="2812226"/>
              <a:ext cx="3615415" cy="3289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2394839" y="4158824"/>
              <a:ext cx="3257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F</a:t>
              </a: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3321682" y="2488539"/>
              <a:ext cx="33534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E</a:t>
              </a: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416601" y="2488539"/>
              <a:ext cx="373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D</a:t>
              </a: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278260" y="4164444"/>
              <a:ext cx="3481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C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491880" y="5891739"/>
              <a:ext cx="3626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5220072" y="5901904"/>
              <a:ext cx="351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3703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RÝSOVÁNÍ PRAVIDELNÉHO ŠESTIÚHELNÍKU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7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Pravidelný šestiúhelník rýsujeme pomocí kružnice. Poloměr této kružnice je roven délce strany pravidelného šestiúhelníku.</a:t>
            </a:r>
          </a:p>
        </p:txBody>
      </p:sp>
      <p:pic>
        <p:nvPicPr>
          <p:cNvPr id="5" name="Picture 2" descr="C:\Program Files (x86)\ARASAAC Color\EN_Colored_Pictograms\have an idea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28837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ideo 5">
            <a:hlinkClick r:id="rId4" action="ppaction://hlinksldjump" highlightClick="1"/>
          </p:cNvPr>
          <p:cNvSpPr/>
          <p:nvPr/>
        </p:nvSpPr>
        <p:spPr>
          <a:xfrm>
            <a:off x="7452320" y="2636912"/>
            <a:ext cx="762000" cy="576064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950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vál 23"/>
          <p:cNvSpPr/>
          <p:nvPr/>
        </p:nvSpPr>
        <p:spPr>
          <a:xfrm>
            <a:off x="4739019" y="3185963"/>
            <a:ext cx="2664000" cy="26640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1003456" y="3547916"/>
            <a:ext cx="2275236" cy="227523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KRUŽNICE OPSANÁ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Kružnice opsaná je taková kružnice, která prochází všemi vrcholy pravidelného rovinného obrazce.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365094" y="3903441"/>
            <a:ext cx="1584176" cy="158417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13" t="7641" r="18741" b="5401"/>
          <a:stretch/>
        </p:blipFill>
        <p:spPr bwMode="auto">
          <a:xfrm rot="21540000">
            <a:off x="4681268" y="3270369"/>
            <a:ext cx="2779503" cy="2528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5897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2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PRAVIDELNÝ OSMIÚHELNÍK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Pravidelný osmiúhelník má osm stejně dlouhých stran.</a:t>
            </a:r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2910631" y="2592000"/>
            <a:ext cx="3559119" cy="3723106"/>
            <a:chOff x="2910631" y="2592000"/>
            <a:chExt cx="3559119" cy="3723106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794" t="9546" r="15820"/>
            <a:stretch/>
          </p:blipFill>
          <p:spPr bwMode="auto">
            <a:xfrm rot="1091472">
              <a:off x="2912087" y="2786231"/>
              <a:ext cx="3552893" cy="34221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2910631" y="3486594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G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3780000" y="2628000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F</a:t>
              </a: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167604" y="2592000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E</a:t>
              </a: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037702" y="3428576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D</a:t>
              </a: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2910631" y="486878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H</a:t>
              </a:r>
              <a:endParaRPr lang="cs-CZ" sz="2400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6036027" y="486878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C</a:t>
              </a:r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173421" y="5849192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B</a:t>
              </a: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757375" y="5853441"/>
              <a:ext cx="4320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43610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RÝSOVÁNÍ PRAVIDELNÉHO OSMIÚHELNÍKU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84784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Pravidelný osmiúhelník rýsujeme pomocí kružnice opsané, kterou musíme rozdělit na 8 stejně velkých dílů.</a:t>
            </a:r>
          </a:p>
        </p:txBody>
      </p:sp>
      <p:pic>
        <p:nvPicPr>
          <p:cNvPr id="5" name="Picture 2" descr="C:\Program Files (x86)\ARASAAC Color\EN_Colored_Pictograms\have an idea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28837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lačítko akce: Video 5">
            <a:hlinkClick r:id="rId4" action="ppaction://hlinksldjump" highlightClick="1"/>
          </p:cNvPr>
          <p:cNvSpPr/>
          <p:nvPr/>
        </p:nvSpPr>
        <p:spPr>
          <a:xfrm>
            <a:off x="6948264" y="2348880"/>
            <a:ext cx="864096" cy="576064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44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OBVODY ROVINNÝCH OBRAZCŮ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Obvodem obrazce rozumíme délku jeho hranice.</a:t>
            </a:r>
          </a:p>
          <a:p>
            <a:pPr marL="0" indent="0">
              <a:buNone/>
            </a:pPr>
            <a:r>
              <a:rPr lang="cs-CZ" dirty="0" smtClean="0"/>
              <a:t>Vypočítáme ho součtem jeho stran.</a:t>
            </a:r>
          </a:p>
          <a:p>
            <a:pPr marL="0" indent="0">
              <a:buNone/>
            </a:pPr>
            <a:r>
              <a:rPr lang="cs-CZ" dirty="0" smtClean="0"/>
              <a:t>Obvod označujeme malým písmenem </a:t>
            </a:r>
            <a:r>
              <a:rPr lang="cs-CZ" b="1" i="1" dirty="0" smtClean="0"/>
              <a:t>o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452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TROJÚHELNÍKU</a:t>
            </a:r>
            <a:endParaRPr lang="cs-CZ" dirty="0"/>
          </a:p>
        </p:txBody>
      </p:sp>
      <p:grpSp>
        <p:nvGrpSpPr>
          <p:cNvPr id="3" name="Skupina 2"/>
          <p:cNvGrpSpPr/>
          <p:nvPr/>
        </p:nvGrpSpPr>
        <p:grpSpPr>
          <a:xfrm>
            <a:off x="2879592" y="1190492"/>
            <a:ext cx="2630413" cy="2946454"/>
            <a:chOff x="2879592" y="1190492"/>
            <a:chExt cx="2630413" cy="2946454"/>
          </a:xfrm>
        </p:grpSpPr>
        <p:sp>
          <p:nvSpPr>
            <p:cNvPr id="6" name="TextovéPole 5"/>
            <p:cNvSpPr txBox="1"/>
            <p:nvPr/>
          </p:nvSpPr>
          <p:spPr>
            <a:xfrm>
              <a:off x="4072721" y="1190492"/>
              <a:ext cx="3481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C</a:t>
              </a: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158627" y="3662581"/>
              <a:ext cx="351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B</a:t>
              </a:r>
            </a:p>
          </p:txBody>
        </p:sp>
        <p:sp>
          <p:nvSpPr>
            <p:cNvPr id="4" name="Rovnoramenný trojúhelník 3"/>
            <p:cNvSpPr/>
            <p:nvPr/>
          </p:nvSpPr>
          <p:spPr>
            <a:xfrm>
              <a:off x="3192211" y="1676996"/>
              <a:ext cx="2088232" cy="2088232"/>
            </a:xfrm>
            <a:prstGeom prst="triangl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2879592" y="3675281"/>
              <a:ext cx="3626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4045409" y="3662581"/>
            <a:ext cx="314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42263" y="233037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55754" y="2330376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3403755" y="4984412"/>
            <a:ext cx="16706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o = a + b + c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3646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ČTVERCE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4347" y="4437112"/>
            <a:ext cx="8229600" cy="16825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/>
              <a:t>o = a + a + a + a </a:t>
            </a:r>
          </a:p>
          <a:p>
            <a:pPr marL="0" indent="0" algn="ctr">
              <a:buNone/>
            </a:pPr>
            <a:r>
              <a:rPr lang="cs-CZ" dirty="0" smtClean="0"/>
              <a:t>nebo také </a:t>
            </a:r>
            <a:r>
              <a:rPr lang="cs-CZ" b="1" dirty="0" smtClean="0"/>
              <a:t>o = 4 · a</a:t>
            </a:r>
            <a:endParaRPr lang="cs-CZ" b="1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3238661" y="1801656"/>
            <a:ext cx="2294914" cy="2385277"/>
            <a:chOff x="3294509" y="1803719"/>
            <a:chExt cx="2294914" cy="2385277"/>
          </a:xfrm>
        </p:grpSpPr>
        <p:sp>
          <p:nvSpPr>
            <p:cNvPr id="5" name="Obdélník 4"/>
            <p:cNvSpPr/>
            <p:nvPr/>
          </p:nvSpPr>
          <p:spPr>
            <a:xfrm>
              <a:off x="3596836" y="2247707"/>
              <a:ext cx="1584176" cy="158417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bg1"/>
                </a:solidFill>
              </a:endParaRPr>
            </a:p>
          </p:txBody>
        </p:sp>
        <p:grpSp>
          <p:nvGrpSpPr>
            <p:cNvPr id="19" name="Skupina 18"/>
            <p:cNvGrpSpPr/>
            <p:nvPr/>
          </p:nvGrpSpPr>
          <p:grpSpPr>
            <a:xfrm>
              <a:off x="3294509" y="1803719"/>
              <a:ext cx="2294914" cy="2385277"/>
              <a:chOff x="3294509" y="1803719"/>
              <a:chExt cx="2294914" cy="2385277"/>
            </a:xfrm>
          </p:grpSpPr>
          <p:sp>
            <p:nvSpPr>
              <p:cNvPr id="6" name="TextovéPole 5"/>
              <p:cNvSpPr txBox="1"/>
              <p:nvPr/>
            </p:nvSpPr>
            <p:spPr>
              <a:xfrm>
                <a:off x="3331190" y="1837457"/>
                <a:ext cx="37382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2400" dirty="0"/>
                  <a:t>D</a:t>
                </a:r>
              </a:p>
            </p:txBody>
          </p:sp>
          <p:sp>
            <p:nvSpPr>
              <p:cNvPr id="7" name="TextovéPole 6"/>
              <p:cNvSpPr txBox="1"/>
              <p:nvPr/>
            </p:nvSpPr>
            <p:spPr>
              <a:xfrm>
                <a:off x="5106556" y="1803719"/>
                <a:ext cx="34817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2400" dirty="0"/>
                  <a:t>C</a:t>
                </a:r>
              </a:p>
            </p:txBody>
          </p:sp>
          <p:sp>
            <p:nvSpPr>
              <p:cNvPr id="8" name="TextovéPole 7"/>
              <p:cNvSpPr txBox="1"/>
              <p:nvPr/>
            </p:nvSpPr>
            <p:spPr>
              <a:xfrm>
                <a:off x="5238045" y="3727331"/>
                <a:ext cx="35137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2400" dirty="0" smtClean="0"/>
                  <a:t>B</a:t>
                </a:r>
                <a:endParaRPr lang="cs-CZ" sz="2400" dirty="0"/>
              </a:p>
            </p:txBody>
          </p:sp>
          <p:sp>
            <p:nvSpPr>
              <p:cNvPr id="9" name="TextovéPole 8"/>
              <p:cNvSpPr txBox="1"/>
              <p:nvPr/>
            </p:nvSpPr>
            <p:spPr>
              <a:xfrm>
                <a:off x="3294509" y="3727331"/>
                <a:ext cx="36260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cs-CZ" sz="2400" dirty="0" smtClean="0"/>
                  <a:t>A</a:t>
                </a:r>
                <a:endParaRPr lang="cs-CZ" sz="2400" dirty="0"/>
              </a:p>
            </p:txBody>
          </p:sp>
        </p:grpSp>
      </p:grpSp>
      <p:sp>
        <p:nvSpPr>
          <p:cNvPr id="10" name="TextovéPole 9"/>
          <p:cNvSpPr txBox="1"/>
          <p:nvPr/>
        </p:nvSpPr>
        <p:spPr>
          <a:xfrm>
            <a:off x="4167005" y="1781873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22828" y="2789157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25164" y="2794426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198006" y="3727331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4386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0" grpId="0"/>
      <p:bldP spid="11" grpId="0"/>
      <p:bldP spid="1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OBDÉLNÍKU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437113"/>
            <a:ext cx="8229600" cy="13681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/>
              <a:t>o = a + b + a + b </a:t>
            </a:r>
            <a:endParaRPr lang="cs-CZ" b="1" dirty="0" smtClean="0"/>
          </a:p>
          <a:p>
            <a:pPr marL="0" indent="0" algn="ctr">
              <a:buNone/>
            </a:pPr>
            <a:r>
              <a:rPr lang="cs-CZ" dirty="0" smtClean="0"/>
              <a:t>tedy </a:t>
            </a:r>
            <a:r>
              <a:rPr lang="cs-CZ" b="1" dirty="0"/>
              <a:t>o = 2 · a + 2 · b</a:t>
            </a:r>
          </a:p>
          <a:p>
            <a:pPr algn="ctr"/>
            <a:endParaRPr lang="cs-CZ" dirty="0"/>
          </a:p>
        </p:txBody>
      </p:sp>
      <p:grpSp>
        <p:nvGrpSpPr>
          <p:cNvPr id="5" name="Skupina 4"/>
          <p:cNvGrpSpPr/>
          <p:nvPr/>
        </p:nvGrpSpPr>
        <p:grpSpPr>
          <a:xfrm>
            <a:off x="2304344" y="1606754"/>
            <a:ext cx="4005499" cy="2283911"/>
            <a:chOff x="2304344" y="1606754"/>
            <a:chExt cx="4005499" cy="2283911"/>
          </a:xfrm>
        </p:grpSpPr>
        <p:sp>
          <p:nvSpPr>
            <p:cNvPr id="4" name="Obdélník 3"/>
            <p:cNvSpPr/>
            <p:nvPr/>
          </p:nvSpPr>
          <p:spPr>
            <a:xfrm>
              <a:off x="2627784" y="2060848"/>
              <a:ext cx="3384376" cy="151216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906431" y="1606754"/>
              <a:ext cx="4034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C</a:t>
              </a: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5932512" y="3429000"/>
              <a:ext cx="351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/>
                <a:t>B</a:t>
              </a: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2348426" y="1606754"/>
              <a:ext cx="37382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D</a:t>
              </a:r>
              <a:endParaRPr lang="cs-CZ" sz="2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304344" y="3429000"/>
              <a:ext cx="36260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</p:grpSp>
      <p:sp>
        <p:nvSpPr>
          <p:cNvPr id="11" name="TextovéPole 10"/>
          <p:cNvSpPr txBox="1"/>
          <p:nvPr/>
        </p:nvSpPr>
        <p:spPr>
          <a:xfrm>
            <a:off x="4153901" y="342900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41708" y="158444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11535" y="252454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253812" y="2515664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8539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11" grpId="0"/>
      <p:bldP spid="12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48790"/>
            <a:ext cx="5235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Obvod čtverce vypočítáme podle vzorce: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65056" y="4617142"/>
            <a:ext cx="58449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Obvod trojúhelníku vypočítáme podle vzorce: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65056" y="2907223"/>
            <a:ext cx="5550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Obvod obdélníka vypočítáme podle vzorce:</a:t>
            </a:r>
            <a:endParaRPr lang="cs-CZ" sz="32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763960" y="2100727"/>
            <a:ext cx="166103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 = a + b + c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39025" y="2100727"/>
            <a:ext cx="2172390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 = a + a + a + a 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63960" y="5329898"/>
            <a:ext cx="166103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 = a + b + c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63960" y="3753046"/>
            <a:ext cx="2172390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 = a + a + a + a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39025" y="5342393"/>
            <a:ext cx="2201244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 = a + b + a + b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39025" y="3753045"/>
            <a:ext cx="2201244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o = a + b + a + b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3925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POUŽITÁ LITERATURA  A 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KOUŘILOVÁ, Anna a Milena TRÁVNÍČKOVÁ. </a:t>
            </a:r>
            <a:r>
              <a:rPr lang="cs-CZ" i="1" dirty="0"/>
              <a:t>Matematika pro 7. ročník zvláštní školy</a:t>
            </a:r>
            <a:r>
              <a:rPr lang="cs-CZ" dirty="0"/>
              <a:t>. 1. vyd. Ilustrace Eva </a:t>
            </a:r>
            <a:r>
              <a:rPr lang="cs-CZ" dirty="0" err="1"/>
              <a:t>Duchečková</a:t>
            </a:r>
            <a:r>
              <a:rPr lang="cs-CZ" dirty="0"/>
              <a:t>. Praha: Septima, 1996, 83 s. ISBN 80-858-0163-9. 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Video </a:t>
            </a:r>
            <a:r>
              <a:rPr lang="cs-CZ" dirty="0"/>
              <a:t>je vytvořené v programu SMART Notebook Software, verze 11.0.704.1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Geometrické </a:t>
            </a:r>
            <a:r>
              <a:rPr lang="cs-CZ" dirty="0"/>
              <a:t>aplety jsou vytvořené v programu GEOGEBRA.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Kliparty:</a:t>
            </a:r>
          </a:p>
          <a:p>
            <a:pPr marL="0" indent="0">
              <a:buNone/>
            </a:pPr>
            <a:r>
              <a:rPr lang="cs-CZ" dirty="0"/>
              <a:t>PALAO, Sergio. </a:t>
            </a:r>
            <a:r>
              <a:rPr lang="cs-CZ" dirty="0" err="1"/>
              <a:t>Arasaac</a:t>
            </a:r>
            <a:r>
              <a:rPr lang="cs-CZ" dirty="0"/>
              <a:t> </a:t>
            </a:r>
            <a:r>
              <a:rPr lang="cs-CZ" dirty="0" err="1"/>
              <a:t>pictograms</a:t>
            </a:r>
            <a:r>
              <a:rPr lang="cs-CZ" dirty="0"/>
              <a:t> [online]. [cit. 2013-07-15]. Dostupné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&lt;http://www.catedu.es/arasaac/descargas.php#en &gt;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3909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KONSTRUKCE PRAVIDELNÉHO ŠESTIÚHELNÍKU</a:t>
            </a:r>
            <a:endParaRPr lang="cs-CZ" dirty="0"/>
          </a:p>
        </p:txBody>
      </p:sp>
      <p:pic>
        <p:nvPicPr>
          <p:cNvPr id="4" name="rýsování šestiúhelníku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57200" y="1725613"/>
            <a:ext cx="8229600" cy="4625975"/>
          </a:xfrm>
        </p:spPr>
      </p:pic>
      <p:sp>
        <p:nvSpPr>
          <p:cNvPr id="5" name="Tlačítko akce: Návrat 4">
            <a:hlinkClick r:id="rId5" action="ppaction://hlinksldjump" highlightClick="1"/>
          </p:cNvPr>
          <p:cNvSpPr/>
          <p:nvPr/>
        </p:nvSpPr>
        <p:spPr>
          <a:xfrm>
            <a:off x="8100392" y="6237312"/>
            <a:ext cx="792088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56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7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KONSTRUKCE PRAVIDELNÉHO OSMIÚHELNÍKU</a:t>
            </a:r>
            <a:endParaRPr lang="cs-CZ" dirty="0"/>
          </a:p>
        </p:txBody>
      </p:sp>
      <p:pic>
        <p:nvPicPr>
          <p:cNvPr id="4" name="pravidelný osmiúhelník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457200" y="1725613"/>
            <a:ext cx="8229600" cy="4625975"/>
          </a:xfrm>
        </p:spPr>
      </p:pic>
      <p:sp>
        <p:nvSpPr>
          <p:cNvPr id="5" name="Tlačítko akce: Návrat 4">
            <a:hlinkClick r:id="rId5" action="ppaction://hlinksldjump" highlightClick="1"/>
          </p:cNvPr>
          <p:cNvSpPr/>
          <p:nvPr/>
        </p:nvSpPr>
        <p:spPr>
          <a:xfrm>
            <a:off x="8316416" y="6237312"/>
            <a:ext cx="648072" cy="50405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564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1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2282</TotalTime>
  <Words>742</Words>
  <Application>Microsoft Office PowerPoint</Application>
  <PresentationFormat>Předvádění na obrazovce (4:3)</PresentationFormat>
  <Paragraphs>116</Paragraphs>
  <Slides>16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Přehlednost</vt:lpstr>
      <vt:lpstr>Motiv systému Office</vt:lpstr>
      <vt:lpstr>Prezentace aplikace PowerPoint</vt:lpstr>
      <vt:lpstr>Prezentace aplikace PowerPoint</vt:lpstr>
      <vt:lpstr>GEOMETRIE </vt:lpstr>
      <vt:lpstr>PRAVIDELNÝ ŠESTIÚHELNÍK</vt:lpstr>
      <vt:lpstr>RÝSOVÁNÍ PRAVIDELNÉHO ŠESTIÚHELNÍKU</vt:lpstr>
      <vt:lpstr>KRUŽNICE OPSANÁ</vt:lpstr>
      <vt:lpstr>PRAVIDELNÝ OSMIÚHELNÍK</vt:lpstr>
      <vt:lpstr>RÝSOVÁNÍ PRAVIDELNÉHO OSMIÚHELNÍKU</vt:lpstr>
      <vt:lpstr>OBVODY ROVINNÝCH OBRAZCŮ</vt:lpstr>
      <vt:lpstr>OBVOD TROJÚHELNÍKU</vt:lpstr>
      <vt:lpstr>OBVOD ČTVERCE</vt:lpstr>
      <vt:lpstr>OBVOD OBDÉLNÍKU</vt:lpstr>
      <vt:lpstr>PROCVIČOVÁNÍ</vt:lpstr>
      <vt:lpstr>POUŽITÁ LITERATURA  A OBRÁZKY</vt:lpstr>
      <vt:lpstr>KONSTRUKCE PRAVIDELNÉHO ŠESTIÚHELNÍKU</vt:lpstr>
      <vt:lpstr>KONSTRUKCE PRAVIDELNÉHO OSMIÚHELNÍKU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GEOMETRIE</dc:title>
  <dc:creator>Hana</dc:creator>
  <cp:lastModifiedBy>skola</cp:lastModifiedBy>
  <cp:revision>50</cp:revision>
  <dcterms:created xsi:type="dcterms:W3CDTF">2013-07-28T19:06:35Z</dcterms:created>
  <dcterms:modified xsi:type="dcterms:W3CDTF">2014-10-16T06:02:11Z</dcterms:modified>
</cp:coreProperties>
</file>