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7"/>
  </p:notesMasterIdLst>
  <p:sldIdLst>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56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9E2E02-3116-4E02-BBB2-B5512FA46B10}" type="datetimeFigureOut">
              <a:rPr lang="cs-CZ" smtClean="0"/>
              <a:pPr/>
              <a:t>16.10.2014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669816-2BBA-41D7-B6C7-25A8378A8273}" type="slidenum">
              <a:rPr lang="cs-CZ" smtClean="0"/>
              <a:pPr/>
              <a:t>‹#›</a:t>
            </a:fld>
            <a:endParaRPr lang="cs-CZ"/>
          </a:p>
        </p:txBody>
      </p:sp>
    </p:spTree>
    <p:extLst>
      <p:ext uri="{BB962C8B-B14F-4D97-AF65-F5344CB8AC3E}">
        <p14:creationId xmlns:p14="http://schemas.microsoft.com/office/powerpoint/2010/main" val="4269162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2D6198CE-D9E3-487E-9F0D-45029BC7365E}" type="slidenum">
              <a:rPr lang="cs-CZ" smtClean="0"/>
              <a:pPr/>
              <a:t>7</a:t>
            </a:fld>
            <a:endParaRPr lang="cs-CZ"/>
          </a:p>
        </p:txBody>
      </p:sp>
    </p:spTree>
    <p:extLst>
      <p:ext uri="{BB962C8B-B14F-4D97-AF65-F5344CB8AC3E}">
        <p14:creationId xmlns:p14="http://schemas.microsoft.com/office/powerpoint/2010/main" val="4020297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cs-CZ" smtClean="0"/>
              <a:t>Kliknutím lze upravit styl.</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F81432E-7576-4C0B-9C6C-AB9987472E90}" type="slidenum">
              <a:rPr lang="cs-CZ" smtClean="0"/>
              <a:pPr/>
              <a:t>‹#›</a:t>
            </a:fld>
            <a:endParaRPr lang="cs-CZ"/>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cs-CZ" smtClean="0"/>
              <a:t>Kliknutím lze upravit styl.</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F81432E-7576-4C0B-9C6C-AB9987472E90}" type="slidenum">
              <a:rPr lang="cs-CZ" smtClean="0"/>
              <a:pPr/>
              <a:t>‹#›</a:t>
            </a:fld>
            <a:endParaRPr lang="cs-CZ"/>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8F81432E-7576-4C0B-9C6C-AB9987472E90}" type="slidenum">
              <a:rPr lang="cs-CZ" smtClean="0"/>
              <a:pPr/>
              <a:t>‹#›</a:t>
            </a:fld>
            <a:endParaRPr lang="cs-CZ"/>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cs-CZ" smtClean="0"/>
              <a:t>Kliknutím lze upravit styl.</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F81432E-7576-4C0B-9C6C-AB9987472E90}" type="slidenum">
              <a:rPr lang="cs-CZ" smtClean="0"/>
              <a:pPr/>
              <a:t>‹#›</a:t>
            </a:fld>
            <a:endParaRPr lang="cs-CZ"/>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F81432E-7576-4C0B-9C6C-AB9987472E90}"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2395590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2146790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26642948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6763876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6235338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2048288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1822200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42425618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14333070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1142402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26BCAED4-0939-4FD3-A762-503AE7983078}"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F81432E-7576-4C0B-9C6C-AB9987472E90}" type="slidenum">
              <a:rPr lang="cs-CZ" smtClean="0"/>
              <a:pPr/>
              <a:t>‹#›</a:t>
            </a:fld>
            <a:endParaRPr lang="cs-CZ"/>
          </a:p>
        </p:txBody>
      </p:sp>
    </p:spTree>
    <p:extLst>
      <p:ext uri="{BB962C8B-B14F-4D97-AF65-F5344CB8AC3E}">
        <p14:creationId xmlns:p14="http://schemas.microsoft.com/office/powerpoint/2010/main" val="2080600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6BCAED4-0939-4FD3-A762-503AE7983078}" type="datetimeFigureOut">
              <a:rPr lang="cs-CZ" smtClean="0"/>
              <a:pPr/>
              <a:t>16.10.2014</a:t>
            </a:fld>
            <a:endParaRPr lang="cs-CZ"/>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cs-CZ"/>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8F81432E-7576-4C0B-9C6C-AB9987472E9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BCAED4-0939-4FD3-A762-503AE7983078}" type="datetimeFigureOut">
              <a:rPr lang="cs-CZ" smtClean="0"/>
              <a:pPr/>
              <a:t>16.10.2014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81432E-7576-4C0B-9C6C-AB9987472E90}" type="slidenum">
              <a:rPr lang="cs-CZ" smtClean="0"/>
              <a:pPr/>
              <a:t>‹#›</a:t>
            </a:fld>
            <a:endParaRPr lang="cs-CZ"/>
          </a:p>
        </p:txBody>
      </p:sp>
    </p:spTree>
    <p:extLst>
      <p:ext uri="{BB962C8B-B14F-4D97-AF65-F5344CB8AC3E}">
        <p14:creationId xmlns:p14="http://schemas.microsoft.com/office/powerpoint/2010/main" val="33924864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p:cNvSpPr txBox="1"/>
          <p:nvPr/>
        </p:nvSpPr>
        <p:spPr>
          <a:xfrm>
            <a:off x="875100" y="2516703"/>
            <a:ext cx="7339253" cy="646331"/>
          </a:xfrm>
          <a:prstGeom prst="rect">
            <a:avLst/>
          </a:prstGeom>
          <a:noFill/>
        </p:spPr>
        <p:txBody>
          <a:bodyPr wrap="square" rtlCol="0">
            <a:spAutoFit/>
          </a:bodyPr>
          <a:lstStyle/>
          <a:p>
            <a:pPr algn="ctr"/>
            <a:r>
              <a:rPr lang="cs-CZ" sz="3600" b="1" dirty="0" smtClean="0"/>
              <a:t>Geometrie pro 9. ročník</a:t>
            </a:r>
          </a:p>
        </p:txBody>
      </p:sp>
      <p:sp>
        <p:nvSpPr>
          <p:cNvPr id="7" name="TextovéPole 6"/>
          <p:cNvSpPr txBox="1"/>
          <p:nvPr/>
        </p:nvSpPr>
        <p:spPr>
          <a:xfrm>
            <a:off x="1110978" y="4355812"/>
            <a:ext cx="2535502" cy="369332"/>
          </a:xfrm>
          <a:prstGeom prst="rect">
            <a:avLst/>
          </a:prstGeom>
          <a:noFill/>
        </p:spPr>
        <p:txBody>
          <a:bodyPr wrap="none" rtlCol="0">
            <a:spAutoFit/>
          </a:bodyPr>
          <a:lstStyle/>
          <a:p>
            <a:r>
              <a:rPr lang="cs-CZ" dirty="0" smtClean="0"/>
              <a:t>Autor: Mgr. Hana Vítková</a:t>
            </a:r>
            <a:endParaRPr lang="cs-CZ" dirty="0"/>
          </a:p>
        </p:txBody>
      </p:sp>
      <p:pic>
        <p:nvPicPr>
          <p:cNvPr id="1029" name="Picture 5" descr="\\srv\users$\trifanova\PROJEKT EU peníze školám\Logo škola\Logo škola.JPG"/>
          <p:cNvPicPr>
            <a:picLocks noChangeAspect="1" noChangeArrowheads="1"/>
          </p:cNvPicPr>
          <p:nvPr/>
        </p:nvPicPr>
        <p:blipFill>
          <a:blip r:embed="rId2" cstate="print"/>
          <a:srcRect/>
          <a:stretch>
            <a:fillRect/>
          </a:stretch>
        </p:blipFill>
        <p:spPr bwMode="auto">
          <a:xfrm>
            <a:off x="3419872" y="5229200"/>
            <a:ext cx="2304256" cy="805236"/>
          </a:xfrm>
          <a:prstGeom prst="rect">
            <a:avLst/>
          </a:prstGeom>
          <a:noFill/>
        </p:spPr>
      </p:pic>
      <p:sp>
        <p:nvSpPr>
          <p:cNvPr id="11" name="TextovéPole 10"/>
          <p:cNvSpPr txBox="1"/>
          <p:nvPr/>
        </p:nvSpPr>
        <p:spPr>
          <a:xfrm>
            <a:off x="5724128" y="4365104"/>
            <a:ext cx="1857688" cy="369332"/>
          </a:xfrm>
          <a:prstGeom prst="rect">
            <a:avLst/>
          </a:prstGeom>
          <a:noFill/>
        </p:spPr>
        <p:txBody>
          <a:bodyPr wrap="none" rtlCol="0">
            <a:spAutoFit/>
          </a:bodyPr>
          <a:lstStyle/>
          <a:p>
            <a:r>
              <a:rPr lang="cs-CZ" dirty="0" smtClean="0"/>
              <a:t>Datum: 9. 8. 2013</a:t>
            </a:r>
            <a:endParaRPr lang="cs-CZ" dirty="0"/>
          </a:p>
        </p:txBody>
      </p:sp>
      <p:sp>
        <p:nvSpPr>
          <p:cNvPr id="12" name="TextovéPole 11"/>
          <p:cNvSpPr txBox="1"/>
          <p:nvPr/>
        </p:nvSpPr>
        <p:spPr>
          <a:xfrm>
            <a:off x="1798462" y="6237312"/>
            <a:ext cx="5509842" cy="276999"/>
          </a:xfrm>
          <a:prstGeom prst="rect">
            <a:avLst/>
          </a:prstGeom>
          <a:noFill/>
        </p:spPr>
        <p:txBody>
          <a:bodyPr wrap="none" rtlCol="0">
            <a:spAutoFit/>
          </a:bodyPr>
          <a:lstStyle/>
          <a:p>
            <a:r>
              <a:rPr lang="cs-CZ" sz="1200" dirty="0" smtClean="0"/>
              <a:t>Základní škola a Praktická škola Velké Meziříčí, Poštovní 1663/3, 594 01 Velké Meziříčí</a:t>
            </a:r>
            <a:endParaRPr lang="cs-CZ" sz="1200" dirty="0"/>
          </a:p>
        </p:txBody>
      </p:sp>
      <p:pic>
        <p:nvPicPr>
          <p:cNvPr id="8" name="Picture 2"/>
          <p:cNvPicPr>
            <a:picLocks noChangeAspect="1" noChangeArrowheads="1"/>
          </p:cNvPicPr>
          <p:nvPr/>
        </p:nvPicPr>
        <p:blipFill>
          <a:blip r:embed="rId3" cstate="print"/>
          <a:srcRect/>
          <a:stretch>
            <a:fillRect/>
          </a:stretch>
        </p:blipFill>
        <p:spPr bwMode="auto">
          <a:xfrm>
            <a:off x="1500104" y="476672"/>
            <a:ext cx="6081712" cy="1485900"/>
          </a:xfrm>
          <a:prstGeom prst="rect">
            <a:avLst/>
          </a:prstGeom>
          <a:solidFill>
            <a:srgbClr val="FFFFFF"/>
          </a:solidFill>
          <a:ln w="9525">
            <a:noFill/>
            <a:miter lim="800000"/>
            <a:headEnd/>
            <a:tailEnd/>
          </a:ln>
        </p:spPr>
      </p:pic>
    </p:spTree>
    <p:extLst>
      <p:ext uri="{BB962C8B-B14F-4D97-AF65-F5344CB8AC3E}">
        <p14:creationId xmlns:p14="http://schemas.microsoft.com/office/powerpoint/2010/main" val="16055710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168911159"/>
              </p:ext>
            </p:extLst>
          </p:nvPr>
        </p:nvGraphicFramePr>
        <p:xfrm>
          <a:off x="323528" y="265824"/>
          <a:ext cx="8496944" cy="6472880"/>
        </p:xfrm>
        <a:graphic>
          <a:graphicData uri="http://schemas.openxmlformats.org/drawingml/2006/table">
            <a:tbl>
              <a:tblPr bandRow="1">
                <a:tableStyleId>{073A0DAA-6AF3-43AB-8588-CEC1D06C72B9}</a:tableStyleId>
              </a:tblPr>
              <a:tblGrid>
                <a:gridCol w="2088232"/>
                <a:gridCol w="6408712"/>
              </a:tblGrid>
              <a:tr h="290565">
                <a:tc>
                  <a:txBody>
                    <a:bodyPr/>
                    <a:lstStyle/>
                    <a:p>
                      <a:pPr algn="l"/>
                      <a:r>
                        <a:rPr lang="cs-CZ" sz="1400" dirty="0" smtClean="0"/>
                        <a:t>Registrační číslo projektu</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CZ.1.07/1.4.00/21.3814</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Název projektu</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Moderní</a:t>
                      </a:r>
                      <a:r>
                        <a:rPr lang="cs-CZ" sz="1400" baseline="0" dirty="0" smtClean="0"/>
                        <a:t> škola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Šablona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III/2 Inovace a zkvalitnění výuky prostřednictvím ICT</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Číslo materiálu</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i="0" dirty="0" smtClean="0"/>
                        <a:t>VY_</a:t>
                      </a:r>
                      <a:r>
                        <a:rPr lang="cs-CZ" sz="1400" i="0" baseline="0" dirty="0" smtClean="0"/>
                        <a:t>32_INOVACE_117</a:t>
                      </a:r>
                      <a:endParaRPr lang="cs-CZ" sz="1400" i="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Název</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b="1" dirty="0" smtClean="0"/>
                        <a:t>Geometrie pro 9. ročník – obvody rovinných obrazců</a:t>
                      </a:r>
                      <a:endParaRPr lang="cs-CZ" sz="14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Autor</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Mgr. Hana Vítková</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Předmět</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Matematika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Tematická oblast</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Matematika a její aplikace</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Ročník</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9. ročník</a:t>
                      </a:r>
                      <a:r>
                        <a:rPr lang="cs-CZ" sz="1400" baseline="0" dirty="0" smtClean="0"/>
                        <a:t> ZŠ praktická</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Datum ověření,</a:t>
                      </a:r>
                      <a:r>
                        <a:rPr lang="cs-CZ" sz="1400" baseline="0" dirty="0" smtClean="0"/>
                        <a:t> ověřil(a)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23. 10. </a:t>
                      </a:r>
                      <a:r>
                        <a:rPr lang="cs-CZ" sz="1400" smtClean="0"/>
                        <a:t>2013, </a:t>
                      </a:r>
                      <a:r>
                        <a:rPr lang="cs-CZ" sz="1400" dirty="0" smtClean="0"/>
                        <a:t>Mgr. Dana Prokopová</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007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dirty="0" smtClean="0"/>
                        <a:t>Anotace</a:t>
                      </a:r>
                      <a:endParaRPr lang="cs-CZ" sz="1400" dirty="0" smtClean="0">
                        <a:solidFill>
                          <a:schemeClr val="tx1"/>
                        </a:solidFill>
                      </a:endParaRPr>
                    </a:p>
                    <a:p>
                      <a:pPr algn="l"/>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aseline="0" dirty="0" smtClean="0"/>
                        <a:t>Materiál je převážně teoretického rázu. Lze jej použít k samostudiu, ale také jako podporu přímé výuky.  Prezentace shrnuje základní poznatky o obvodech rovinných obrazců. Obsažené interaktivní prvky umožňují procvičení učiva a také dávají učiteli zpětnou vazbu, zda žáci učivo pochopili.</a:t>
                      </a:r>
                      <a:endParaRPr lang="cs-CZ"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49071">
                <a:tc>
                  <a:txBody>
                    <a:bodyPr/>
                    <a:lstStyle/>
                    <a:p>
                      <a:r>
                        <a:rPr lang="cs-CZ" sz="1400" dirty="0" smtClean="0"/>
                        <a:t>Metodický</a:t>
                      </a:r>
                      <a:r>
                        <a:rPr lang="cs-CZ" sz="1400" baseline="0" dirty="0" smtClean="0"/>
                        <a:t> návod</a:t>
                      </a:r>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Materiál je zpracován jako prezentace. Lze</a:t>
                      </a:r>
                      <a:r>
                        <a:rPr lang="cs-CZ" sz="1400" baseline="0" dirty="0" smtClean="0"/>
                        <a:t> jej použít při výkladu, opakování učiva či k samostudiu. Některé snímky mohou sloužit jako vzor pro zápis  látky do sešitu. Materiál obsahuje interaktivní cvičení. Na další snímek se přechází kliknutím. Jednotlivé snímky mají nastavené animace. Před samotnou prezentací je nutné si materiál projít, vyzkoušet si nastavené časování. </a:t>
                      </a:r>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21760">
                <a:tc gridSpan="2">
                  <a:txBody>
                    <a:bodyPr/>
                    <a:lstStyle/>
                    <a:p>
                      <a:pPr algn="just" eaLnBrk="1" fontAlgn="auto" hangingPunct="1">
                        <a:spcAft>
                          <a:spcPts val="0"/>
                        </a:spcAft>
                        <a:buFont typeface="Arial" pitchFamily="34" charset="0"/>
                        <a:buNone/>
                        <a:defRPr/>
                      </a:pPr>
                      <a:r>
                        <a:rPr lang="cs-CZ" sz="1000" dirty="0" smtClean="0"/>
                        <a:t>Prohlašuji, že při tvorbě výukového materiálu jsem respektoval(a) všeobecně užívané právní a morální zvyklosti, autorská a jiná práva třetích osob, zejména </a:t>
                      </a:r>
                    </a:p>
                    <a:p>
                      <a:pPr algn="just" eaLnBrk="1" fontAlgn="auto" hangingPunct="1">
                        <a:spcAft>
                          <a:spcPts val="0"/>
                        </a:spcAft>
                        <a:buFont typeface="Arial" pitchFamily="34" charset="0"/>
                        <a:buNone/>
                        <a:defRPr/>
                      </a:pPr>
                      <a:r>
                        <a:rPr lang="cs-CZ" sz="1000" dirty="0" smtClean="0"/>
                        <a:t>práva duševního vlastnictví (např. práva k obchodní firmě, autorská práva k software, k filmovým, hudebním a fotografickým dílům nebo práva k ochranným známkám)</a:t>
                      </a:r>
                      <a:r>
                        <a:rPr lang="cs-CZ" sz="1000" baseline="0" dirty="0" smtClean="0"/>
                        <a:t> </a:t>
                      </a:r>
                      <a:r>
                        <a:rPr lang="cs-CZ" sz="1000" dirty="0" smtClean="0"/>
                        <a:t>dle zákona 121/2000 Sb. (autorský zákon). Nesu veškerou právní odpovědnost za obsah a původ svého díla. </a:t>
                      </a:r>
                    </a:p>
                    <a:p>
                      <a:pPr algn="just" eaLnBrk="1" fontAlgn="auto" hangingPunct="1">
                        <a:spcAft>
                          <a:spcPts val="0"/>
                        </a:spcAft>
                        <a:buFont typeface="Arial" pitchFamily="34" charset="0"/>
                        <a:buNone/>
                        <a:defRPr/>
                      </a:pPr>
                      <a:endParaRPr lang="cs-CZ" sz="1000" dirty="0" smtClean="0"/>
                    </a:p>
                    <a:p>
                      <a:pPr algn="just" eaLnBrk="1" fontAlgn="auto" hangingPunct="1">
                        <a:spcAft>
                          <a:spcPts val="0"/>
                        </a:spcAft>
                        <a:buFont typeface="Arial" pitchFamily="34" charset="0"/>
                        <a:buNone/>
                        <a:defRPr/>
                      </a:pPr>
                      <a:r>
                        <a:rPr lang="cs-CZ" sz="1000" dirty="0" smtClean="0"/>
                        <a:t>Dávám souhlas, aby moje dílo bylo dáno k dispozici veřejnosti k účelům volného užití (§30 odst. 1 zákona 121/2000 Sb.), tj. že k uvedeným účelům může být kýmkoliv zveřejňováno, používáno, upravováno a uchováváno.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5813716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GEOMETRIE </a:t>
            </a:r>
            <a:endParaRPr lang="cs-CZ" dirty="0"/>
          </a:p>
        </p:txBody>
      </p:sp>
      <p:sp>
        <p:nvSpPr>
          <p:cNvPr id="3" name="Podnadpis 2"/>
          <p:cNvSpPr>
            <a:spLocks noGrp="1"/>
          </p:cNvSpPr>
          <p:nvPr>
            <p:ph type="subTitle" idx="1"/>
          </p:nvPr>
        </p:nvSpPr>
        <p:spPr>
          <a:xfrm>
            <a:off x="1403648" y="3861048"/>
            <a:ext cx="6400800" cy="1752600"/>
          </a:xfrm>
        </p:spPr>
        <p:txBody>
          <a:bodyPr>
            <a:normAutofit/>
          </a:bodyPr>
          <a:lstStyle/>
          <a:p>
            <a:r>
              <a:rPr lang="cs-CZ" dirty="0" smtClean="0"/>
              <a:t>pro 9. ročník základní školy praktické</a:t>
            </a:r>
          </a:p>
          <a:p>
            <a:r>
              <a:rPr lang="cs-CZ" dirty="0" smtClean="0"/>
              <a:t>Obvody rovinných obrazců</a:t>
            </a:r>
          </a:p>
        </p:txBody>
      </p:sp>
    </p:spTree>
    <p:extLst>
      <p:ext uri="{BB962C8B-B14F-4D97-AF65-F5344CB8AC3E}">
        <p14:creationId xmlns:p14="http://schemas.microsoft.com/office/powerpoint/2010/main" val="30614876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OBVODY ROVINNÝCH OBRAZCŮ</a:t>
            </a:r>
            <a:endParaRPr lang="cs-CZ" dirty="0"/>
          </a:p>
        </p:txBody>
      </p:sp>
      <p:sp>
        <p:nvSpPr>
          <p:cNvPr id="3" name="Zástupný symbol pro obsah 2"/>
          <p:cNvSpPr>
            <a:spLocks noGrp="1"/>
          </p:cNvSpPr>
          <p:nvPr>
            <p:ph idx="1"/>
          </p:nvPr>
        </p:nvSpPr>
        <p:spPr>
          <a:xfrm>
            <a:off x="457200" y="1600200"/>
            <a:ext cx="8219256" cy="4637112"/>
          </a:xfrm>
        </p:spPr>
        <p:txBody>
          <a:bodyPr>
            <a:normAutofit/>
          </a:bodyPr>
          <a:lstStyle/>
          <a:p>
            <a:pPr marL="0" indent="0">
              <a:buNone/>
            </a:pPr>
            <a:r>
              <a:rPr lang="cs-CZ" dirty="0" smtClean="0"/>
              <a:t>Obvodem obrazce rozumíme délku jeho hranice.</a:t>
            </a:r>
          </a:p>
          <a:p>
            <a:endParaRPr lang="cs-CZ" dirty="0" smtClean="0"/>
          </a:p>
          <a:p>
            <a:endParaRPr lang="cs-CZ" dirty="0"/>
          </a:p>
          <a:p>
            <a:endParaRPr lang="cs-CZ" dirty="0" smtClean="0"/>
          </a:p>
          <a:p>
            <a:endParaRPr lang="cs-CZ" dirty="0"/>
          </a:p>
          <a:p>
            <a:endParaRPr lang="cs-CZ" dirty="0" smtClean="0"/>
          </a:p>
          <a:p>
            <a:endParaRPr lang="cs-CZ" dirty="0"/>
          </a:p>
          <a:p>
            <a:pPr marL="0" indent="0">
              <a:buNone/>
            </a:pPr>
            <a:endParaRPr lang="cs-CZ" dirty="0" smtClean="0"/>
          </a:p>
          <a:p>
            <a:pPr marL="0" indent="0">
              <a:buNone/>
            </a:pPr>
            <a:r>
              <a:rPr lang="cs-CZ" dirty="0" smtClean="0"/>
              <a:t>Obvod vypočítáme součtem jeho stran.</a:t>
            </a:r>
          </a:p>
          <a:p>
            <a:pPr marL="0" indent="0">
              <a:buNone/>
            </a:pPr>
            <a:r>
              <a:rPr lang="cs-CZ" dirty="0" smtClean="0"/>
              <a:t>Označujeme ho malým písmenem </a:t>
            </a:r>
            <a:r>
              <a:rPr lang="cs-CZ" b="1" i="1" dirty="0" smtClean="0"/>
              <a:t>o</a:t>
            </a:r>
            <a:r>
              <a:rPr lang="cs-CZ" dirty="0" smtClean="0"/>
              <a:t>.</a:t>
            </a:r>
            <a:endParaRPr lang="cs-CZ" dirty="0"/>
          </a:p>
        </p:txBody>
      </p:sp>
      <p:sp>
        <p:nvSpPr>
          <p:cNvPr id="4" name="Obdélník 3"/>
          <p:cNvSpPr/>
          <p:nvPr/>
        </p:nvSpPr>
        <p:spPr>
          <a:xfrm>
            <a:off x="3657735" y="2204864"/>
            <a:ext cx="1584176"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6" name="Přímá spojnice 5"/>
          <p:cNvCxnSpPr/>
          <p:nvPr/>
        </p:nvCxnSpPr>
        <p:spPr>
          <a:xfrm>
            <a:off x="3657735" y="2204864"/>
            <a:ext cx="1584176"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Přímá spojnice 6"/>
          <p:cNvCxnSpPr/>
          <p:nvPr/>
        </p:nvCxnSpPr>
        <p:spPr>
          <a:xfrm>
            <a:off x="3657735" y="2196000"/>
            <a:ext cx="0" cy="1584176"/>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5263750" y="2196000"/>
            <a:ext cx="0" cy="158400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a:off x="3679574" y="3769770"/>
            <a:ext cx="1584176"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5504430" y="4869025"/>
            <a:ext cx="1584176"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20254" y="4869025"/>
            <a:ext cx="1584176"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a:off x="2361591" y="4869160"/>
            <a:ext cx="1584176"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Přímá spojnice 14"/>
          <p:cNvCxnSpPr/>
          <p:nvPr/>
        </p:nvCxnSpPr>
        <p:spPr>
          <a:xfrm>
            <a:off x="777415" y="4869160"/>
            <a:ext cx="1584176"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1468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42" presetClass="path" presetSubtype="0" accel="50000" decel="50000" fill="hold" nodeType="withEffect">
                                  <p:stCondLst>
                                    <p:cond delay="2000"/>
                                  </p:stCondLst>
                                  <p:childTnLst>
                                    <p:animMotion origin="layout" path="M -1.94444E-6 1.90751E-6 L -0.31736 0.14982 " pathEditMode="relative" rAng="0" ptsTypes="AA">
                                      <p:cBhvr>
                                        <p:cTn id="21" dur="2000" fill="hold"/>
                                        <p:tgtEl>
                                          <p:spTgt spid="9"/>
                                        </p:tgtEl>
                                        <p:attrNameLst>
                                          <p:attrName>ppt_x</p:attrName>
                                          <p:attrName>ppt_y</p:attrName>
                                        </p:attrNameLst>
                                      </p:cBhvr>
                                      <p:rCtr x="-15868" y="7491"/>
                                    </p:animMotion>
                                  </p:childTnLst>
                                </p:cTn>
                              </p:par>
                            </p:childTnLst>
                          </p:cTn>
                        </p:par>
                        <p:par>
                          <p:cTn id="22" fill="hold">
                            <p:stCondLst>
                              <p:cond delay="5000"/>
                            </p:stCondLst>
                            <p:childTnLst>
                              <p:par>
                                <p:cTn id="23" presetID="1" presetClass="exit" presetSubtype="0" fill="hold" nodeType="afterEffect">
                                  <p:stCondLst>
                                    <p:cond delay="0"/>
                                  </p:stCondLst>
                                  <p:childTnLst>
                                    <p:set>
                                      <p:cBhvr>
                                        <p:cTn id="24" dur="1" fill="hold">
                                          <p:stCondLst>
                                            <p:cond delay="0"/>
                                          </p:stCondLst>
                                        </p:cTn>
                                        <p:tgtEl>
                                          <p:spTgt spid="9"/>
                                        </p:tgtEl>
                                        <p:attrNameLst>
                                          <p:attrName>style.visibility</p:attrName>
                                        </p:attrNameLst>
                                      </p:cBhvr>
                                      <p:to>
                                        <p:strVal val="hidden"/>
                                      </p:to>
                                    </p:set>
                                  </p:childTnLst>
                                </p:cTn>
                              </p:par>
                            </p:childTnLst>
                          </p:cTn>
                        </p:par>
                        <p:par>
                          <p:cTn id="25" fill="hold">
                            <p:stCondLst>
                              <p:cond delay="5000"/>
                            </p:stCondLst>
                            <p:childTnLst>
                              <p:par>
                                <p:cTn id="26" presetID="1"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childTnLst>
                                </p:cTn>
                              </p:par>
                            </p:childTnLst>
                          </p:cTn>
                        </p:par>
                        <p:par>
                          <p:cTn id="28" fill="hold">
                            <p:stCondLst>
                              <p:cond delay="5000"/>
                            </p:stCondLst>
                            <p:childTnLst>
                              <p:par>
                                <p:cTn id="29" presetID="42" presetClass="path" presetSubtype="0" accel="50000" decel="50000" fill="hold" nodeType="afterEffect">
                                  <p:stCondLst>
                                    <p:cond delay="0"/>
                                  </p:stCondLst>
                                  <p:childTnLst>
                                    <p:animMotion origin="layout" path="M -3.88889E-6 1.84971E-6 L -0.1993 0.24115 " pathEditMode="relative" rAng="0" ptsTypes="AA">
                                      <p:cBhvr>
                                        <p:cTn id="30" dur="3000" fill="hold"/>
                                        <p:tgtEl>
                                          <p:spTgt spid="8"/>
                                        </p:tgtEl>
                                        <p:attrNameLst>
                                          <p:attrName>ppt_x</p:attrName>
                                          <p:attrName>ppt_y</p:attrName>
                                        </p:attrNameLst>
                                      </p:cBhvr>
                                      <p:rCtr x="-9965" y="12046"/>
                                    </p:animMotion>
                                  </p:childTnLst>
                                </p:cTn>
                              </p:par>
                            </p:childTnLst>
                          </p:cTn>
                        </p:par>
                        <p:par>
                          <p:cTn id="31" fill="hold">
                            <p:stCondLst>
                              <p:cond delay="8000"/>
                            </p:stCondLst>
                            <p:childTnLst>
                              <p:par>
                                <p:cTn id="32" presetID="1" presetClass="exit" presetSubtype="0" fill="hold" nodeType="afterEffect">
                                  <p:stCondLst>
                                    <p:cond delay="0"/>
                                  </p:stCondLst>
                                  <p:childTnLst>
                                    <p:set>
                                      <p:cBhvr>
                                        <p:cTn id="33" dur="1" fill="hold">
                                          <p:stCondLst>
                                            <p:cond delay="0"/>
                                          </p:stCondLst>
                                        </p:cTn>
                                        <p:tgtEl>
                                          <p:spTgt spid="8"/>
                                        </p:tgtEl>
                                        <p:attrNameLst>
                                          <p:attrName>style.visibility</p:attrName>
                                        </p:attrNameLst>
                                      </p:cBhvr>
                                      <p:to>
                                        <p:strVal val="hidden"/>
                                      </p:to>
                                    </p:set>
                                  </p:childTnLst>
                                </p:cTn>
                              </p:par>
                            </p:childTnLst>
                          </p:cTn>
                        </p:par>
                        <p:par>
                          <p:cTn id="34" fill="hold">
                            <p:stCondLst>
                              <p:cond delay="8000"/>
                            </p:stCondLst>
                            <p:childTnLst>
                              <p:par>
                                <p:cTn id="35" presetID="1" presetClass="entr" presetSubtype="0"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childTnLst>
                          </p:cTn>
                        </p:par>
                        <p:par>
                          <p:cTn id="37" fill="hold">
                            <p:stCondLst>
                              <p:cond delay="8000"/>
                            </p:stCondLst>
                            <p:childTnLst>
                              <p:par>
                                <p:cTn id="38" presetID="42" presetClass="path" presetSubtype="0" accel="50000" decel="50000" fill="hold" nodeType="afterEffect">
                                  <p:stCondLst>
                                    <p:cond delay="0"/>
                                  </p:stCondLst>
                                  <p:childTnLst>
                                    <p:animMotion origin="layout" path="M -1.38889E-6 -2.42775E-6 L 0.0316 0.37757 " pathEditMode="relative" rAng="0" ptsTypes="AA">
                                      <p:cBhvr>
                                        <p:cTn id="39" dur="3000" fill="hold"/>
                                        <p:tgtEl>
                                          <p:spTgt spid="6"/>
                                        </p:tgtEl>
                                        <p:attrNameLst>
                                          <p:attrName>ppt_x</p:attrName>
                                          <p:attrName>ppt_y</p:attrName>
                                        </p:attrNameLst>
                                      </p:cBhvr>
                                      <p:rCtr x="1580" y="18867"/>
                                    </p:animMotion>
                                  </p:childTnLst>
                                </p:cTn>
                              </p:par>
                            </p:childTnLst>
                          </p:cTn>
                        </p:par>
                        <p:par>
                          <p:cTn id="40" fill="hold">
                            <p:stCondLst>
                              <p:cond delay="11000"/>
                            </p:stCondLst>
                            <p:childTnLst>
                              <p:par>
                                <p:cTn id="41" presetID="1" presetClass="exit" presetSubtype="0" fill="hold" nodeType="afterEffect">
                                  <p:stCondLst>
                                    <p:cond delay="0"/>
                                  </p:stCondLst>
                                  <p:childTnLst>
                                    <p:set>
                                      <p:cBhvr>
                                        <p:cTn id="42" dur="1" fill="hold">
                                          <p:stCondLst>
                                            <p:cond delay="0"/>
                                          </p:stCondLst>
                                        </p:cTn>
                                        <p:tgtEl>
                                          <p:spTgt spid="6"/>
                                        </p:tgtEl>
                                        <p:attrNameLst>
                                          <p:attrName>style.visibility</p:attrName>
                                        </p:attrNameLst>
                                      </p:cBhvr>
                                      <p:to>
                                        <p:strVal val="hidden"/>
                                      </p:to>
                                    </p:set>
                                  </p:childTnLst>
                                </p:cTn>
                              </p:par>
                            </p:childTnLst>
                          </p:cTn>
                        </p:par>
                        <p:par>
                          <p:cTn id="43" fill="hold">
                            <p:stCondLst>
                              <p:cond delay="11000"/>
                            </p:stCondLst>
                            <p:childTnLst>
                              <p:par>
                                <p:cTn id="44" presetID="1"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childTnLst>
                                </p:cTn>
                              </p:par>
                            </p:childTnLst>
                          </p:cTn>
                        </p:par>
                        <p:par>
                          <p:cTn id="46" fill="hold">
                            <p:stCondLst>
                              <p:cond delay="11000"/>
                            </p:stCondLst>
                            <p:childTnLst>
                              <p:par>
                                <p:cTn id="47" presetID="42" presetClass="path" presetSubtype="0" accel="50000" decel="50000" fill="hold" nodeType="afterEffect">
                                  <p:stCondLst>
                                    <p:cond delay="0"/>
                                  </p:stCondLst>
                                  <p:childTnLst>
                                    <p:animMotion origin="layout" path="M -0.00781 -0.01803 L 0.20486 0.24717 " pathEditMode="relative" rAng="0" ptsTypes="AA">
                                      <p:cBhvr>
                                        <p:cTn id="48" dur="3000" fill="hold"/>
                                        <p:tgtEl>
                                          <p:spTgt spid="7"/>
                                        </p:tgtEl>
                                        <p:attrNameLst>
                                          <p:attrName>ppt_x</p:attrName>
                                          <p:attrName>ppt_y</p:attrName>
                                        </p:attrNameLst>
                                      </p:cBhvr>
                                      <p:rCtr x="10625" y="13249"/>
                                    </p:animMotion>
                                  </p:childTnLst>
                                </p:cTn>
                              </p:par>
                            </p:childTnLst>
                          </p:cTn>
                        </p:par>
                        <p:par>
                          <p:cTn id="49" fill="hold">
                            <p:stCondLst>
                              <p:cond delay="14000"/>
                            </p:stCondLst>
                            <p:childTnLst>
                              <p:par>
                                <p:cTn id="50" presetID="1" presetClass="exit" presetSubtype="0" fill="hold" nodeType="afterEffect">
                                  <p:stCondLst>
                                    <p:cond delay="0"/>
                                  </p:stCondLst>
                                  <p:childTnLst>
                                    <p:set>
                                      <p:cBhvr>
                                        <p:cTn id="51" dur="1" fill="hold">
                                          <p:stCondLst>
                                            <p:cond delay="0"/>
                                          </p:stCondLst>
                                        </p:cTn>
                                        <p:tgtEl>
                                          <p:spTgt spid="7"/>
                                        </p:tgtEl>
                                        <p:attrNameLst>
                                          <p:attrName>style.visibility</p:attrName>
                                        </p:attrNameLst>
                                      </p:cBhvr>
                                      <p:to>
                                        <p:strVal val="hidden"/>
                                      </p:to>
                                    </p:set>
                                  </p:childTnLst>
                                </p:cTn>
                              </p:par>
                            </p:childTnLst>
                          </p:cTn>
                        </p:par>
                        <p:par>
                          <p:cTn id="52" fill="hold">
                            <p:stCondLst>
                              <p:cond delay="14000"/>
                            </p:stCondLst>
                            <p:childTnLst>
                              <p:par>
                                <p:cTn id="53" presetID="1" presetClass="entr" presetSubtype="0"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
                                            <p:txEl>
                                              <p:pRg st="8" end="8"/>
                                            </p:txEl>
                                          </p:spTgt>
                                        </p:tgtEl>
                                        <p:attrNameLst>
                                          <p:attrName>style.visibility</p:attrName>
                                        </p:attrNameLst>
                                      </p:cBhvr>
                                      <p:to>
                                        <p:strVal val="visible"/>
                                      </p:to>
                                    </p:set>
                                    <p:animEffect transition="in" filter="fade">
                                      <p:cBhvr>
                                        <p:cTn id="59" dur="5000"/>
                                        <p:tgtEl>
                                          <p:spTgt spid="3">
                                            <p:txEl>
                                              <p:pRg st="8" end="8"/>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
                                            <p:txEl>
                                              <p:pRg st="9" end="9"/>
                                            </p:txEl>
                                          </p:spTgt>
                                        </p:tgtEl>
                                        <p:attrNameLst>
                                          <p:attrName>style.visibility</p:attrName>
                                        </p:attrNameLst>
                                      </p:cBhvr>
                                      <p:to>
                                        <p:strVal val="visible"/>
                                      </p:to>
                                    </p:set>
                                    <p:animEffect transition="in" filter="fade">
                                      <p:cBhvr>
                                        <p:cTn id="64" dur="5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uiExpan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ČTVERCE</a:t>
            </a:r>
            <a:endParaRPr lang="cs-CZ" dirty="0"/>
          </a:p>
        </p:txBody>
      </p:sp>
      <p:sp>
        <p:nvSpPr>
          <p:cNvPr id="3" name="Zástupný symbol pro obsah 2"/>
          <p:cNvSpPr>
            <a:spLocks noGrp="1"/>
          </p:cNvSpPr>
          <p:nvPr>
            <p:ph idx="1"/>
          </p:nvPr>
        </p:nvSpPr>
        <p:spPr>
          <a:xfrm>
            <a:off x="457200" y="4443600"/>
            <a:ext cx="8229600" cy="2033399"/>
          </a:xfrm>
        </p:spPr>
        <p:txBody>
          <a:bodyPr>
            <a:normAutofit/>
          </a:bodyPr>
          <a:lstStyle/>
          <a:p>
            <a:pPr algn="ctr"/>
            <a:endParaRPr lang="cs-CZ" dirty="0" smtClean="0"/>
          </a:p>
          <a:p>
            <a:pPr marL="0" indent="0" algn="ctr">
              <a:buNone/>
            </a:pPr>
            <a:r>
              <a:rPr lang="cs-CZ" b="1" dirty="0" smtClean="0"/>
              <a:t>o = a + a + a + a </a:t>
            </a:r>
            <a:r>
              <a:rPr lang="cs-CZ" dirty="0" smtClean="0"/>
              <a:t>nebo také </a:t>
            </a:r>
            <a:r>
              <a:rPr lang="cs-CZ" b="1" dirty="0" smtClean="0"/>
              <a:t>o = 4 · a</a:t>
            </a:r>
            <a:endParaRPr lang="cs-CZ" b="1" dirty="0"/>
          </a:p>
        </p:txBody>
      </p:sp>
      <p:grpSp>
        <p:nvGrpSpPr>
          <p:cNvPr id="15" name="Skupina 14"/>
          <p:cNvGrpSpPr/>
          <p:nvPr/>
        </p:nvGrpSpPr>
        <p:grpSpPr>
          <a:xfrm>
            <a:off x="3138976" y="1713112"/>
            <a:ext cx="2450448" cy="2484268"/>
            <a:chOff x="3542762" y="1721496"/>
            <a:chExt cx="2450448" cy="2484268"/>
          </a:xfrm>
        </p:grpSpPr>
        <p:grpSp>
          <p:nvGrpSpPr>
            <p:cNvPr id="13" name="Skupina 12"/>
            <p:cNvGrpSpPr/>
            <p:nvPr/>
          </p:nvGrpSpPr>
          <p:grpSpPr>
            <a:xfrm>
              <a:off x="3542762" y="1721496"/>
              <a:ext cx="2450448" cy="2484268"/>
              <a:chOff x="3525252" y="1270765"/>
              <a:chExt cx="2450448" cy="2484268"/>
            </a:xfrm>
          </p:grpSpPr>
          <p:sp>
            <p:nvSpPr>
              <p:cNvPr id="4" name="Obdélník 3"/>
              <p:cNvSpPr/>
              <p:nvPr/>
            </p:nvSpPr>
            <p:spPr>
              <a:xfrm>
                <a:off x="3995936" y="1805360"/>
                <a:ext cx="1584176"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dirty="0">
                  <a:solidFill>
                    <a:schemeClr val="bg1"/>
                  </a:solidFill>
                </a:endParaRPr>
              </a:p>
            </p:txBody>
          </p:sp>
          <p:sp>
            <p:nvSpPr>
              <p:cNvPr id="5" name="Obdélník 4"/>
              <p:cNvSpPr/>
              <p:nvPr/>
            </p:nvSpPr>
            <p:spPr>
              <a:xfrm>
                <a:off x="3983112" y="1805360"/>
                <a:ext cx="1584176" cy="15841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cs-CZ" sz="2400" dirty="0">
                  <a:solidFill>
                    <a:schemeClr val="bg1"/>
                  </a:solidFill>
                </a:endParaRPr>
              </a:p>
            </p:txBody>
          </p:sp>
          <p:sp>
            <p:nvSpPr>
              <p:cNvPr id="6" name="TextovéPole 5"/>
              <p:cNvSpPr txBox="1"/>
              <p:nvPr/>
            </p:nvSpPr>
            <p:spPr>
              <a:xfrm>
                <a:off x="3670484" y="1343695"/>
                <a:ext cx="373820" cy="461665"/>
              </a:xfrm>
              <a:prstGeom prst="rect">
                <a:avLst/>
              </a:prstGeom>
              <a:noFill/>
            </p:spPr>
            <p:txBody>
              <a:bodyPr wrap="none" rtlCol="0">
                <a:spAutoFit/>
              </a:bodyPr>
              <a:lstStyle/>
              <a:p>
                <a:pPr algn="ctr"/>
                <a:r>
                  <a:rPr lang="cs-CZ" sz="2400" dirty="0"/>
                  <a:t>D</a:t>
                </a:r>
              </a:p>
            </p:txBody>
          </p:sp>
          <p:sp>
            <p:nvSpPr>
              <p:cNvPr id="7" name="TextovéPole 6"/>
              <p:cNvSpPr txBox="1"/>
              <p:nvPr/>
            </p:nvSpPr>
            <p:spPr>
              <a:xfrm>
                <a:off x="5567288" y="1361469"/>
                <a:ext cx="348172" cy="461665"/>
              </a:xfrm>
              <a:prstGeom prst="rect">
                <a:avLst/>
              </a:prstGeom>
              <a:noFill/>
            </p:spPr>
            <p:txBody>
              <a:bodyPr wrap="none" rtlCol="0">
                <a:spAutoFit/>
              </a:bodyPr>
              <a:lstStyle/>
              <a:p>
                <a:pPr algn="ctr"/>
                <a:r>
                  <a:rPr lang="cs-CZ" sz="2400" dirty="0"/>
                  <a:t>C</a:t>
                </a:r>
              </a:p>
            </p:txBody>
          </p:sp>
          <p:sp>
            <p:nvSpPr>
              <p:cNvPr id="8" name="TextovéPole 7"/>
              <p:cNvSpPr txBox="1"/>
              <p:nvPr/>
            </p:nvSpPr>
            <p:spPr>
              <a:xfrm>
                <a:off x="5624322" y="3293368"/>
                <a:ext cx="351378" cy="461665"/>
              </a:xfrm>
              <a:prstGeom prst="rect">
                <a:avLst/>
              </a:prstGeom>
              <a:noFill/>
            </p:spPr>
            <p:txBody>
              <a:bodyPr wrap="none" rtlCol="0">
                <a:spAutoFit/>
              </a:bodyPr>
              <a:lstStyle/>
              <a:p>
                <a:pPr algn="ctr"/>
                <a:r>
                  <a:rPr lang="cs-CZ" sz="2400" dirty="0" smtClean="0"/>
                  <a:t>B</a:t>
                </a:r>
                <a:endParaRPr lang="cs-CZ" sz="2400" dirty="0"/>
              </a:p>
            </p:txBody>
          </p:sp>
          <p:sp>
            <p:nvSpPr>
              <p:cNvPr id="9" name="TextovéPole 8"/>
              <p:cNvSpPr txBox="1"/>
              <p:nvPr/>
            </p:nvSpPr>
            <p:spPr>
              <a:xfrm>
                <a:off x="3680785" y="3284984"/>
                <a:ext cx="362600" cy="461665"/>
              </a:xfrm>
              <a:prstGeom prst="rect">
                <a:avLst/>
              </a:prstGeom>
              <a:noFill/>
            </p:spPr>
            <p:txBody>
              <a:bodyPr wrap="none" rtlCol="0">
                <a:spAutoFit/>
              </a:bodyPr>
              <a:lstStyle/>
              <a:p>
                <a:pPr algn="ctr"/>
                <a:r>
                  <a:rPr lang="cs-CZ" sz="2400" dirty="0" smtClean="0"/>
                  <a:t>A</a:t>
                </a:r>
                <a:endParaRPr lang="cs-CZ" sz="2400" dirty="0"/>
              </a:p>
            </p:txBody>
          </p:sp>
          <p:sp>
            <p:nvSpPr>
              <p:cNvPr id="10" name="TextovéPole 9"/>
              <p:cNvSpPr txBox="1"/>
              <p:nvPr/>
            </p:nvSpPr>
            <p:spPr>
              <a:xfrm>
                <a:off x="4621953" y="1270765"/>
                <a:ext cx="332142" cy="461665"/>
              </a:xfrm>
              <a:prstGeom prst="rect">
                <a:avLst/>
              </a:prstGeom>
              <a:noFill/>
            </p:spPr>
            <p:txBody>
              <a:bodyPr wrap="none" rtlCol="0">
                <a:spAutoFit/>
              </a:bodyPr>
              <a:lstStyle/>
              <a:p>
                <a:pPr algn="ctr"/>
                <a:r>
                  <a:rPr lang="cs-CZ" sz="2400" dirty="0" smtClean="0"/>
                  <a:t>a</a:t>
                </a:r>
                <a:endParaRPr lang="cs-CZ" sz="2400" dirty="0"/>
              </a:p>
            </p:txBody>
          </p:sp>
          <p:sp>
            <p:nvSpPr>
              <p:cNvPr id="11" name="TextovéPole 10"/>
              <p:cNvSpPr txBox="1"/>
              <p:nvPr/>
            </p:nvSpPr>
            <p:spPr>
              <a:xfrm>
                <a:off x="3525252" y="2328167"/>
                <a:ext cx="332142" cy="461665"/>
              </a:xfrm>
              <a:prstGeom prst="rect">
                <a:avLst/>
              </a:prstGeom>
              <a:noFill/>
            </p:spPr>
            <p:txBody>
              <a:bodyPr wrap="none" rtlCol="0">
                <a:spAutoFit/>
              </a:bodyPr>
              <a:lstStyle/>
              <a:p>
                <a:pPr algn="ctr"/>
                <a:r>
                  <a:rPr lang="cs-CZ" sz="2400" dirty="0" smtClean="0"/>
                  <a:t>a</a:t>
                </a:r>
                <a:endParaRPr lang="cs-CZ" sz="2400" dirty="0"/>
              </a:p>
            </p:txBody>
          </p:sp>
          <p:sp>
            <p:nvSpPr>
              <p:cNvPr id="12" name="TextovéPole 11"/>
              <p:cNvSpPr txBox="1"/>
              <p:nvPr/>
            </p:nvSpPr>
            <p:spPr>
              <a:xfrm>
                <a:off x="5633940" y="2305060"/>
                <a:ext cx="332142" cy="461665"/>
              </a:xfrm>
              <a:prstGeom prst="rect">
                <a:avLst/>
              </a:prstGeom>
              <a:noFill/>
            </p:spPr>
            <p:txBody>
              <a:bodyPr wrap="none" rtlCol="0">
                <a:spAutoFit/>
              </a:bodyPr>
              <a:lstStyle/>
              <a:p>
                <a:pPr algn="ctr"/>
                <a:r>
                  <a:rPr lang="cs-CZ" sz="2400" dirty="0" smtClean="0"/>
                  <a:t>a</a:t>
                </a:r>
                <a:endParaRPr lang="cs-CZ" sz="2400" dirty="0"/>
              </a:p>
            </p:txBody>
          </p:sp>
        </p:grpSp>
        <p:sp>
          <p:nvSpPr>
            <p:cNvPr id="14" name="TextovéPole 13"/>
            <p:cNvSpPr txBox="1"/>
            <p:nvPr/>
          </p:nvSpPr>
          <p:spPr>
            <a:xfrm>
              <a:off x="4601792" y="3735715"/>
              <a:ext cx="332142" cy="461665"/>
            </a:xfrm>
            <a:prstGeom prst="rect">
              <a:avLst/>
            </a:prstGeom>
            <a:noFill/>
          </p:spPr>
          <p:txBody>
            <a:bodyPr wrap="none" rtlCol="0">
              <a:spAutoFit/>
            </a:bodyPr>
            <a:lstStyle/>
            <a:p>
              <a:r>
                <a:rPr lang="cs-CZ" sz="2400" dirty="0" smtClean="0"/>
                <a:t>a</a:t>
              </a:r>
              <a:endParaRPr lang="cs-CZ" sz="2400" dirty="0"/>
            </a:p>
          </p:txBody>
        </p:sp>
      </p:grpSp>
    </p:spTree>
    <p:extLst>
      <p:ext uri="{BB962C8B-B14F-4D97-AF65-F5344CB8AC3E}">
        <p14:creationId xmlns:p14="http://schemas.microsoft.com/office/powerpoint/2010/main" val="573448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OBDÉLNÍKU</a:t>
            </a:r>
            <a:endParaRPr lang="cs-CZ" dirty="0"/>
          </a:p>
        </p:txBody>
      </p:sp>
      <p:sp>
        <p:nvSpPr>
          <p:cNvPr id="4" name="Obdélník 3"/>
          <p:cNvSpPr/>
          <p:nvPr/>
        </p:nvSpPr>
        <p:spPr>
          <a:xfrm>
            <a:off x="2916085" y="2353235"/>
            <a:ext cx="3384376" cy="1512168"/>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cs-CZ" sz="2400"/>
          </a:p>
        </p:txBody>
      </p:sp>
      <p:sp>
        <p:nvSpPr>
          <p:cNvPr id="6" name="TextovéPole 5"/>
          <p:cNvSpPr txBox="1"/>
          <p:nvPr/>
        </p:nvSpPr>
        <p:spPr>
          <a:xfrm>
            <a:off x="6220813" y="1777171"/>
            <a:ext cx="403412" cy="461665"/>
          </a:xfrm>
          <a:prstGeom prst="rect">
            <a:avLst/>
          </a:prstGeom>
          <a:noFill/>
        </p:spPr>
        <p:txBody>
          <a:bodyPr wrap="square" rtlCol="0">
            <a:spAutoFit/>
          </a:bodyPr>
          <a:lstStyle/>
          <a:p>
            <a:r>
              <a:rPr lang="cs-CZ" sz="2400" dirty="0"/>
              <a:t>C</a:t>
            </a:r>
          </a:p>
        </p:txBody>
      </p:sp>
      <p:sp>
        <p:nvSpPr>
          <p:cNvPr id="7" name="TextovéPole 6"/>
          <p:cNvSpPr txBox="1"/>
          <p:nvPr/>
        </p:nvSpPr>
        <p:spPr>
          <a:xfrm>
            <a:off x="6220813" y="3721387"/>
            <a:ext cx="351378" cy="461665"/>
          </a:xfrm>
          <a:prstGeom prst="rect">
            <a:avLst/>
          </a:prstGeom>
          <a:noFill/>
        </p:spPr>
        <p:txBody>
          <a:bodyPr wrap="none" rtlCol="0">
            <a:spAutoFit/>
          </a:bodyPr>
          <a:lstStyle/>
          <a:p>
            <a:r>
              <a:rPr lang="cs-CZ" sz="2400" dirty="0"/>
              <a:t>B</a:t>
            </a:r>
          </a:p>
        </p:txBody>
      </p:sp>
      <p:sp>
        <p:nvSpPr>
          <p:cNvPr id="8" name="TextovéPole 7"/>
          <p:cNvSpPr txBox="1"/>
          <p:nvPr/>
        </p:nvSpPr>
        <p:spPr>
          <a:xfrm>
            <a:off x="2580205" y="1758533"/>
            <a:ext cx="373820" cy="461665"/>
          </a:xfrm>
          <a:prstGeom prst="rect">
            <a:avLst/>
          </a:prstGeom>
          <a:noFill/>
        </p:spPr>
        <p:txBody>
          <a:bodyPr wrap="none" rtlCol="0">
            <a:spAutoFit/>
          </a:bodyPr>
          <a:lstStyle/>
          <a:p>
            <a:r>
              <a:rPr lang="cs-CZ" sz="2400" dirty="0" smtClean="0"/>
              <a:t>D</a:t>
            </a:r>
            <a:endParaRPr lang="cs-CZ" sz="2400" dirty="0"/>
          </a:p>
        </p:txBody>
      </p:sp>
      <p:sp>
        <p:nvSpPr>
          <p:cNvPr id="9" name="TextovéPole 8"/>
          <p:cNvSpPr txBox="1"/>
          <p:nvPr/>
        </p:nvSpPr>
        <p:spPr>
          <a:xfrm>
            <a:off x="2592645" y="3721387"/>
            <a:ext cx="362600" cy="461665"/>
          </a:xfrm>
          <a:prstGeom prst="rect">
            <a:avLst/>
          </a:prstGeom>
          <a:noFill/>
        </p:spPr>
        <p:txBody>
          <a:bodyPr wrap="none" rtlCol="0">
            <a:spAutoFit/>
          </a:bodyPr>
          <a:lstStyle/>
          <a:p>
            <a:r>
              <a:rPr lang="cs-CZ" sz="2400" dirty="0" smtClean="0"/>
              <a:t>A</a:t>
            </a:r>
            <a:endParaRPr lang="cs-CZ" sz="2400" dirty="0"/>
          </a:p>
        </p:txBody>
      </p:sp>
      <p:sp>
        <p:nvSpPr>
          <p:cNvPr id="11" name="TextovéPole 10"/>
          <p:cNvSpPr txBox="1"/>
          <p:nvPr/>
        </p:nvSpPr>
        <p:spPr>
          <a:xfrm>
            <a:off x="4442202" y="3865403"/>
            <a:ext cx="332142" cy="461665"/>
          </a:xfrm>
          <a:prstGeom prst="rect">
            <a:avLst/>
          </a:prstGeom>
          <a:noFill/>
        </p:spPr>
        <p:txBody>
          <a:bodyPr wrap="none" rtlCol="0">
            <a:spAutoFit/>
          </a:bodyPr>
          <a:lstStyle/>
          <a:p>
            <a:r>
              <a:rPr lang="cs-CZ" sz="2400" dirty="0" smtClean="0"/>
              <a:t>a</a:t>
            </a:r>
            <a:endParaRPr lang="cs-CZ" sz="2400" dirty="0"/>
          </a:p>
        </p:txBody>
      </p:sp>
      <p:sp>
        <p:nvSpPr>
          <p:cNvPr id="12" name="TextovéPole 11"/>
          <p:cNvSpPr txBox="1"/>
          <p:nvPr/>
        </p:nvSpPr>
        <p:spPr>
          <a:xfrm>
            <a:off x="4330009" y="1820088"/>
            <a:ext cx="332142" cy="461665"/>
          </a:xfrm>
          <a:prstGeom prst="rect">
            <a:avLst/>
          </a:prstGeom>
          <a:noFill/>
        </p:spPr>
        <p:txBody>
          <a:bodyPr wrap="none" rtlCol="0">
            <a:spAutoFit/>
          </a:bodyPr>
          <a:lstStyle/>
          <a:p>
            <a:r>
              <a:rPr lang="cs-CZ" sz="2400" dirty="0" smtClean="0"/>
              <a:t>a</a:t>
            </a:r>
            <a:endParaRPr lang="cs-CZ" sz="2400" dirty="0"/>
          </a:p>
        </p:txBody>
      </p:sp>
      <p:sp>
        <p:nvSpPr>
          <p:cNvPr id="14" name="TextovéPole 13"/>
          <p:cNvSpPr txBox="1"/>
          <p:nvPr/>
        </p:nvSpPr>
        <p:spPr>
          <a:xfrm>
            <a:off x="6300461" y="2816931"/>
            <a:ext cx="346570" cy="461665"/>
          </a:xfrm>
          <a:prstGeom prst="rect">
            <a:avLst/>
          </a:prstGeom>
          <a:noFill/>
        </p:spPr>
        <p:txBody>
          <a:bodyPr wrap="none" rtlCol="0">
            <a:spAutoFit/>
          </a:bodyPr>
          <a:lstStyle/>
          <a:p>
            <a:r>
              <a:rPr lang="cs-CZ" sz="2400" dirty="0"/>
              <a:t>b</a:t>
            </a:r>
          </a:p>
        </p:txBody>
      </p:sp>
      <p:sp>
        <p:nvSpPr>
          <p:cNvPr id="15" name="TextovéPole 14"/>
          <p:cNvSpPr txBox="1"/>
          <p:nvPr/>
        </p:nvSpPr>
        <p:spPr>
          <a:xfrm>
            <a:off x="2542113" y="2808051"/>
            <a:ext cx="346570" cy="461665"/>
          </a:xfrm>
          <a:prstGeom prst="rect">
            <a:avLst/>
          </a:prstGeom>
          <a:noFill/>
        </p:spPr>
        <p:txBody>
          <a:bodyPr wrap="none" rtlCol="0">
            <a:spAutoFit/>
          </a:bodyPr>
          <a:lstStyle/>
          <a:p>
            <a:r>
              <a:rPr lang="cs-CZ" sz="2400" dirty="0"/>
              <a:t>b</a:t>
            </a:r>
          </a:p>
        </p:txBody>
      </p:sp>
      <p:sp>
        <p:nvSpPr>
          <p:cNvPr id="16" name="TextovéPole 15"/>
          <p:cNvSpPr txBox="1"/>
          <p:nvPr/>
        </p:nvSpPr>
        <p:spPr>
          <a:xfrm>
            <a:off x="2579746" y="4797152"/>
            <a:ext cx="4660122" cy="461665"/>
          </a:xfrm>
          <a:prstGeom prst="rect">
            <a:avLst/>
          </a:prstGeom>
          <a:noFill/>
        </p:spPr>
        <p:txBody>
          <a:bodyPr wrap="none" rtlCol="0">
            <a:spAutoFit/>
          </a:bodyPr>
          <a:lstStyle/>
          <a:p>
            <a:pPr algn="ctr"/>
            <a:r>
              <a:rPr lang="cs-CZ" sz="2400" b="1" dirty="0" smtClean="0"/>
              <a:t>o = a + b + a + b </a:t>
            </a:r>
            <a:r>
              <a:rPr lang="cs-CZ" sz="2400" dirty="0" smtClean="0"/>
              <a:t>tedy </a:t>
            </a:r>
            <a:r>
              <a:rPr lang="cs-CZ" sz="2400" b="1" dirty="0" smtClean="0"/>
              <a:t>o = 2 · a + 2 · b</a:t>
            </a:r>
            <a:endParaRPr lang="cs-CZ" sz="2400" b="1" dirty="0"/>
          </a:p>
        </p:txBody>
      </p:sp>
    </p:spTree>
    <p:extLst>
      <p:ext uri="{BB962C8B-B14F-4D97-AF65-F5344CB8AC3E}">
        <p14:creationId xmlns:p14="http://schemas.microsoft.com/office/powerpoint/2010/main" val="1192747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TROJÚHELNÍKU</a:t>
            </a:r>
            <a:endParaRPr lang="cs-CZ" dirty="0"/>
          </a:p>
        </p:txBody>
      </p:sp>
      <p:sp>
        <p:nvSpPr>
          <p:cNvPr id="6" name="TextovéPole 5"/>
          <p:cNvSpPr txBox="1"/>
          <p:nvPr/>
        </p:nvSpPr>
        <p:spPr>
          <a:xfrm>
            <a:off x="4070769" y="1587417"/>
            <a:ext cx="348172" cy="461665"/>
          </a:xfrm>
          <a:prstGeom prst="rect">
            <a:avLst/>
          </a:prstGeom>
          <a:noFill/>
        </p:spPr>
        <p:txBody>
          <a:bodyPr wrap="none" rtlCol="0">
            <a:spAutoFit/>
          </a:bodyPr>
          <a:lstStyle/>
          <a:p>
            <a:r>
              <a:rPr lang="cs-CZ" sz="2400" dirty="0"/>
              <a:t>C</a:t>
            </a:r>
          </a:p>
        </p:txBody>
      </p:sp>
      <p:sp>
        <p:nvSpPr>
          <p:cNvPr id="7" name="TextovéPole 6"/>
          <p:cNvSpPr txBox="1"/>
          <p:nvPr/>
        </p:nvSpPr>
        <p:spPr>
          <a:xfrm>
            <a:off x="5200818" y="4034667"/>
            <a:ext cx="351378" cy="461665"/>
          </a:xfrm>
          <a:prstGeom prst="rect">
            <a:avLst/>
          </a:prstGeom>
          <a:noFill/>
        </p:spPr>
        <p:txBody>
          <a:bodyPr wrap="none" rtlCol="0">
            <a:spAutoFit/>
          </a:bodyPr>
          <a:lstStyle/>
          <a:p>
            <a:r>
              <a:rPr lang="cs-CZ" sz="2400" dirty="0"/>
              <a:t>B</a:t>
            </a:r>
          </a:p>
        </p:txBody>
      </p:sp>
      <p:grpSp>
        <p:nvGrpSpPr>
          <p:cNvPr id="11" name="Skupina 10"/>
          <p:cNvGrpSpPr/>
          <p:nvPr/>
        </p:nvGrpSpPr>
        <p:grpSpPr>
          <a:xfrm>
            <a:off x="2921783" y="2049082"/>
            <a:ext cx="2400851" cy="2459950"/>
            <a:chOff x="2819221" y="1551484"/>
            <a:chExt cx="2400851" cy="2459950"/>
          </a:xfrm>
        </p:grpSpPr>
        <p:sp>
          <p:nvSpPr>
            <p:cNvPr id="4" name="Rovnoramenný trojúhelník 3"/>
            <p:cNvSpPr/>
            <p:nvPr/>
          </p:nvSpPr>
          <p:spPr>
            <a:xfrm>
              <a:off x="3131840" y="1551484"/>
              <a:ext cx="2088232" cy="208823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cs-CZ" sz="2400"/>
            </a:p>
          </p:txBody>
        </p:sp>
        <p:sp>
          <p:nvSpPr>
            <p:cNvPr id="5" name="TextovéPole 4"/>
            <p:cNvSpPr txBox="1"/>
            <p:nvPr/>
          </p:nvSpPr>
          <p:spPr>
            <a:xfrm>
              <a:off x="2819221" y="3549769"/>
              <a:ext cx="362600" cy="461665"/>
            </a:xfrm>
            <a:prstGeom prst="rect">
              <a:avLst/>
            </a:prstGeom>
            <a:noFill/>
          </p:spPr>
          <p:txBody>
            <a:bodyPr wrap="none" rtlCol="0">
              <a:spAutoFit/>
            </a:bodyPr>
            <a:lstStyle/>
            <a:p>
              <a:r>
                <a:rPr lang="cs-CZ" sz="2400" dirty="0" smtClean="0"/>
                <a:t>A</a:t>
              </a:r>
              <a:endParaRPr lang="cs-CZ" sz="2400" dirty="0"/>
            </a:p>
          </p:txBody>
        </p:sp>
        <p:sp>
          <p:nvSpPr>
            <p:cNvPr id="8" name="TextovéPole 7"/>
            <p:cNvSpPr txBox="1"/>
            <p:nvPr/>
          </p:nvSpPr>
          <p:spPr>
            <a:xfrm>
              <a:off x="3985038" y="3537069"/>
              <a:ext cx="314510" cy="461665"/>
            </a:xfrm>
            <a:prstGeom prst="rect">
              <a:avLst/>
            </a:prstGeom>
            <a:noFill/>
          </p:spPr>
          <p:txBody>
            <a:bodyPr wrap="none" rtlCol="0">
              <a:spAutoFit/>
            </a:bodyPr>
            <a:lstStyle/>
            <a:p>
              <a:r>
                <a:rPr lang="cs-CZ" sz="2400" dirty="0" smtClean="0"/>
                <a:t>c</a:t>
              </a:r>
              <a:endParaRPr lang="cs-CZ" sz="2400" dirty="0"/>
            </a:p>
          </p:txBody>
        </p:sp>
        <p:sp>
          <p:nvSpPr>
            <p:cNvPr id="9" name="TextovéPole 8"/>
            <p:cNvSpPr txBox="1"/>
            <p:nvPr/>
          </p:nvSpPr>
          <p:spPr>
            <a:xfrm>
              <a:off x="4681892" y="2204864"/>
              <a:ext cx="332142" cy="461665"/>
            </a:xfrm>
            <a:prstGeom prst="rect">
              <a:avLst/>
            </a:prstGeom>
            <a:noFill/>
          </p:spPr>
          <p:txBody>
            <a:bodyPr wrap="none" rtlCol="0">
              <a:spAutoFit/>
            </a:bodyPr>
            <a:lstStyle/>
            <a:p>
              <a:r>
                <a:rPr lang="cs-CZ" sz="2400" dirty="0" smtClean="0"/>
                <a:t>a</a:t>
              </a:r>
              <a:endParaRPr lang="cs-CZ" sz="2400" dirty="0"/>
            </a:p>
          </p:txBody>
        </p:sp>
        <p:sp>
          <p:nvSpPr>
            <p:cNvPr id="10" name="TextovéPole 9"/>
            <p:cNvSpPr txBox="1"/>
            <p:nvPr/>
          </p:nvSpPr>
          <p:spPr>
            <a:xfrm>
              <a:off x="3295383" y="2204864"/>
              <a:ext cx="346570" cy="461665"/>
            </a:xfrm>
            <a:prstGeom prst="rect">
              <a:avLst/>
            </a:prstGeom>
            <a:noFill/>
          </p:spPr>
          <p:txBody>
            <a:bodyPr wrap="none" rtlCol="0">
              <a:spAutoFit/>
            </a:bodyPr>
            <a:lstStyle/>
            <a:p>
              <a:r>
                <a:rPr lang="cs-CZ" sz="2400" dirty="0"/>
                <a:t>b</a:t>
              </a:r>
            </a:p>
          </p:txBody>
        </p:sp>
      </p:grpSp>
      <p:sp>
        <p:nvSpPr>
          <p:cNvPr id="13" name="TextovéPole 12"/>
          <p:cNvSpPr txBox="1"/>
          <p:nvPr/>
        </p:nvSpPr>
        <p:spPr>
          <a:xfrm>
            <a:off x="3192211" y="4984412"/>
            <a:ext cx="1670650" cy="461665"/>
          </a:xfrm>
          <a:prstGeom prst="rect">
            <a:avLst/>
          </a:prstGeom>
          <a:noFill/>
        </p:spPr>
        <p:txBody>
          <a:bodyPr wrap="none" rtlCol="0">
            <a:spAutoFit/>
          </a:bodyPr>
          <a:lstStyle/>
          <a:p>
            <a:r>
              <a:rPr lang="cs-CZ" sz="2400" b="1" dirty="0" smtClean="0"/>
              <a:t>o = a + b + c</a:t>
            </a:r>
            <a:endParaRPr lang="cs-CZ" sz="2400" b="1" dirty="0"/>
          </a:p>
        </p:txBody>
      </p:sp>
    </p:spTree>
    <p:extLst>
      <p:ext uri="{BB962C8B-B14F-4D97-AF65-F5344CB8AC3E}">
        <p14:creationId xmlns:p14="http://schemas.microsoft.com/office/powerpoint/2010/main" val="901093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KRUHU</a:t>
            </a:r>
            <a:endParaRPr lang="cs-CZ" dirty="0"/>
          </a:p>
        </p:txBody>
      </p:sp>
      <p:sp>
        <p:nvSpPr>
          <p:cNvPr id="12" name="Zástupný symbol pro obsah 11"/>
          <p:cNvSpPr>
            <a:spLocks noGrp="1"/>
          </p:cNvSpPr>
          <p:nvPr>
            <p:ph idx="1"/>
          </p:nvPr>
        </p:nvSpPr>
        <p:spPr>
          <a:xfrm>
            <a:off x="536546" y="4149080"/>
            <a:ext cx="8229600" cy="2304256"/>
          </a:xfrm>
        </p:spPr>
        <p:txBody>
          <a:bodyPr>
            <a:normAutofit/>
          </a:bodyPr>
          <a:lstStyle/>
          <a:p>
            <a:pPr marL="0" indent="0" algn="ctr">
              <a:buNone/>
            </a:pPr>
            <a:r>
              <a:rPr lang="cs-CZ" dirty="0" smtClean="0"/>
              <a:t>Obvodem kruhu je kružnice.</a:t>
            </a:r>
          </a:p>
          <a:p>
            <a:pPr marL="0" indent="0" algn="ctr">
              <a:buNone/>
            </a:pPr>
            <a:r>
              <a:rPr lang="cs-CZ" b="1" dirty="0"/>
              <a:t>o = 2 · </a:t>
            </a:r>
            <a:r>
              <a:rPr lang="el-GR" b="1" dirty="0"/>
              <a:t>π</a:t>
            </a:r>
            <a:r>
              <a:rPr lang="cs-CZ" b="1" dirty="0"/>
              <a:t> </a:t>
            </a:r>
            <a:r>
              <a:rPr lang="el-GR" b="1" dirty="0"/>
              <a:t>·</a:t>
            </a:r>
            <a:r>
              <a:rPr lang="cs-CZ" b="1" dirty="0"/>
              <a:t> r</a:t>
            </a:r>
            <a:r>
              <a:rPr lang="cs-CZ" dirty="0"/>
              <a:t> </a:t>
            </a:r>
            <a:endParaRPr lang="cs-CZ" b="1" dirty="0"/>
          </a:p>
          <a:p>
            <a:pPr marL="0" indent="0" algn="ctr">
              <a:buNone/>
            </a:pPr>
            <a:r>
              <a:rPr lang="el-GR" dirty="0" smtClean="0"/>
              <a:t>π</a:t>
            </a:r>
            <a:r>
              <a:rPr lang="cs-CZ" dirty="0" smtClean="0"/>
              <a:t> = 3,14</a:t>
            </a:r>
          </a:p>
          <a:p>
            <a:pPr marL="0" indent="0" algn="ctr">
              <a:buNone/>
            </a:pPr>
            <a:r>
              <a:rPr lang="cs-CZ" dirty="0" smtClean="0"/>
              <a:t>r = poloměr </a:t>
            </a:r>
          </a:p>
          <a:p>
            <a:pPr marL="0" indent="0" algn="ctr">
              <a:buNone/>
            </a:pPr>
            <a:endParaRPr lang="cs-CZ" dirty="0"/>
          </a:p>
        </p:txBody>
      </p:sp>
      <p:grpSp>
        <p:nvGrpSpPr>
          <p:cNvPr id="10" name="Skupina 9"/>
          <p:cNvGrpSpPr/>
          <p:nvPr/>
        </p:nvGrpSpPr>
        <p:grpSpPr>
          <a:xfrm>
            <a:off x="3361756" y="1469020"/>
            <a:ext cx="2376264" cy="2376264"/>
            <a:chOff x="1907704" y="2132856"/>
            <a:chExt cx="2376264" cy="2376264"/>
          </a:xfrm>
        </p:grpSpPr>
        <p:sp>
          <p:nvSpPr>
            <p:cNvPr id="5" name="Ovál 4"/>
            <p:cNvSpPr/>
            <p:nvPr/>
          </p:nvSpPr>
          <p:spPr>
            <a:xfrm>
              <a:off x="1907704" y="2132856"/>
              <a:ext cx="2376264" cy="2376264"/>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cs-CZ" sz="2400" dirty="0" smtClean="0"/>
                <a:t>x</a:t>
              </a:r>
              <a:endParaRPr lang="cs-CZ" sz="2400" dirty="0"/>
            </a:p>
          </p:txBody>
        </p:sp>
        <p:sp>
          <p:nvSpPr>
            <p:cNvPr id="6" name="TextovéPole 5"/>
            <p:cNvSpPr txBox="1"/>
            <p:nvPr/>
          </p:nvSpPr>
          <p:spPr>
            <a:xfrm>
              <a:off x="3010384" y="3265805"/>
              <a:ext cx="325730" cy="461665"/>
            </a:xfrm>
            <a:prstGeom prst="rect">
              <a:avLst/>
            </a:prstGeom>
            <a:noFill/>
          </p:spPr>
          <p:txBody>
            <a:bodyPr wrap="none" rtlCol="0">
              <a:spAutoFit/>
            </a:bodyPr>
            <a:lstStyle/>
            <a:p>
              <a:r>
                <a:rPr lang="cs-CZ" sz="2400" dirty="0" smtClean="0"/>
                <a:t>S</a:t>
              </a:r>
              <a:endParaRPr lang="cs-CZ" sz="2400" dirty="0"/>
            </a:p>
          </p:txBody>
        </p:sp>
        <p:cxnSp>
          <p:nvCxnSpPr>
            <p:cNvPr id="8" name="Přímá spojnice 7"/>
            <p:cNvCxnSpPr>
              <a:endCxn id="5" idx="7"/>
            </p:cNvCxnSpPr>
            <p:nvPr/>
          </p:nvCxnSpPr>
          <p:spPr>
            <a:xfrm flipV="1">
              <a:off x="3095836" y="2480852"/>
              <a:ext cx="840136" cy="8401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3410058" y="2815610"/>
              <a:ext cx="292068" cy="461665"/>
            </a:xfrm>
            <a:prstGeom prst="rect">
              <a:avLst/>
            </a:prstGeom>
            <a:noFill/>
          </p:spPr>
          <p:txBody>
            <a:bodyPr wrap="none" rtlCol="0">
              <a:spAutoFit/>
            </a:bodyPr>
            <a:lstStyle/>
            <a:p>
              <a:r>
                <a:rPr lang="cs-CZ" sz="2400" dirty="0" smtClean="0"/>
                <a:t>r</a:t>
              </a:r>
              <a:endParaRPr lang="cs-CZ" sz="2400" dirty="0"/>
            </a:p>
          </p:txBody>
        </p:sp>
      </p:grpSp>
    </p:spTree>
    <p:extLst>
      <p:ext uri="{BB962C8B-B14F-4D97-AF65-F5344CB8AC3E}">
        <p14:creationId xmlns:p14="http://schemas.microsoft.com/office/powerpoint/2010/main" val="1655808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LIBOVOLNÉHO ČTYŘÚHELNÍKU</a:t>
            </a:r>
            <a:endParaRPr lang="cs-CZ" dirty="0"/>
          </a:p>
        </p:txBody>
      </p:sp>
      <p:sp>
        <p:nvSpPr>
          <p:cNvPr id="3" name="Zástupný symbol pro obsah 2"/>
          <p:cNvSpPr>
            <a:spLocks noGrp="1"/>
          </p:cNvSpPr>
          <p:nvPr>
            <p:ph idx="1"/>
          </p:nvPr>
        </p:nvSpPr>
        <p:spPr>
          <a:xfrm>
            <a:off x="457200" y="4293096"/>
            <a:ext cx="8229600" cy="1833067"/>
          </a:xfrm>
        </p:spPr>
        <p:txBody>
          <a:bodyPr/>
          <a:lstStyle/>
          <a:p>
            <a:pPr marL="0" indent="0" algn="ctr">
              <a:buNone/>
            </a:pPr>
            <a:endParaRPr lang="cs-CZ" b="1" dirty="0" smtClean="0"/>
          </a:p>
          <a:p>
            <a:pPr marL="0" indent="0" algn="ctr">
              <a:buNone/>
            </a:pPr>
            <a:endParaRPr lang="cs-CZ" b="1" dirty="0" smtClean="0"/>
          </a:p>
          <a:p>
            <a:pPr marL="0" indent="0" algn="ctr">
              <a:buNone/>
            </a:pPr>
            <a:r>
              <a:rPr lang="cs-CZ" b="1" dirty="0" smtClean="0"/>
              <a:t>o = a + b + c + d</a:t>
            </a:r>
            <a:endParaRPr lang="cs-CZ" b="1" dirty="0"/>
          </a:p>
        </p:txBody>
      </p:sp>
      <p:sp>
        <p:nvSpPr>
          <p:cNvPr id="4" name="Kosoúhelník 3"/>
          <p:cNvSpPr/>
          <p:nvPr/>
        </p:nvSpPr>
        <p:spPr>
          <a:xfrm>
            <a:off x="723734" y="2498676"/>
            <a:ext cx="2106954" cy="1584176"/>
          </a:xfrm>
          <a:prstGeom prst="parallelogram">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5" name="Lichoběžník 4"/>
          <p:cNvSpPr/>
          <p:nvPr/>
        </p:nvSpPr>
        <p:spPr>
          <a:xfrm>
            <a:off x="3388030" y="2531621"/>
            <a:ext cx="2160240" cy="1869043"/>
          </a:xfrm>
          <a:prstGeom prst="trapezoi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6" name="Kosoúhelník 5"/>
          <p:cNvSpPr/>
          <p:nvPr/>
        </p:nvSpPr>
        <p:spPr>
          <a:xfrm>
            <a:off x="6268350" y="2224667"/>
            <a:ext cx="1738244" cy="2218357"/>
          </a:xfrm>
          <a:custGeom>
            <a:avLst/>
            <a:gdLst>
              <a:gd name="connsiteX0" fmla="*/ 0 w 2106954"/>
              <a:gd name="connsiteY0" fmla="*/ 1584176 h 1584176"/>
              <a:gd name="connsiteX1" fmla="*/ 396044 w 2106954"/>
              <a:gd name="connsiteY1" fmla="*/ 0 h 1584176"/>
              <a:gd name="connsiteX2" fmla="*/ 2106954 w 2106954"/>
              <a:gd name="connsiteY2" fmla="*/ 0 h 1584176"/>
              <a:gd name="connsiteX3" fmla="*/ 1710910 w 2106954"/>
              <a:gd name="connsiteY3" fmla="*/ 1584176 h 1584176"/>
              <a:gd name="connsiteX4" fmla="*/ 0 w 2106954"/>
              <a:gd name="connsiteY4" fmla="*/ 1584176 h 1584176"/>
              <a:gd name="connsiteX0" fmla="*/ 0 w 2106954"/>
              <a:gd name="connsiteY0" fmla="*/ 2218357 h 2218357"/>
              <a:gd name="connsiteX1" fmla="*/ 307553 w 2106954"/>
              <a:gd name="connsiteY1" fmla="*/ 0 h 2218357"/>
              <a:gd name="connsiteX2" fmla="*/ 2106954 w 2106954"/>
              <a:gd name="connsiteY2" fmla="*/ 634181 h 2218357"/>
              <a:gd name="connsiteX3" fmla="*/ 1710910 w 2106954"/>
              <a:gd name="connsiteY3" fmla="*/ 2218357 h 2218357"/>
              <a:gd name="connsiteX4" fmla="*/ 0 w 2106954"/>
              <a:gd name="connsiteY4" fmla="*/ 2218357 h 2218357"/>
              <a:gd name="connsiteX0" fmla="*/ 0 w 1710910"/>
              <a:gd name="connsiteY0" fmla="*/ 2218357 h 2218357"/>
              <a:gd name="connsiteX1" fmla="*/ 307553 w 1710910"/>
              <a:gd name="connsiteY1" fmla="*/ 0 h 2218357"/>
              <a:gd name="connsiteX2" fmla="*/ 1281044 w 1710910"/>
              <a:gd name="connsiteY2" fmla="*/ 1032387 h 2218357"/>
              <a:gd name="connsiteX3" fmla="*/ 1710910 w 1710910"/>
              <a:gd name="connsiteY3" fmla="*/ 2218357 h 2218357"/>
              <a:gd name="connsiteX4" fmla="*/ 0 w 1710910"/>
              <a:gd name="connsiteY4" fmla="*/ 2218357 h 2218357"/>
              <a:gd name="connsiteX0" fmla="*/ 0 w 1738244"/>
              <a:gd name="connsiteY0" fmla="*/ 2218357 h 2218357"/>
              <a:gd name="connsiteX1" fmla="*/ 307553 w 1738244"/>
              <a:gd name="connsiteY1" fmla="*/ 0 h 2218357"/>
              <a:gd name="connsiteX2" fmla="*/ 1738244 w 1738244"/>
              <a:gd name="connsiteY2" fmla="*/ 973393 h 2218357"/>
              <a:gd name="connsiteX3" fmla="*/ 1710910 w 1738244"/>
              <a:gd name="connsiteY3" fmla="*/ 2218357 h 2218357"/>
              <a:gd name="connsiteX4" fmla="*/ 0 w 1738244"/>
              <a:gd name="connsiteY4" fmla="*/ 2218357 h 221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8244" h="2218357">
                <a:moveTo>
                  <a:pt x="0" y="2218357"/>
                </a:moveTo>
                <a:lnTo>
                  <a:pt x="307553" y="0"/>
                </a:lnTo>
                <a:lnTo>
                  <a:pt x="1738244" y="973393"/>
                </a:lnTo>
                <a:lnTo>
                  <a:pt x="1710910" y="2218357"/>
                </a:lnTo>
                <a:lnTo>
                  <a:pt x="0" y="2218357"/>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7" name="TextovéPole 6"/>
          <p:cNvSpPr txBox="1"/>
          <p:nvPr/>
        </p:nvSpPr>
        <p:spPr>
          <a:xfrm>
            <a:off x="3145233" y="4333889"/>
            <a:ext cx="362600" cy="461665"/>
          </a:xfrm>
          <a:prstGeom prst="rect">
            <a:avLst/>
          </a:prstGeom>
          <a:noFill/>
        </p:spPr>
        <p:txBody>
          <a:bodyPr wrap="none" rtlCol="0">
            <a:spAutoFit/>
          </a:bodyPr>
          <a:lstStyle/>
          <a:p>
            <a:r>
              <a:rPr lang="cs-CZ" sz="2400" dirty="0" smtClean="0"/>
              <a:t>A</a:t>
            </a:r>
            <a:endParaRPr lang="cs-CZ" sz="2400" dirty="0"/>
          </a:p>
        </p:txBody>
      </p:sp>
      <p:sp>
        <p:nvSpPr>
          <p:cNvPr id="8" name="TextovéPole 7"/>
          <p:cNvSpPr txBox="1"/>
          <p:nvPr/>
        </p:nvSpPr>
        <p:spPr>
          <a:xfrm>
            <a:off x="511710" y="3981253"/>
            <a:ext cx="362600" cy="461665"/>
          </a:xfrm>
          <a:prstGeom prst="rect">
            <a:avLst/>
          </a:prstGeom>
          <a:noFill/>
        </p:spPr>
        <p:txBody>
          <a:bodyPr wrap="none" rtlCol="0">
            <a:spAutoFit/>
          </a:bodyPr>
          <a:lstStyle/>
          <a:p>
            <a:r>
              <a:rPr lang="cs-CZ" sz="2400" dirty="0" smtClean="0"/>
              <a:t>A</a:t>
            </a:r>
            <a:endParaRPr lang="cs-CZ" sz="2400" dirty="0"/>
          </a:p>
        </p:txBody>
      </p:sp>
      <p:sp>
        <p:nvSpPr>
          <p:cNvPr id="9" name="TextovéPole 8"/>
          <p:cNvSpPr txBox="1"/>
          <p:nvPr/>
        </p:nvSpPr>
        <p:spPr>
          <a:xfrm>
            <a:off x="7802852" y="4359825"/>
            <a:ext cx="351378" cy="461665"/>
          </a:xfrm>
          <a:prstGeom prst="rect">
            <a:avLst/>
          </a:prstGeom>
          <a:noFill/>
        </p:spPr>
        <p:txBody>
          <a:bodyPr wrap="none" rtlCol="0">
            <a:spAutoFit/>
          </a:bodyPr>
          <a:lstStyle/>
          <a:p>
            <a:r>
              <a:rPr lang="cs-CZ" sz="2400" dirty="0"/>
              <a:t>B</a:t>
            </a:r>
          </a:p>
        </p:txBody>
      </p:sp>
      <p:sp>
        <p:nvSpPr>
          <p:cNvPr id="10" name="TextovéPole 9"/>
          <p:cNvSpPr txBox="1"/>
          <p:nvPr/>
        </p:nvSpPr>
        <p:spPr>
          <a:xfrm>
            <a:off x="6057395" y="4347322"/>
            <a:ext cx="362600" cy="461665"/>
          </a:xfrm>
          <a:prstGeom prst="rect">
            <a:avLst/>
          </a:prstGeom>
          <a:noFill/>
        </p:spPr>
        <p:txBody>
          <a:bodyPr wrap="none" rtlCol="0">
            <a:spAutoFit/>
          </a:bodyPr>
          <a:lstStyle/>
          <a:p>
            <a:r>
              <a:rPr lang="cs-CZ" sz="2400" dirty="0" smtClean="0"/>
              <a:t>A</a:t>
            </a:r>
            <a:endParaRPr lang="cs-CZ" sz="2400" dirty="0"/>
          </a:p>
        </p:txBody>
      </p:sp>
      <p:sp>
        <p:nvSpPr>
          <p:cNvPr id="11" name="TextovéPole 10"/>
          <p:cNvSpPr txBox="1"/>
          <p:nvPr/>
        </p:nvSpPr>
        <p:spPr>
          <a:xfrm>
            <a:off x="6946554" y="4331094"/>
            <a:ext cx="332142" cy="461665"/>
          </a:xfrm>
          <a:prstGeom prst="rect">
            <a:avLst/>
          </a:prstGeom>
          <a:noFill/>
        </p:spPr>
        <p:txBody>
          <a:bodyPr wrap="none" rtlCol="0">
            <a:spAutoFit/>
          </a:bodyPr>
          <a:lstStyle/>
          <a:p>
            <a:r>
              <a:rPr lang="cs-CZ" sz="2400" dirty="0"/>
              <a:t>a</a:t>
            </a:r>
          </a:p>
        </p:txBody>
      </p:sp>
      <p:sp>
        <p:nvSpPr>
          <p:cNvPr id="12" name="TextovéPole 11"/>
          <p:cNvSpPr txBox="1"/>
          <p:nvPr/>
        </p:nvSpPr>
        <p:spPr>
          <a:xfrm>
            <a:off x="747846" y="2062759"/>
            <a:ext cx="373820" cy="461665"/>
          </a:xfrm>
          <a:prstGeom prst="rect">
            <a:avLst/>
          </a:prstGeom>
          <a:noFill/>
        </p:spPr>
        <p:txBody>
          <a:bodyPr wrap="none" rtlCol="0">
            <a:spAutoFit/>
          </a:bodyPr>
          <a:lstStyle/>
          <a:p>
            <a:r>
              <a:rPr lang="cs-CZ" sz="2400" dirty="0"/>
              <a:t>D</a:t>
            </a:r>
          </a:p>
        </p:txBody>
      </p:sp>
      <p:sp>
        <p:nvSpPr>
          <p:cNvPr id="13" name="TextovéPole 12"/>
          <p:cNvSpPr txBox="1"/>
          <p:nvPr/>
        </p:nvSpPr>
        <p:spPr>
          <a:xfrm>
            <a:off x="2758294" y="2066627"/>
            <a:ext cx="348172" cy="461665"/>
          </a:xfrm>
          <a:prstGeom prst="rect">
            <a:avLst/>
          </a:prstGeom>
          <a:noFill/>
        </p:spPr>
        <p:txBody>
          <a:bodyPr wrap="none" rtlCol="0">
            <a:spAutoFit/>
          </a:bodyPr>
          <a:lstStyle/>
          <a:p>
            <a:r>
              <a:rPr lang="cs-CZ" sz="2400" dirty="0" smtClean="0"/>
              <a:t>C</a:t>
            </a:r>
            <a:endParaRPr lang="cs-CZ" sz="2400" dirty="0"/>
          </a:p>
        </p:txBody>
      </p:sp>
      <p:sp>
        <p:nvSpPr>
          <p:cNvPr id="14" name="TextovéPole 13"/>
          <p:cNvSpPr txBox="1"/>
          <p:nvPr/>
        </p:nvSpPr>
        <p:spPr>
          <a:xfrm>
            <a:off x="547310" y="2877805"/>
            <a:ext cx="346570" cy="461665"/>
          </a:xfrm>
          <a:prstGeom prst="rect">
            <a:avLst/>
          </a:prstGeom>
          <a:noFill/>
        </p:spPr>
        <p:txBody>
          <a:bodyPr wrap="none" rtlCol="0">
            <a:spAutoFit/>
          </a:bodyPr>
          <a:lstStyle/>
          <a:p>
            <a:r>
              <a:rPr lang="cs-CZ" sz="2400" dirty="0" smtClean="0"/>
              <a:t>d</a:t>
            </a:r>
            <a:endParaRPr lang="cs-CZ" sz="2400" dirty="0"/>
          </a:p>
        </p:txBody>
      </p:sp>
      <p:sp>
        <p:nvSpPr>
          <p:cNvPr id="15" name="TextovéPole 14"/>
          <p:cNvSpPr txBox="1"/>
          <p:nvPr/>
        </p:nvSpPr>
        <p:spPr>
          <a:xfrm>
            <a:off x="2630152" y="2996283"/>
            <a:ext cx="346570" cy="461665"/>
          </a:xfrm>
          <a:prstGeom prst="rect">
            <a:avLst/>
          </a:prstGeom>
          <a:noFill/>
        </p:spPr>
        <p:txBody>
          <a:bodyPr wrap="none" rtlCol="0">
            <a:spAutoFit/>
          </a:bodyPr>
          <a:lstStyle/>
          <a:p>
            <a:r>
              <a:rPr lang="cs-CZ" sz="2400" dirty="0"/>
              <a:t>b</a:t>
            </a:r>
          </a:p>
        </p:txBody>
      </p:sp>
      <p:sp>
        <p:nvSpPr>
          <p:cNvPr id="16" name="TextovéPole 15"/>
          <p:cNvSpPr txBox="1"/>
          <p:nvPr/>
        </p:nvSpPr>
        <p:spPr>
          <a:xfrm>
            <a:off x="5344528" y="4282247"/>
            <a:ext cx="351378" cy="461665"/>
          </a:xfrm>
          <a:prstGeom prst="rect">
            <a:avLst/>
          </a:prstGeom>
          <a:noFill/>
        </p:spPr>
        <p:txBody>
          <a:bodyPr wrap="none" rtlCol="0">
            <a:spAutoFit/>
          </a:bodyPr>
          <a:lstStyle/>
          <a:p>
            <a:r>
              <a:rPr lang="cs-CZ" sz="2400" dirty="0"/>
              <a:t>B</a:t>
            </a:r>
          </a:p>
        </p:txBody>
      </p:sp>
      <p:sp>
        <p:nvSpPr>
          <p:cNvPr id="17" name="TextovéPole 16"/>
          <p:cNvSpPr txBox="1"/>
          <p:nvPr/>
        </p:nvSpPr>
        <p:spPr>
          <a:xfrm>
            <a:off x="2273336" y="3981252"/>
            <a:ext cx="351378" cy="461665"/>
          </a:xfrm>
          <a:prstGeom prst="rect">
            <a:avLst/>
          </a:prstGeom>
          <a:noFill/>
        </p:spPr>
        <p:txBody>
          <a:bodyPr wrap="none" rtlCol="0">
            <a:spAutoFit/>
          </a:bodyPr>
          <a:lstStyle/>
          <a:p>
            <a:r>
              <a:rPr lang="cs-CZ" sz="2400" dirty="0"/>
              <a:t>B</a:t>
            </a:r>
          </a:p>
        </p:txBody>
      </p:sp>
      <p:sp>
        <p:nvSpPr>
          <p:cNvPr id="18" name="TextovéPole 17"/>
          <p:cNvSpPr txBox="1"/>
          <p:nvPr/>
        </p:nvSpPr>
        <p:spPr>
          <a:xfrm>
            <a:off x="4947757" y="2066628"/>
            <a:ext cx="348172" cy="461665"/>
          </a:xfrm>
          <a:prstGeom prst="rect">
            <a:avLst/>
          </a:prstGeom>
          <a:noFill/>
        </p:spPr>
        <p:txBody>
          <a:bodyPr wrap="none" rtlCol="0">
            <a:spAutoFit/>
          </a:bodyPr>
          <a:lstStyle/>
          <a:p>
            <a:r>
              <a:rPr lang="cs-CZ" sz="2400" dirty="0" smtClean="0"/>
              <a:t>C</a:t>
            </a:r>
            <a:endParaRPr lang="cs-CZ" sz="2400" dirty="0"/>
          </a:p>
        </p:txBody>
      </p:sp>
      <p:sp>
        <p:nvSpPr>
          <p:cNvPr id="19" name="TextovéPole 18"/>
          <p:cNvSpPr txBox="1"/>
          <p:nvPr/>
        </p:nvSpPr>
        <p:spPr>
          <a:xfrm>
            <a:off x="8006594" y="2877806"/>
            <a:ext cx="348172" cy="461665"/>
          </a:xfrm>
          <a:prstGeom prst="rect">
            <a:avLst/>
          </a:prstGeom>
          <a:noFill/>
        </p:spPr>
        <p:txBody>
          <a:bodyPr wrap="none" rtlCol="0">
            <a:spAutoFit/>
          </a:bodyPr>
          <a:lstStyle/>
          <a:p>
            <a:r>
              <a:rPr lang="cs-CZ" sz="2400" dirty="0" smtClean="0"/>
              <a:t>C</a:t>
            </a:r>
            <a:endParaRPr lang="cs-CZ" sz="2400" dirty="0"/>
          </a:p>
        </p:txBody>
      </p:sp>
      <p:sp>
        <p:nvSpPr>
          <p:cNvPr id="20" name="TextovéPole 19"/>
          <p:cNvSpPr txBox="1"/>
          <p:nvPr/>
        </p:nvSpPr>
        <p:spPr>
          <a:xfrm>
            <a:off x="3502877" y="2049267"/>
            <a:ext cx="373820" cy="461665"/>
          </a:xfrm>
          <a:prstGeom prst="rect">
            <a:avLst/>
          </a:prstGeom>
          <a:noFill/>
        </p:spPr>
        <p:txBody>
          <a:bodyPr wrap="none" rtlCol="0">
            <a:spAutoFit/>
          </a:bodyPr>
          <a:lstStyle/>
          <a:p>
            <a:r>
              <a:rPr lang="cs-CZ" sz="2400" dirty="0"/>
              <a:t>D</a:t>
            </a:r>
          </a:p>
        </p:txBody>
      </p:sp>
      <p:sp>
        <p:nvSpPr>
          <p:cNvPr id="21" name="TextovéPole 20"/>
          <p:cNvSpPr txBox="1"/>
          <p:nvPr/>
        </p:nvSpPr>
        <p:spPr>
          <a:xfrm>
            <a:off x="6193765" y="1774240"/>
            <a:ext cx="373820" cy="461665"/>
          </a:xfrm>
          <a:prstGeom prst="rect">
            <a:avLst/>
          </a:prstGeom>
          <a:noFill/>
        </p:spPr>
        <p:txBody>
          <a:bodyPr wrap="none" rtlCol="0">
            <a:spAutoFit/>
          </a:bodyPr>
          <a:lstStyle/>
          <a:p>
            <a:r>
              <a:rPr lang="cs-CZ" sz="2400" dirty="0"/>
              <a:t>D</a:t>
            </a:r>
          </a:p>
        </p:txBody>
      </p:sp>
      <p:sp>
        <p:nvSpPr>
          <p:cNvPr id="22" name="TextovéPole 21"/>
          <p:cNvSpPr txBox="1"/>
          <p:nvPr/>
        </p:nvSpPr>
        <p:spPr>
          <a:xfrm>
            <a:off x="4279777" y="4273638"/>
            <a:ext cx="332142" cy="461665"/>
          </a:xfrm>
          <a:prstGeom prst="rect">
            <a:avLst/>
          </a:prstGeom>
          <a:noFill/>
        </p:spPr>
        <p:txBody>
          <a:bodyPr wrap="none" rtlCol="0">
            <a:spAutoFit/>
          </a:bodyPr>
          <a:lstStyle/>
          <a:p>
            <a:r>
              <a:rPr lang="cs-CZ" sz="2400" dirty="0"/>
              <a:t>a</a:t>
            </a:r>
          </a:p>
        </p:txBody>
      </p:sp>
      <p:sp>
        <p:nvSpPr>
          <p:cNvPr id="23" name="TextovéPole 22"/>
          <p:cNvSpPr txBox="1"/>
          <p:nvPr/>
        </p:nvSpPr>
        <p:spPr>
          <a:xfrm>
            <a:off x="1395375" y="3967162"/>
            <a:ext cx="332142" cy="461665"/>
          </a:xfrm>
          <a:prstGeom prst="rect">
            <a:avLst/>
          </a:prstGeom>
          <a:noFill/>
        </p:spPr>
        <p:txBody>
          <a:bodyPr wrap="none" rtlCol="0">
            <a:spAutoFit/>
          </a:bodyPr>
          <a:lstStyle/>
          <a:p>
            <a:r>
              <a:rPr lang="cs-CZ" sz="2400" dirty="0"/>
              <a:t>a</a:t>
            </a:r>
          </a:p>
        </p:txBody>
      </p:sp>
      <p:sp>
        <p:nvSpPr>
          <p:cNvPr id="24" name="TextovéPole 23"/>
          <p:cNvSpPr txBox="1"/>
          <p:nvPr/>
        </p:nvSpPr>
        <p:spPr>
          <a:xfrm>
            <a:off x="7993540" y="3583151"/>
            <a:ext cx="346570" cy="461665"/>
          </a:xfrm>
          <a:prstGeom prst="rect">
            <a:avLst/>
          </a:prstGeom>
          <a:noFill/>
        </p:spPr>
        <p:txBody>
          <a:bodyPr wrap="none" rtlCol="0">
            <a:spAutoFit/>
          </a:bodyPr>
          <a:lstStyle/>
          <a:p>
            <a:r>
              <a:rPr lang="cs-CZ" sz="2400" dirty="0"/>
              <a:t>b</a:t>
            </a:r>
          </a:p>
        </p:txBody>
      </p:sp>
      <p:sp>
        <p:nvSpPr>
          <p:cNvPr id="25" name="TextovéPole 24"/>
          <p:cNvSpPr txBox="1"/>
          <p:nvPr/>
        </p:nvSpPr>
        <p:spPr>
          <a:xfrm>
            <a:off x="5300999" y="2998376"/>
            <a:ext cx="346570" cy="461665"/>
          </a:xfrm>
          <a:prstGeom prst="rect">
            <a:avLst/>
          </a:prstGeom>
          <a:noFill/>
        </p:spPr>
        <p:txBody>
          <a:bodyPr wrap="none" rtlCol="0">
            <a:spAutoFit/>
          </a:bodyPr>
          <a:lstStyle/>
          <a:p>
            <a:r>
              <a:rPr lang="cs-CZ" sz="2400" dirty="0"/>
              <a:t>b</a:t>
            </a:r>
          </a:p>
        </p:txBody>
      </p:sp>
      <p:sp>
        <p:nvSpPr>
          <p:cNvPr id="26" name="TextovéPole 25"/>
          <p:cNvSpPr txBox="1"/>
          <p:nvPr/>
        </p:nvSpPr>
        <p:spPr>
          <a:xfrm>
            <a:off x="1804010" y="1974150"/>
            <a:ext cx="314510" cy="461665"/>
          </a:xfrm>
          <a:prstGeom prst="rect">
            <a:avLst/>
          </a:prstGeom>
          <a:noFill/>
        </p:spPr>
        <p:txBody>
          <a:bodyPr wrap="none" rtlCol="0">
            <a:spAutoFit/>
          </a:bodyPr>
          <a:lstStyle/>
          <a:p>
            <a:r>
              <a:rPr lang="cs-CZ" sz="2400" dirty="0"/>
              <a:t>c</a:t>
            </a:r>
          </a:p>
        </p:txBody>
      </p:sp>
      <p:sp>
        <p:nvSpPr>
          <p:cNvPr id="27" name="TextovéPole 26"/>
          <p:cNvSpPr txBox="1"/>
          <p:nvPr/>
        </p:nvSpPr>
        <p:spPr>
          <a:xfrm>
            <a:off x="4279777" y="2049267"/>
            <a:ext cx="314510" cy="461665"/>
          </a:xfrm>
          <a:prstGeom prst="rect">
            <a:avLst/>
          </a:prstGeom>
          <a:noFill/>
        </p:spPr>
        <p:txBody>
          <a:bodyPr wrap="none" rtlCol="0">
            <a:spAutoFit/>
          </a:bodyPr>
          <a:lstStyle/>
          <a:p>
            <a:r>
              <a:rPr lang="cs-CZ" sz="2400" dirty="0"/>
              <a:t>c</a:t>
            </a:r>
          </a:p>
        </p:txBody>
      </p:sp>
      <p:sp>
        <p:nvSpPr>
          <p:cNvPr id="28" name="TextovéPole 27"/>
          <p:cNvSpPr txBox="1"/>
          <p:nvPr/>
        </p:nvSpPr>
        <p:spPr>
          <a:xfrm>
            <a:off x="7149495" y="2206288"/>
            <a:ext cx="314510" cy="461665"/>
          </a:xfrm>
          <a:prstGeom prst="rect">
            <a:avLst/>
          </a:prstGeom>
          <a:noFill/>
        </p:spPr>
        <p:txBody>
          <a:bodyPr wrap="none" rtlCol="0">
            <a:spAutoFit/>
          </a:bodyPr>
          <a:lstStyle/>
          <a:p>
            <a:r>
              <a:rPr lang="cs-CZ" sz="2400" dirty="0"/>
              <a:t>c</a:t>
            </a:r>
          </a:p>
        </p:txBody>
      </p:sp>
      <p:sp>
        <p:nvSpPr>
          <p:cNvPr id="29" name="TextovéPole 28"/>
          <p:cNvSpPr txBox="1"/>
          <p:nvPr/>
        </p:nvSpPr>
        <p:spPr>
          <a:xfrm>
            <a:off x="3287214" y="3041457"/>
            <a:ext cx="346570" cy="461665"/>
          </a:xfrm>
          <a:prstGeom prst="rect">
            <a:avLst/>
          </a:prstGeom>
          <a:noFill/>
        </p:spPr>
        <p:txBody>
          <a:bodyPr wrap="none" rtlCol="0">
            <a:spAutoFit/>
          </a:bodyPr>
          <a:lstStyle/>
          <a:p>
            <a:r>
              <a:rPr lang="cs-CZ" sz="2400" dirty="0" smtClean="0"/>
              <a:t>d</a:t>
            </a:r>
            <a:endParaRPr lang="cs-CZ" sz="2400" dirty="0"/>
          </a:p>
        </p:txBody>
      </p:sp>
      <p:sp>
        <p:nvSpPr>
          <p:cNvPr id="30" name="TextovéPole 29"/>
          <p:cNvSpPr txBox="1"/>
          <p:nvPr/>
        </p:nvSpPr>
        <p:spPr>
          <a:xfrm>
            <a:off x="6011663" y="3033900"/>
            <a:ext cx="346570" cy="461665"/>
          </a:xfrm>
          <a:prstGeom prst="rect">
            <a:avLst/>
          </a:prstGeom>
          <a:noFill/>
        </p:spPr>
        <p:txBody>
          <a:bodyPr wrap="none" rtlCol="0">
            <a:spAutoFit/>
          </a:bodyPr>
          <a:lstStyle/>
          <a:p>
            <a:r>
              <a:rPr lang="cs-CZ" sz="2400" dirty="0" smtClean="0"/>
              <a:t>d</a:t>
            </a:r>
            <a:endParaRPr lang="cs-CZ" sz="2400" dirty="0"/>
          </a:p>
        </p:txBody>
      </p:sp>
    </p:spTree>
    <p:extLst>
      <p:ext uri="{BB962C8B-B14F-4D97-AF65-F5344CB8AC3E}">
        <p14:creationId xmlns:p14="http://schemas.microsoft.com/office/powerpoint/2010/main" val="18501040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KOSOČTVERCE</a:t>
            </a:r>
            <a:endParaRPr lang="cs-CZ" dirty="0"/>
          </a:p>
        </p:txBody>
      </p:sp>
      <p:sp>
        <p:nvSpPr>
          <p:cNvPr id="3" name="Zástupný symbol pro obsah 2"/>
          <p:cNvSpPr>
            <a:spLocks noGrp="1"/>
          </p:cNvSpPr>
          <p:nvPr>
            <p:ph idx="1"/>
          </p:nvPr>
        </p:nvSpPr>
        <p:spPr>
          <a:xfrm>
            <a:off x="457200" y="4450338"/>
            <a:ext cx="8229600" cy="2026662"/>
          </a:xfrm>
        </p:spPr>
        <p:txBody>
          <a:bodyPr>
            <a:normAutofit/>
          </a:bodyPr>
          <a:lstStyle/>
          <a:p>
            <a:endParaRPr lang="cs-CZ" dirty="0" smtClean="0"/>
          </a:p>
          <a:p>
            <a:pPr marL="0" indent="0" algn="ctr">
              <a:buNone/>
            </a:pPr>
            <a:r>
              <a:rPr lang="cs-CZ" b="1" dirty="0" smtClean="0"/>
              <a:t>o </a:t>
            </a:r>
            <a:r>
              <a:rPr lang="cs-CZ" b="1" dirty="0"/>
              <a:t>= a + a + a + a </a:t>
            </a:r>
            <a:r>
              <a:rPr lang="cs-CZ" dirty="0"/>
              <a:t>nebo také </a:t>
            </a:r>
            <a:r>
              <a:rPr lang="cs-CZ" b="1" dirty="0"/>
              <a:t>o = 4 · a</a:t>
            </a:r>
          </a:p>
          <a:p>
            <a:endParaRPr lang="cs-CZ" dirty="0"/>
          </a:p>
        </p:txBody>
      </p:sp>
      <p:sp>
        <p:nvSpPr>
          <p:cNvPr id="4" name="Kosoúhelník 3"/>
          <p:cNvSpPr/>
          <p:nvPr/>
        </p:nvSpPr>
        <p:spPr>
          <a:xfrm>
            <a:off x="3422485" y="2443235"/>
            <a:ext cx="2106954" cy="1584176"/>
          </a:xfrm>
          <a:prstGeom prst="parallelogram">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5" name="TextovéPole 4"/>
          <p:cNvSpPr txBox="1"/>
          <p:nvPr/>
        </p:nvSpPr>
        <p:spPr>
          <a:xfrm>
            <a:off x="3210461" y="3925812"/>
            <a:ext cx="362600" cy="461665"/>
          </a:xfrm>
          <a:prstGeom prst="rect">
            <a:avLst/>
          </a:prstGeom>
          <a:noFill/>
        </p:spPr>
        <p:txBody>
          <a:bodyPr wrap="none" rtlCol="0">
            <a:spAutoFit/>
          </a:bodyPr>
          <a:lstStyle/>
          <a:p>
            <a:r>
              <a:rPr lang="cs-CZ" sz="2400" dirty="0" smtClean="0"/>
              <a:t>A</a:t>
            </a:r>
            <a:endParaRPr lang="cs-CZ" sz="2400" dirty="0"/>
          </a:p>
        </p:txBody>
      </p:sp>
      <p:sp>
        <p:nvSpPr>
          <p:cNvPr id="6" name="TextovéPole 5"/>
          <p:cNvSpPr txBox="1"/>
          <p:nvPr/>
        </p:nvSpPr>
        <p:spPr>
          <a:xfrm>
            <a:off x="3446597" y="2007318"/>
            <a:ext cx="373820" cy="461665"/>
          </a:xfrm>
          <a:prstGeom prst="rect">
            <a:avLst/>
          </a:prstGeom>
          <a:noFill/>
        </p:spPr>
        <p:txBody>
          <a:bodyPr wrap="none" rtlCol="0">
            <a:spAutoFit/>
          </a:bodyPr>
          <a:lstStyle/>
          <a:p>
            <a:r>
              <a:rPr lang="cs-CZ" sz="2400" dirty="0"/>
              <a:t>D</a:t>
            </a:r>
          </a:p>
        </p:txBody>
      </p:sp>
      <p:sp>
        <p:nvSpPr>
          <p:cNvPr id="7" name="TextovéPole 6"/>
          <p:cNvSpPr txBox="1"/>
          <p:nvPr/>
        </p:nvSpPr>
        <p:spPr>
          <a:xfrm>
            <a:off x="5457045" y="2011186"/>
            <a:ext cx="348172" cy="461665"/>
          </a:xfrm>
          <a:prstGeom prst="rect">
            <a:avLst/>
          </a:prstGeom>
          <a:noFill/>
        </p:spPr>
        <p:txBody>
          <a:bodyPr wrap="none" rtlCol="0">
            <a:spAutoFit/>
          </a:bodyPr>
          <a:lstStyle/>
          <a:p>
            <a:r>
              <a:rPr lang="cs-CZ" sz="2400" dirty="0" smtClean="0"/>
              <a:t>C</a:t>
            </a:r>
            <a:endParaRPr lang="cs-CZ" sz="2400" dirty="0"/>
          </a:p>
        </p:txBody>
      </p:sp>
      <p:sp>
        <p:nvSpPr>
          <p:cNvPr id="8" name="TextovéPole 7"/>
          <p:cNvSpPr txBox="1"/>
          <p:nvPr/>
        </p:nvSpPr>
        <p:spPr>
          <a:xfrm>
            <a:off x="3246061" y="2822364"/>
            <a:ext cx="332142" cy="461665"/>
          </a:xfrm>
          <a:prstGeom prst="rect">
            <a:avLst/>
          </a:prstGeom>
          <a:noFill/>
        </p:spPr>
        <p:txBody>
          <a:bodyPr wrap="none" rtlCol="0">
            <a:spAutoFit/>
          </a:bodyPr>
          <a:lstStyle/>
          <a:p>
            <a:r>
              <a:rPr lang="cs-CZ" sz="2400" dirty="0" smtClean="0"/>
              <a:t>a</a:t>
            </a:r>
            <a:endParaRPr lang="cs-CZ" sz="2400" dirty="0"/>
          </a:p>
        </p:txBody>
      </p:sp>
      <p:sp>
        <p:nvSpPr>
          <p:cNvPr id="9" name="TextovéPole 8"/>
          <p:cNvSpPr txBox="1"/>
          <p:nvPr/>
        </p:nvSpPr>
        <p:spPr>
          <a:xfrm>
            <a:off x="5328903" y="2940842"/>
            <a:ext cx="332142" cy="461665"/>
          </a:xfrm>
          <a:prstGeom prst="rect">
            <a:avLst/>
          </a:prstGeom>
          <a:noFill/>
        </p:spPr>
        <p:txBody>
          <a:bodyPr wrap="none" rtlCol="0">
            <a:spAutoFit/>
          </a:bodyPr>
          <a:lstStyle/>
          <a:p>
            <a:r>
              <a:rPr lang="cs-CZ" sz="2400" dirty="0"/>
              <a:t>a</a:t>
            </a:r>
          </a:p>
        </p:txBody>
      </p:sp>
      <p:sp>
        <p:nvSpPr>
          <p:cNvPr id="10" name="TextovéPole 9"/>
          <p:cNvSpPr txBox="1"/>
          <p:nvPr/>
        </p:nvSpPr>
        <p:spPr>
          <a:xfrm>
            <a:off x="4972087" y="3925811"/>
            <a:ext cx="351378" cy="461665"/>
          </a:xfrm>
          <a:prstGeom prst="rect">
            <a:avLst/>
          </a:prstGeom>
          <a:noFill/>
        </p:spPr>
        <p:txBody>
          <a:bodyPr wrap="none" rtlCol="0">
            <a:spAutoFit/>
          </a:bodyPr>
          <a:lstStyle/>
          <a:p>
            <a:r>
              <a:rPr lang="cs-CZ" sz="2400" dirty="0"/>
              <a:t>B</a:t>
            </a:r>
          </a:p>
        </p:txBody>
      </p:sp>
      <p:sp>
        <p:nvSpPr>
          <p:cNvPr id="11" name="TextovéPole 10"/>
          <p:cNvSpPr txBox="1"/>
          <p:nvPr/>
        </p:nvSpPr>
        <p:spPr>
          <a:xfrm>
            <a:off x="4094126" y="3925812"/>
            <a:ext cx="332142" cy="461665"/>
          </a:xfrm>
          <a:prstGeom prst="rect">
            <a:avLst/>
          </a:prstGeom>
          <a:noFill/>
        </p:spPr>
        <p:txBody>
          <a:bodyPr wrap="none" rtlCol="0">
            <a:spAutoFit/>
          </a:bodyPr>
          <a:lstStyle/>
          <a:p>
            <a:r>
              <a:rPr lang="cs-CZ" sz="2400" dirty="0"/>
              <a:t>a</a:t>
            </a:r>
          </a:p>
        </p:txBody>
      </p:sp>
      <p:sp>
        <p:nvSpPr>
          <p:cNvPr id="12" name="TextovéPole 11"/>
          <p:cNvSpPr txBox="1"/>
          <p:nvPr/>
        </p:nvSpPr>
        <p:spPr>
          <a:xfrm>
            <a:off x="4502761" y="1918709"/>
            <a:ext cx="332142" cy="461665"/>
          </a:xfrm>
          <a:prstGeom prst="rect">
            <a:avLst/>
          </a:prstGeom>
          <a:noFill/>
        </p:spPr>
        <p:txBody>
          <a:bodyPr wrap="none" rtlCol="0">
            <a:spAutoFit/>
          </a:bodyPr>
          <a:lstStyle/>
          <a:p>
            <a:r>
              <a:rPr lang="cs-CZ" sz="2400" dirty="0" smtClean="0"/>
              <a:t>a</a:t>
            </a:r>
            <a:endParaRPr lang="cs-CZ" sz="2400" dirty="0"/>
          </a:p>
        </p:txBody>
      </p:sp>
    </p:spTree>
    <p:extLst>
      <p:ext uri="{BB962C8B-B14F-4D97-AF65-F5344CB8AC3E}">
        <p14:creationId xmlns:p14="http://schemas.microsoft.com/office/powerpoint/2010/main" val="4416388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OBVOD KOSODÉLNÍKU</a:t>
            </a:r>
            <a:endParaRPr lang="cs-CZ" dirty="0"/>
          </a:p>
        </p:txBody>
      </p:sp>
      <p:sp>
        <p:nvSpPr>
          <p:cNvPr id="3" name="Zástupný symbol pro obsah 2"/>
          <p:cNvSpPr>
            <a:spLocks noGrp="1"/>
          </p:cNvSpPr>
          <p:nvPr>
            <p:ph idx="1"/>
          </p:nvPr>
        </p:nvSpPr>
        <p:spPr>
          <a:xfrm>
            <a:off x="457200" y="4797152"/>
            <a:ext cx="8229600" cy="1679848"/>
          </a:xfrm>
        </p:spPr>
        <p:txBody>
          <a:bodyPr/>
          <a:lstStyle/>
          <a:p>
            <a:pPr marL="0" indent="0" algn="ctr">
              <a:buNone/>
            </a:pPr>
            <a:r>
              <a:rPr lang="cs-CZ" b="1" dirty="0"/>
              <a:t>o = a + b + a + b </a:t>
            </a:r>
            <a:r>
              <a:rPr lang="cs-CZ" dirty="0"/>
              <a:t>tedy </a:t>
            </a:r>
            <a:r>
              <a:rPr lang="cs-CZ" b="1" dirty="0"/>
              <a:t>o = 2 · a + 2 · b</a:t>
            </a:r>
          </a:p>
          <a:p>
            <a:endParaRPr lang="cs-CZ" dirty="0"/>
          </a:p>
        </p:txBody>
      </p:sp>
      <p:sp>
        <p:nvSpPr>
          <p:cNvPr id="5" name="Kosoúhelník 4"/>
          <p:cNvSpPr/>
          <p:nvPr/>
        </p:nvSpPr>
        <p:spPr>
          <a:xfrm>
            <a:off x="3422484" y="2443235"/>
            <a:ext cx="3093731" cy="1584176"/>
          </a:xfrm>
          <a:prstGeom prst="parallelogram">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6" name="TextovéPole 5"/>
          <p:cNvSpPr txBox="1"/>
          <p:nvPr/>
        </p:nvSpPr>
        <p:spPr>
          <a:xfrm>
            <a:off x="3210461" y="3925812"/>
            <a:ext cx="362600" cy="461665"/>
          </a:xfrm>
          <a:prstGeom prst="rect">
            <a:avLst/>
          </a:prstGeom>
          <a:noFill/>
        </p:spPr>
        <p:txBody>
          <a:bodyPr wrap="none" rtlCol="0">
            <a:spAutoFit/>
          </a:bodyPr>
          <a:lstStyle/>
          <a:p>
            <a:r>
              <a:rPr lang="cs-CZ" sz="2400" dirty="0" smtClean="0"/>
              <a:t>A</a:t>
            </a:r>
            <a:endParaRPr lang="cs-CZ" sz="2400" dirty="0"/>
          </a:p>
        </p:txBody>
      </p:sp>
      <p:sp>
        <p:nvSpPr>
          <p:cNvPr id="7" name="TextovéPole 6"/>
          <p:cNvSpPr txBox="1"/>
          <p:nvPr/>
        </p:nvSpPr>
        <p:spPr>
          <a:xfrm>
            <a:off x="3446597" y="2007318"/>
            <a:ext cx="373820" cy="461665"/>
          </a:xfrm>
          <a:prstGeom prst="rect">
            <a:avLst/>
          </a:prstGeom>
          <a:noFill/>
        </p:spPr>
        <p:txBody>
          <a:bodyPr wrap="none" rtlCol="0">
            <a:spAutoFit/>
          </a:bodyPr>
          <a:lstStyle/>
          <a:p>
            <a:r>
              <a:rPr lang="cs-CZ" sz="2400" dirty="0"/>
              <a:t>D</a:t>
            </a:r>
          </a:p>
        </p:txBody>
      </p:sp>
      <p:sp>
        <p:nvSpPr>
          <p:cNvPr id="8" name="TextovéPole 7"/>
          <p:cNvSpPr txBox="1"/>
          <p:nvPr/>
        </p:nvSpPr>
        <p:spPr>
          <a:xfrm>
            <a:off x="6516215" y="1972325"/>
            <a:ext cx="348172" cy="461665"/>
          </a:xfrm>
          <a:prstGeom prst="rect">
            <a:avLst/>
          </a:prstGeom>
          <a:noFill/>
        </p:spPr>
        <p:txBody>
          <a:bodyPr wrap="none" rtlCol="0">
            <a:spAutoFit/>
          </a:bodyPr>
          <a:lstStyle/>
          <a:p>
            <a:r>
              <a:rPr lang="cs-CZ" sz="2400" dirty="0" smtClean="0"/>
              <a:t>C</a:t>
            </a:r>
            <a:endParaRPr lang="cs-CZ" sz="2400" dirty="0"/>
          </a:p>
        </p:txBody>
      </p:sp>
      <p:sp>
        <p:nvSpPr>
          <p:cNvPr id="9" name="TextovéPole 8"/>
          <p:cNvSpPr txBox="1"/>
          <p:nvPr/>
        </p:nvSpPr>
        <p:spPr>
          <a:xfrm>
            <a:off x="3246061" y="2822364"/>
            <a:ext cx="346570" cy="461665"/>
          </a:xfrm>
          <a:prstGeom prst="rect">
            <a:avLst/>
          </a:prstGeom>
          <a:noFill/>
        </p:spPr>
        <p:txBody>
          <a:bodyPr wrap="none" rtlCol="0">
            <a:spAutoFit/>
          </a:bodyPr>
          <a:lstStyle/>
          <a:p>
            <a:r>
              <a:rPr lang="cs-CZ" sz="2400" dirty="0" smtClean="0"/>
              <a:t>b</a:t>
            </a:r>
            <a:endParaRPr lang="cs-CZ" sz="2400" dirty="0"/>
          </a:p>
        </p:txBody>
      </p:sp>
      <p:sp>
        <p:nvSpPr>
          <p:cNvPr id="10" name="TextovéPole 9"/>
          <p:cNvSpPr txBox="1"/>
          <p:nvPr/>
        </p:nvSpPr>
        <p:spPr>
          <a:xfrm>
            <a:off x="6332158" y="2942935"/>
            <a:ext cx="346570" cy="461665"/>
          </a:xfrm>
          <a:prstGeom prst="rect">
            <a:avLst/>
          </a:prstGeom>
          <a:noFill/>
        </p:spPr>
        <p:txBody>
          <a:bodyPr wrap="none" rtlCol="0">
            <a:spAutoFit/>
          </a:bodyPr>
          <a:lstStyle/>
          <a:p>
            <a:r>
              <a:rPr lang="cs-CZ" sz="2400" dirty="0"/>
              <a:t>b</a:t>
            </a:r>
          </a:p>
        </p:txBody>
      </p:sp>
      <p:sp>
        <p:nvSpPr>
          <p:cNvPr id="11" name="TextovéPole 10"/>
          <p:cNvSpPr txBox="1"/>
          <p:nvPr/>
        </p:nvSpPr>
        <p:spPr>
          <a:xfrm>
            <a:off x="6108731" y="3925811"/>
            <a:ext cx="351378" cy="461665"/>
          </a:xfrm>
          <a:prstGeom prst="rect">
            <a:avLst/>
          </a:prstGeom>
          <a:noFill/>
        </p:spPr>
        <p:txBody>
          <a:bodyPr wrap="none" rtlCol="0">
            <a:spAutoFit/>
          </a:bodyPr>
          <a:lstStyle/>
          <a:p>
            <a:r>
              <a:rPr lang="cs-CZ" sz="2400" dirty="0"/>
              <a:t>B</a:t>
            </a:r>
          </a:p>
        </p:txBody>
      </p:sp>
      <p:sp>
        <p:nvSpPr>
          <p:cNvPr id="12" name="TextovéPole 11"/>
          <p:cNvSpPr txBox="1"/>
          <p:nvPr/>
        </p:nvSpPr>
        <p:spPr>
          <a:xfrm>
            <a:off x="4677792" y="3925812"/>
            <a:ext cx="332142" cy="461665"/>
          </a:xfrm>
          <a:prstGeom prst="rect">
            <a:avLst/>
          </a:prstGeom>
          <a:noFill/>
        </p:spPr>
        <p:txBody>
          <a:bodyPr wrap="none" rtlCol="0">
            <a:spAutoFit/>
          </a:bodyPr>
          <a:lstStyle/>
          <a:p>
            <a:r>
              <a:rPr lang="cs-CZ" sz="2400" dirty="0"/>
              <a:t>a</a:t>
            </a:r>
          </a:p>
        </p:txBody>
      </p:sp>
      <p:sp>
        <p:nvSpPr>
          <p:cNvPr id="13" name="TextovéPole 12"/>
          <p:cNvSpPr txBox="1"/>
          <p:nvPr/>
        </p:nvSpPr>
        <p:spPr>
          <a:xfrm>
            <a:off x="4969349" y="1918709"/>
            <a:ext cx="332142" cy="461665"/>
          </a:xfrm>
          <a:prstGeom prst="rect">
            <a:avLst/>
          </a:prstGeom>
          <a:noFill/>
        </p:spPr>
        <p:txBody>
          <a:bodyPr wrap="none" rtlCol="0">
            <a:spAutoFit/>
          </a:bodyPr>
          <a:lstStyle/>
          <a:p>
            <a:r>
              <a:rPr lang="cs-CZ" sz="2400" dirty="0"/>
              <a:t>a</a:t>
            </a:r>
          </a:p>
        </p:txBody>
      </p:sp>
    </p:spTree>
    <p:extLst>
      <p:ext uri="{BB962C8B-B14F-4D97-AF65-F5344CB8AC3E}">
        <p14:creationId xmlns:p14="http://schemas.microsoft.com/office/powerpoint/2010/main" val="2445334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PROCVIČOVÁNÍ</a:t>
            </a:r>
            <a:endParaRPr lang="cs-CZ" dirty="0"/>
          </a:p>
        </p:txBody>
      </p:sp>
      <p:sp>
        <p:nvSpPr>
          <p:cNvPr id="4" name="TextovéPole 3"/>
          <p:cNvSpPr txBox="1"/>
          <p:nvPr/>
        </p:nvSpPr>
        <p:spPr>
          <a:xfrm>
            <a:off x="647416" y="1844824"/>
            <a:ext cx="5844998" cy="461665"/>
          </a:xfrm>
          <a:prstGeom prst="rect">
            <a:avLst/>
          </a:prstGeom>
          <a:noFill/>
        </p:spPr>
        <p:txBody>
          <a:bodyPr wrap="none" rtlCol="0">
            <a:spAutoFit/>
          </a:bodyPr>
          <a:lstStyle/>
          <a:p>
            <a:r>
              <a:rPr lang="cs-CZ" sz="2400" dirty="0" smtClean="0"/>
              <a:t>Obvod trojúhelníku vypočítáme podle vzorce:</a:t>
            </a:r>
            <a:endParaRPr lang="cs-CZ" sz="2400" dirty="0"/>
          </a:p>
        </p:txBody>
      </p:sp>
      <p:sp>
        <p:nvSpPr>
          <p:cNvPr id="5" name="TextovéPole 4"/>
          <p:cNvSpPr txBox="1"/>
          <p:nvPr/>
        </p:nvSpPr>
        <p:spPr>
          <a:xfrm>
            <a:off x="611560" y="3356992"/>
            <a:ext cx="7488832" cy="830997"/>
          </a:xfrm>
          <a:prstGeom prst="rect">
            <a:avLst/>
          </a:prstGeom>
          <a:noFill/>
        </p:spPr>
        <p:txBody>
          <a:bodyPr wrap="square" rtlCol="0">
            <a:spAutoFit/>
          </a:bodyPr>
          <a:lstStyle/>
          <a:p>
            <a:r>
              <a:rPr lang="cs-CZ" sz="2400" dirty="0" smtClean="0"/>
              <a:t>Obvod čtverce se vypočítá stejně jako obvod kosočtverce?</a:t>
            </a:r>
          </a:p>
          <a:p>
            <a:endParaRPr lang="cs-CZ" sz="2400" dirty="0"/>
          </a:p>
        </p:txBody>
      </p:sp>
      <p:sp>
        <p:nvSpPr>
          <p:cNvPr id="6" name="TextovéPole 5"/>
          <p:cNvSpPr txBox="1"/>
          <p:nvPr/>
        </p:nvSpPr>
        <p:spPr>
          <a:xfrm>
            <a:off x="611560" y="4756614"/>
            <a:ext cx="5058757" cy="461665"/>
          </a:xfrm>
          <a:prstGeom prst="rect">
            <a:avLst/>
          </a:prstGeom>
          <a:noFill/>
        </p:spPr>
        <p:txBody>
          <a:bodyPr wrap="none" rtlCol="0">
            <a:spAutoFit/>
          </a:bodyPr>
          <a:lstStyle/>
          <a:p>
            <a:r>
              <a:rPr lang="cs-CZ" sz="2400" dirty="0" smtClean="0"/>
              <a:t>Obvod kruhu vypočítáme podle vzorce:</a:t>
            </a:r>
            <a:endParaRPr lang="cs-CZ" sz="2400" dirty="0"/>
          </a:p>
        </p:txBody>
      </p:sp>
      <p:sp>
        <p:nvSpPr>
          <p:cNvPr id="7" name="TextovéPole 6"/>
          <p:cNvSpPr txBox="1"/>
          <p:nvPr/>
        </p:nvSpPr>
        <p:spPr>
          <a:xfrm>
            <a:off x="1084310" y="2558373"/>
            <a:ext cx="1729961"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a + b + c </a:t>
            </a:r>
            <a:endParaRPr lang="cs-CZ" sz="2400" dirty="0"/>
          </a:p>
        </p:txBody>
      </p:sp>
      <p:sp>
        <p:nvSpPr>
          <p:cNvPr id="8" name="TextovéPole 7"/>
          <p:cNvSpPr txBox="1"/>
          <p:nvPr/>
        </p:nvSpPr>
        <p:spPr>
          <a:xfrm>
            <a:off x="3795136" y="2558372"/>
            <a:ext cx="1500732"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2 · </a:t>
            </a:r>
            <a:r>
              <a:rPr lang="el-GR" sz="2400" dirty="0" smtClean="0"/>
              <a:t>π</a:t>
            </a:r>
            <a:r>
              <a:rPr lang="cs-CZ" sz="2400" dirty="0" smtClean="0"/>
              <a:t> </a:t>
            </a:r>
            <a:r>
              <a:rPr lang="el-GR" sz="2400" dirty="0" smtClean="0"/>
              <a:t>·</a:t>
            </a:r>
            <a:r>
              <a:rPr lang="cs-CZ" sz="2400" dirty="0" smtClean="0"/>
              <a:t> r</a:t>
            </a:r>
            <a:endParaRPr lang="cs-CZ" sz="2400" dirty="0"/>
          </a:p>
        </p:txBody>
      </p:sp>
      <p:sp>
        <p:nvSpPr>
          <p:cNvPr id="9" name="TextovéPole 8"/>
          <p:cNvSpPr txBox="1"/>
          <p:nvPr/>
        </p:nvSpPr>
        <p:spPr>
          <a:xfrm>
            <a:off x="5940152" y="2558373"/>
            <a:ext cx="2016224"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cs-CZ" sz="2400" dirty="0" smtClean="0"/>
              <a:t>o = 4 · a</a:t>
            </a:r>
            <a:endParaRPr lang="cs-CZ" sz="2400" dirty="0"/>
          </a:p>
        </p:txBody>
      </p:sp>
      <p:sp>
        <p:nvSpPr>
          <p:cNvPr id="11" name="TextovéPole 10"/>
          <p:cNvSpPr txBox="1"/>
          <p:nvPr/>
        </p:nvSpPr>
        <p:spPr>
          <a:xfrm>
            <a:off x="3730855" y="3920798"/>
            <a:ext cx="764953"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r>
              <a:rPr lang="cs-CZ" sz="2400" dirty="0" smtClean="0"/>
              <a:t>ANO</a:t>
            </a:r>
            <a:endParaRPr lang="cs-CZ" sz="2400" dirty="0"/>
          </a:p>
        </p:txBody>
      </p:sp>
      <p:sp>
        <p:nvSpPr>
          <p:cNvPr id="12" name="TextovéPole 11"/>
          <p:cNvSpPr txBox="1"/>
          <p:nvPr/>
        </p:nvSpPr>
        <p:spPr>
          <a:xfrm>
            <a:off x="4916437" y="3920798"/>
            <a:ext cx="534121"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r>
              <a:rPr lang="cs-CZ" sz="2400" dirty="0" smtClean="0"/>
              <a:t>NE</a:t>
            </a:r>
            <a:endParaRPr lang="cs-CZ" sz="2400" dirty="0"/>
          </a:p>
        </p:txBody>
      </p:sp>
      <p:sp>
        <p:nvSpPr>
          <p:cNvPr id="13" name="TextovéPole 12"/>
          <p:cNvSpPr txBox="1"/>
          <p:nvPr/>
        </p:nvSpPr>
        <p:spPr>
          <a:xfrm>
            <a:off x="1084310" y="5661248"/>
            <a:ext cx="1729961"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a + b + c </a:t>
            </a:r>
            <a:endParaRPr lang="cs-CZ" sz="2400" dirty="0"/>
          </a:p>
        </p:txBody>
      </p:sp>
      <p:sp>
        <p:nvSpPr>
          <p:cNvPr id="14" name="TextovéPole 13"/>
          <p:cNvSpPr txBox="1"/>
          <p:nvPr/>
        </p:nvSpPr>
        <p:spPr>
          <a:xfrm>
            <a:off x="3653147" y="5661248"/>
            <a:ext cx="1980029"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2 · a + 2 </a:t>
            </a:r>
            <a:r>
              <a:rPr lang="el-GR" sz="2400" dirty="0" smtClean="0"/>
              <a:t>·</a:t>
            </a:r>
            <a:r>
              <a:rPr lang="cs-CZ" sz="2400" dirty="0" smtClean="0"/>
              <a:t> b</a:t>
            </a:r>
            <a:endParaRPr lang="cs-CZ" sz="2400" dirty="0"/>
          </a:p>
        </p:txBody>
      </p:sp>
      <p:sp>
        <p:nvSpPr>
          <p:cNvPr id="15" name="TextovéPole 14"/>
          <p:cNvSpPr txBox="1"/>
          <p:nvPr/>
        </p:nvSpPr>
        <p:spPr>
          <a:xfrm>
            <a:off x="6453405" y="5661248"/>
            <a:ext cx="1500732"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2 · </a:t>
            </a:r>
            <a:r>
              <a:rPr lang="el-GR" sz="2400" dirty="0" smtClean="0"/>
              <a:t>π</a:t>
            </a:r>
            <a:r>
              <a:rPr lang="cs-CZ" sz="2400" dirty="0" smtClean="0"/>
              <a:t> </a:t>
            </a:r>
            <a:r>
              <a:rPr lang="el-GR" sz="2400" dirty="0" smtClean="0"/>
              <a:t>·</a:t>
            </a:r>
            <a:r>
              <a:rPr lang="cs-CZ" sz="2400" dirty="0" smtClean="0"/>
              <a:t> r</a:t>
            </a:r>
            <a:endParaRPr lang="cs-CZ" sz="2400" dirty="0"/>
          </a:p>
        </p:txBody>
      </p:sp>
    </p:spTree>
    <p:extLst>
      <p:ext uri="{BB962C8B-B14F-4D97-AF65-F5344CB8AC3E}">
        <p14:creationId xmlns:p14="http://schemas.microsoft.com/office/powerpoint/2010/main" val="13034846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6" presetClass="emph" presetSubtype="0" fill="remove" grpId="0" nodeType="clickEffect">
                                  <p:stCondLst>
                                    <p:cond delay="0"/>
                                  </p:stCondLst>
                                  <p:childTnLst>
                                    <p:animScale>
                                      <p:cBhvr>
                                        <p:cTn id="6" dur="2000" fill="hold"/>
                                        <p:tgtEl>
                                          <p:spTgt spid="7"/>
                                        </p:tgtEl>
                                      </p:cBhvr>
                                      <p:by x="150000" y="150000"/>
                                    </p:animScale>
                                  </p:childTnLst>
                                </p:cTn>
                              </p:par>
                              <p:par>
                                <p:cTn id="7" presetID="1" presetClass="exit"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grpId="1" nodeType="clickEffect">
                                  <p:stCondLst>
                                    <p:cond delay="0"/>
                                  </p:stCondLst>
                                  <p:childTnLst>
                                    <p:animRot by="120000">
                                      <p:cBhvr>
                                        <p:cTn id="15" dur="100" fill="hold">
                                          <p:stCondLst>
                                            <p:cond delay="0"/>
                                          </p:stCondLst>
                                        </p:cTn>
                                        <p:tgtEl>
                                          <p:spTgt spid="8"/>
                                        </p:tgtEl>
                                        <p:attrNameLst>
                                          <p:attrName>r</p:attrName>
                                        </p:attrNameLst>
                                      </p:cBhvr>
                                    </p:animRot>
                                    <p:animRot by="-240000">
                                      <p:cBhvr>
                                        <p:cTn id="16" dur="200" fill="hold">
                                          <p:stCondLst>
                                            <p:cond delay="200"/>
                                          </p:stCondLst>
                                        </p:cTn>
                                        <p:tgtEl>
                                          <p:spTgt spid="8"/>
                                        </p:tgtEl>
                                        <p:attrNameLst>
                                          <p:attrName>r</p:attrName>
                                        </p:attrNameLst>
                                      </p:cBhvr>
                                    </p:animRot>
                                    <p:animRot by="240000">
                                      <p:cBhvr>
                                        <p:cTn id="17" dur="200" fill="hold">
                                          <p:stCondLst>
                                            <p:cond delay="400"/>
                                          </p:stCondLst>
                                        </p:cTn>
                                        <p:tgtEl>
                                          <p:spTgt spid="8"/>
                                        </p:tgtEl>
                                        <p:attrNameLst>
                                          <p:attrName>r</p:attrName>
                                        </p:attrNameLst>
                                      </p:cBhvr>
                                    </p:animRot>
                                    <p:animRot by="-240000">
                                      <p:cBhvr>
                                        <p:cTn id="18" dur="200" fill="hold">
                                          <p:stCondLst>
                                            <p:cond delay="600"/>
                                          </p:stCondLst>
                                        </p:cTn>
                                        <p:tgtEl>
                                          <p:spTgt spid="8"/>
                                        </p:tgtEl>
                                        <p:attrNameLst>
                                          <p:attrName>r</p:attrName>
                                        </p:attrNameLst>
                                      </p:cBhvr>
                                    </p:animRot>
                                    <p:animRot by="120000">
                                      <p:cBhvr>
                                        <p:cTn id="19"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32" presetClass="emph" presetSubtype="0" fill="hold" grpId="1" nodeType="clickEffect">
                                  <p:stCondLst>
                                    <p:cond delay="0"/>
                                  </p:stCondLst>
                                  <p:childTnLst>
                                    <p:animRot by="120000">
                                      <p:cBhvr>
                                        <p:cTn id="24" dur="100" fill="hold">
                                          <p:stCondLst>
                                            <p:cond delay="0"/>
                                          </p:stCondLst>
                                        </p:cTn>
                                        <p:tgtEl>
                                          <p:spTgt spid="9"/>
                                        </p:tgtEl>
                                        <p:attrNameLst>
                                          <p:attrName>r</p:attrName>
                                        </p:attrNameLst>
                                      </p:cBhvr>
                                    </p:animRot>
                                    <p:animRot by="-240000">
                                      <p:cBhvr>
                                        <p:cTn id="25" dur="200" fill="hold">
                                          <p:stCondLst>
                                            <p:cond delay="200"/>
                                          </p:stCondLst>
                                        </p:cTn>
                                        <p:tgtEl>
                                          <p:spTgt spid="9"/>
                                        </p:tgtEl>
                                        <p:attrNameLst>
                                          <p:attrName>r</p:attrName>
                                        </p:attrNameLst>
                                      </p:cBhvr>
                                    </p:animRot>
                                    <p:animRot by="240000">
                                      <p:cBhvr>
                                        <p:cTn id="26" dur="200" fill="hold">
                                          <p:stCondLst>
                                            <p:cond delay="400"/>
                                          </p:stCondLst>
                                        </p:cTn>
                                        <p:tgtEl>
                                          <p:spTgt spid="9"/>
                                        </p:tgtEl>
                                        <p:attrNameLst>
                                          <p:attrName>r</p:attrName>
                                        </p:attrNameLst>
                                      </p:cBhvr>
                                    </p:animRot>
                                    <p:animRot by="-240000">
                                      <p:cBhvr>
                                        <p:cTn id="27" dur="200" fill="hold">
                                          <p:stCondLst>
                                            <p:cond delay="600"/>
                                          </p:stCondLst>
                                        </p:cTn>
                                        <p:tgtEl>
                                          <p:spTgt spid="9"/>
                                        </p:tgtEl>
                                        <p:attrNameLst>
                                          <p:attrName>r</p:attrName>
                                        </p:attrNameLst>
                                      </p:cBhvr>
                                    </p:animRot>
                                    <p:animRot by="120000">
                                      <p:cBhvr>
                                        <p:cTn id="28" dur="200" fill="hold">
                                          <p:stCondLst>
                                            <p:cond delay="800"/>
                                          </p:stCondLst>
                                        </p:cTn>
                                        <p:tgtEl>
                                          <p:spTgt spid="9"/>
                                        </p:tgtEl>
                                        <p:attrNameLst>
                                          <p:attrName>r</p:attrName>
                                        </p:attrNameLst>
                                      </p:cBhvr>
                                    </p:animRot>
                                  </p:childTnLst>
                                </p:cTn>
                              </p:par>
                            </p:childTnLst>
                          </p:cTn>
                        </p:par>
                      </p:childTnLst>
                    </p:cTn>
                  </p:par>
                </p:childTnLst>
              </p:cTn>
              <p:nextCondLst>
                <p:cond evt="onClick" delay="0">
                  <p:tgtEl>
                    <p:spTgt spid="9"/>
                  </p:tgtEl>
                </p:cond>
              </p:nextCondLst>
            </p:seq>
            <p:seq concurrent="1" nextAc="seek">
              <p:cTn id="29" restart="whenNotActive" fill="hold" evtFilter="cancelBubble" nodeType="interactiveSeq">
                <p:stCondLst>
                  <p:cond evt="onClick" delay="0">
                    <p:tgtEl>
                      <p:spTgt spid="11"/>
                    </p:tgtEl>
                  </p:cond>
                </p:stCondLst>
                <p:endSync evt="end" delay="0">
                  <p:rtn val="all"/>
                </p:endSync>
                <p:childTnLst>
                  <p:par>
                    <p:cTn id="30" fill="hold">
                      <p:stCondLst>
                        <p:cond delay="0"/>
                      </p:stCondLst>
                      <p:childTnLst>
                        <p:par>
                          <p:cTn id="31" fill="hold">
                            <p:stCondLst>
                              <p:cond delay="0"/>
                            </p:stCondLst>
                            <p:childTnLst>
                              <p:par>
                                <p:cTn id="32" presetID="6" presetClass="emph" presetSubtype="0" fill="remove" grpId="0" nodeType="clickEffect">
                                  <p:stCondLst>
                                    <p:cond delay="0"/>
                                  </p:stCondLst>
                                  <p:childTnLst>
                                    <p:animScale>
                                      <p:cBhvr>
                                        <p:cTn id="33" dur="2000" fill="hold"/>
                                        <p:tgtEl>
                                          <p:spTgt spid="11"/>
                                        </p:tgtEl>
                                      </p:cBhvr>
                                      <p:by x="150000" y="150000"/>
                                    </p:animScale>
                                  </p:childTnLst>
                                </p:cTn>
                              </p:par>
                              <p:par>
                                <p:cTn id="34" presetID="1" presetClass="exit"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36" restart="whenNotActive" fill="hold" evtFilter="cancelBubble" nodeType="interactiveSeq">
                <p:stCondLst>
                  <p:cond evt="onClick" delay="0">
                    <p:tgtEl>
                      <p:spTgt spid="12"/>
                    </p:tgtEl>
                  </p:cond>
                </p:stCondLst>
                <p:endSync evt="end" delay="0">
                  <p:rtn val="all"/>
                </p:endSync>
                <p:childTnLst>
                  <p:par>
                    <p:cTn id="37" fill="hold">
                      <p:stCondLst>
                        <p:cond delay="0"/>
                      </p:stCondLst>
                      <p:childTnLst>
                        <p:par>
                          <p:cTn id="38" fill="hold">
                            <p:stCondLst>
                              <p:cond delay="0"/>
                            </p:stCondLst>
                            <p:childTnLst>
                              <p:par>
                                <p:cTn id="39" presetID="32" presetClass="emph" presetSubtype="0" fill="hold" grpId="1" nodeType="clickEffect">
                                  <p:stCondLst>
                                    <p:cond delay="0"/>
                                  </p:stCondLst>
                                  <p:childTnLst>
                                    <p:animRot by="120000">
                                      <p:cBhvr>
                                        <p:cTn id="40" dur="100" fill="hold">
                                          <p:stCondLst>
                                            <p:cond delay="0"/>
                                          </p:stCondLst>
                                        </p:cTn>
                                        <p:tgtEl>
                                          <p:spTgt spid="12"/>
                                        </p:tgtEl>
                                        <p:attrNameLst>
                                          <p:attrName>r</p:attrName>
                                        </p:attrNameLst>
                                      </p:cBhvr>
                                    </p:animRot>
                                    <p:animRot by="-240000">
                                      <p:cBhvr>
                                        <p:cTn id="41" dur="200" fill="hold">
                                          <p:stCondLst>
                                            <p:cond delay="200"/>
                                          </p:stCondLst>
                                        </p:cTn>
                                        <p:tgtEl>
                                          <p:spTgt spid="12"/>
                                        </p:tgtEl>
                                        <p:attrNameLst>
                                          <p:attrName>r</p:attrName>
                                        </p:attrNameLst>
                                      </p:cBhvr>
                                    </p:animRot>
                                    <p:animRot by="240000">
                                      <p:cBhvr>
                                        <p:cTn id="42" dur="200" fill="hold">
                                          <p:stCondLst>
                                            <p:cond delay="400"/>
                                          </p:stCondLst>
                                        </p:cTn>
                                        <p:tgtEl>
                                          <p:spTgt spid="12"/>
                                        </p:tgtEl>
                                        <p:attrNameLst>
                                          <p:attrName>r</p:attrName>
                                        </p:attrNameLst>
                                      </p:cBhvr>
                                    </p:animRot>
                                    <p:animRot by="-240000">
                                      <p:cBhvr>
                                        <p:cTn id="43" dur="200" fill="hold">
                                          <p:stCondLst>
                                            <p:cond delay="600"/>
                                          </p:stCondLst>
                                        </p:cTn>
                                        <p:tgtEl>
                                          <p:spTgt spid="12"/>
                                        </p:tgtEl>
                                        <p:attrNameLst>
                                          <p:attrName>r</p:attrName>
                                        </p:attrNameLst>
                                      </p:cBhvr>
                                    </p:animRot>
                                    <p:animRot by="120000">
                                      <p:cBhvr>
                                        <p:cTn id="44"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45" restart="whenNotActive" fill="hold" evtFilter="cancelBubble" nodeType="interactiveSeq">
                <p:stCondLst>
                  <p:cond evt="onClick" delay="0">
                    <p:tgtEl>
                      <p:spTgt spid="13"/>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13"/>
                                        </p:tgtEl>
                                        <p:attrNameLst>
                                          <p:attrName>r</p:attrName>
                                        </p:attrNameLst>
                                      </p:cBhvr>
                                    </p:animRot>
                                    <p:animRot by="-240000">
                                      <p:cBhvr>
                                        <p:cTn id="50" dur="200" fill="hold">
                                          <p:stCondLst>
                                            <p:cond delay="200"/>
                                          </p:stCondLst>
                                        </p:cTn>
                                        <p:tgtEl>
                                          <p:spTgt spid="13"/>
                                        </p:tgtEl>
                                        <p:attrNameLst>
                                          <p:attrName>r</p:attrName>
                                        </p:attrNameLst>
                                      </p:cBhvr>
                                    </p:animRot>
                                    <p:animRot by="240000">
                                      <p:cBhvr>
                                        <p:cTn id="51" dur="200" fill="hold">
                                          <p:stCondLst>
                                            <p:cond delay="400"/>
                                          </p:stCondLst>
                                        </p:cTn>
                                        <p:tgtEl>
                                          <p:spTgt spid="13"/>
                                        </p:tgtEl>
                                        <p:attrNameLst>
                                          <p:attrName>r</p:attrName>
                                        </p:attrNameLst>
                                      </p:cBhvr>
                                    </p:animRot>
                                    <p:animRot by="-240000">
                                      <p:cBhvr>
                                        <p:cTn id="52" dur="200" fill="hold">
                                          <p:stCondLst>
                                            <p:cond delay="600"/>
                                          </p:stCondLst>
                                        </p:cTn>
                                        <p:tgtEl>
                                          <p:spTgt spid="13"/>
                                        </p:tgtEl>
                                        <p:attrNameLst>
                                          <p:attrName>r</p:attrName>
                                        </p:attrNameLst>
                                      </p:cBhvr>
                                    </p:animRot>
                                    <p:animRot by="120000">
                                      <p:cBhvr>
                                        <p:cTn id="53"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54" restart="whenNotActive" fill="hold" evtFilter="cancelBubble" nodeType="interactiveSeq">
                <p:stCondLst>
                  <p:cond evt="onClick" delay="0">
                    <p:tgtEl>
                      <p:spTgt spid="14"/>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14"/>
                                        </p:tgtEl>
                                        <p:attrNameLst>
                                          <p:attrName>r</p:attrName>
                                        </p:attrNameLst>
                                      </p:cBhvr>
                                    </p:animRot>
                                    <p:animRot by="-240000">
                                      <p:cBhvr>
                                        <p:cTn id="59" dur="200" fill="hold">
                                          <p:stCondLst>
                                            <p:cond delay="200"/>
                                          </p:stCondLst>
                                        </p:cTn>
                                        <p:tgtEl>
                                          <p:spTgt spid="14"/>
                                        </p:tgtEl>
                                        <p:attrNameLst>
                                          <p:attrName>r</p:attrName>
                                        </p:attrNameLst>
                                      </p:cBhvr>
                                    </p:animRot>
                                    <p:animRot by="240000">
                                      <p:cBhvr>
                                        <p:cTn id="60" dur="200" fill="hold">
                                          <p:stCondLst>
                                            <p:cond delay="400"/>
                                          </p:stCondLst>
                                        </p:cTn>
                                        <p:tgtEl>
                                          <p:spTgt spid="14"/>
                                        </p:tgtEl>
                                        <p:attrNameLst>
                                          <p:attrName>r</p:attrName>
                                        </p:attrNameLst>
                                      </p:cBhvr>
                                    </p:animRot>
                                    <p:animRot by="-240000">
                                      <p:cBhvr>
                                        <p:cTn id="61" dur="200" fill="hold">
                                          <p:stCondLst>
                                            <p:cond delay="600"/>
                                          </p:stCondLst>
                                        </p:cTn>
                                        <p:tgtEl>
                                          <p:spTgt spid="14"/>
                                        </p:tgtEl>
                                        <p:attrNameLst>
                                          <p:attrName>r</p:attrName>
                                        </p:attrNameLst>
                                      </p:cBhvr>
                                    </p:animRot>
                                    <p:animRot by="120000">
                                      <p:cBhvr>
                                        <p:cTn id="62"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63" restart="whenNotActive" fill="hold" evtFilter="cancelBubble" nodeType="interactiveSeq">
                <p:stCondLst>
                  <p:cond evt="onClick" delay="0">
                    <p:tgtEl>
                      <p:spTgt spid="15"/>
                    </p:tgtEl>
                  </p:cond>
                </p:stCondLst>
                <p:endSync evt="end" delay="0">
                  <p:rtn val="all"/>
                </p:endSync>
                <p:childTnLst>
                  <p:par>
                    <p:cTn id="64" fill="hold">
                      <p:stCondLst>
                        <p:cond delay="0"/>
                      </p:stCondLst>
                      <p:childTnLst>
                        <p:par>
                          <p:cTn id="65" fill="hold">
                            <p:stCondLst>
                              <p:cond delay="0"/>
                            </p:stCondLst>
                            <p:childTnLst>
                              <p:par>
                                <p:cTn id="66" presetID="6" presetClass="emph" presetSubtype="0" fill="remove" grpId="0" nodeType="clickEffect">
                                  <p:stCondLst>
                                    <p:cond delay="0"/>
                                  </p:stCondLst>
                                  <p:childTnLst>
                                    <p:animScale>
                                      <p:cBhvr>
                                        <p:cTn id="67" dur="2000" fill="hold"/>
                                        <p:tgtEl>
                                          <p:spTgt spid="15"/>
                                        </p:tgtEl>
                                      </p:cBhvr>
                                      <p:by x="150000" y="150000"/>
                                    </p:animScale>
                                  </p:childTnLst>
                                </p:cTn>
                              </p:par>
                              <p:par>
                                <p:cTn id="68" presetID="1" presetClass="exit" presetSubtype="0" fill="hold" grpId="0" nodeType="withEffect">
                                  <p:stCondLst>
                                    <p:cond delay="0"/>
                                  </p:stCondLst>
                                  <p:childTnLst>
                                    <p:set>
                                      <p:cBhvr>
                                        <p:cTn id="69" dur="1" fill="hold">
                                          <p:stCondLst>
                                            <p:cond delay="0"/>
                                          </p:stCondLst>
                                        </p:cTn>
                                        <p:tgtEl>
                                          <p:spTgt spid="14"/>
                                        </p:tgtEl>
                                        <p:attrNameLst>
                                          <p:attrName>style.visibility</p:attrName>
                                        </p:attrNameLst>
                                      </p:cBhvr>
                                      <p:to>
                                        <p:strVal val="hidden"/>
                                      </p:to>
                                    </p:set>
                                  </p:childTnLst>
                                </p:cTn>
                              </p:par>
                              <p:par>
                                <p:cTn id="70" presetID="1" presetClass="exit" presetSubtype="0" fill="hold" grpId="0" nodeType="withEffect">
                                  <p:stCondLst>
                                    <p:cond delay="0"/>
                                  </p:stCondLst>
                                  <p:childTnLst>
                                    <p:set>
                                      <p:cBhvr>
                                        <p:cTn id="71"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animBg="1"/>
      <p:bldP spid="8" grpId="0" animBg="1"/>
      <p:bldP spid="8" grpId="1" animBg="1"/>
      <p:bldP spid="9" grpId="0" animBg="1"/>
      <p:bldP spid="9" grpId="1" animBg="1"/>
      <p:bldP spid="11" grpId="0" animBg="1"/>
      <p:bldP spid="12" grpId="0" animBg="1"/>
      <p:bldP spid="12" grpId="1" animBg="1"/>
      <p:bldP spid="13" grpId="0" animBg="1"/>
      <p:bldP spid="13" grpId="1" animBg="1"/>
      <p:bldP spid="14" grpId="0" animBg="1"/>
      <p:bldP spid="14" grpId="1"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p:cNvSpPr txBox="1"/>
          <p:nvPr/>
        </p:nvSpPr>
        <p:spPr>
          <a:xfrm>
            <a:off x="601125" y="980728"/>
            <a:ext cx="5572936" cy="461665"/>
          </a:xfrm>
          <a:prstGeom prst="rect">
            <a:avLst/>
          </a:prstGeom>
          <a:noFill/>
        </p:spPr>
        <p:txBody>
          <a:bodyPr wrap="none" rtlCol="0">
            <a:spAutoFit/>
          </a:bodyPr>
          <a:lstStyle/>
          <a:p>
            <a:r>
              <a:rPr lang="cs-CZ" sz="2400" dirty="0" smtClean="0"/>
              <a:t>Vzorcem o = 2 · a + 2 · b vypočítáme obvod:</a:t>
            </a:r>
            <a:endParaRPr lang="cs-CZ" sz="2400" dirty="0"/>
          </a:p>
        </p:txBody>
      </p:sp>
      <p:sp>
        <p:nvSpPr>
          <p:cNvPr id="6" name="TextovéPole 5"/>
          <p:cNvSpPr txBox="1"/>
          <p:nvPr/>
        </p:nvSpPr>
        <p:spPr>
          <a:xfrm>
            <a:off x="601125" y="3573016"/>
            <a:ext cx="6474786" cy="830997"/>
          </a:xfrm>
          <a:prstGeom prst="rect">
            <a:avLst/>
          </a:prstGeom>
          <a:noFill/>
        </p:spPr>
        <p:txBody>
          <a:bodyPr wrap="none" rtlCol="0">
            <a:spAutoFit/>
          </a:bodyPr>
          <a:lstStyle/>
          <a:p>
            <a:r>
              <a:rPr lang="cs-CZ" sz="2400" dirty="0" smtClean="0"/>
              <a:t>Obvod libovolného čtyřúhelníku vypočítáme podle</a:t>
            </a:r>
            <a:br>
              <a:rPr lang="cs-CZ" sz="2400" dirty="0" smtClean="0"/>
            </a:br>
            <a:r>
              <a:rPr lang="cs-CZ" sz="2400" dirty="0" smtClean="0"/>
              <a:t>vzorce:</a:t>
            </a:r>
            <a:endParaRPr lang="cs-CZ" sz="2400" dirty="0"/>
          </a:p>
        </p:txBody>
      </p:sp>
      <p:sp>
        <p:nvSpPr>
          <p:cNvPr id="7" name="TextovéPole 6"/>
          <p:cNvSpPr txBox="1"/>
          <p:nvPr/>
        </p:nvSpPr>
        <p:spPr>
          <a:xfrm>
            <a:off x="601125" y="2761764"/>
            <a:ext cx="1888081" cy="461665"/>
          </a:xfrm>
          <a:prstGeom prst="rect">
            <a:avLst/>
          </a:prstGeom>
          <a:noFill/>
        </p:spPr>
        <p:txBody>
          <a:bodyPr wrap="none" rtlCol="0">
            <a:spAutoFit/>
          </a:bodyPr>
          <a:lstStyle/>
          <a:p>
            <a:r>
              <a:rPr lang="cs-CZ" sz="2400" dirty="0" smtClean="0"/>
              <a:t>Hodnota </a:t>
            </a:r>
            <a:r>
              <a:rPr lang="el-GR" sz="2400" dirty="0" smtClean="0"/>
              <a:t>π</a:t>
            </a:r>
            <a:r>
              <a:rPr lang="cs-CZ" sz="2400" dirty="0" smtClean="0"/>
              <a:t> je:</a:t>
            </a:r>
            <a:endParaRPr lang="cs-CZ" sz="2400" dirty="0"/>
          </a:p>
        </p:txBody>
      </p:sp>
      <p:sp>
        <p:nvSpPr>
          <p:cNvPr id="8" name="TextovéPole 7"/>
          <p:cNvSpPr txBox="1"/>
          <p:nvPr/>
        </p:nvSpPr>
        <p:spPr>
          <a:xfrm>
            <a:off x="975640" y="1700808"/>
            <a:ext cx="1772408"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trojúhelníku </a:t>
            </a:r>
            <a:endParaRPr lang="cs-CZ" sz="2400" dirty="0"/>
          </a:p>
        </p:txBody>
      </p:sp>
      <p:sp>
        <p:nvSpPr>
          <p:cNvPr id="9" name="TextovéPole 8"/>
          <p:cNvSpPr txBox="1"/>
          <p:nvPr/>
        </p:nvSpPr>
        <p:spPr>
          <a:xfrm>
            <a:off x="6569168" y="1700807"/>
            <a:ext cx="986167"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kruhu </a:t>
            </a:r>
            <a:endParaRPr lang="cs-CZ" sz="2400" dirty="0"/>
          </a:p>
        </p:txBody>
      </p:sp>
      <p:sp>
        <p:nvSpPr>
          <p:cNvPr id="10" name="TextovéPole 9"/>
          <p:cNvSpPr txBox="1"/>
          <p:nvPr/>
        </p:nvSpPr>
        <p:spPr>
          <a:xfrm>
            <a:off x="3833804" y="1700806"/>
            <a:ext cx="1742913"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kosodélníku </a:t>
            </a:r>
            <a:endParaRPr lang="cs-CZ" sz="2400" dirty="0"/>
          </a:p>
        </p:txBody>
      </p:sp>
      <p:sp>
        <p:nvSpPr>
          <p:cNvPr id="12" name="TextovéPole 11"/>
          <p:cNvSpPr txBox="1"/>
          <p:nvPr/>
        </p:nvSpPr>
        <p:spPr>
          <a:xfrm>
            <a:off x="2908966" y="2753955"/>
            <a:ext cx="1268642"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cs-CZ" sz="2400" dirty="0" smtClean="0"/>
              <a:t>3,41 </a:t>
            </a:r>
            <a:endParaRPr lang="cs-CZ" sz="2400" dirty="0"/>
          </a:p>
        </p:txBody>
      </p:sp>
      <p:sp>
        <p:nvSpPr>
          <p:cNvPr id="13" name="TextovéPole 12"/>
          <p:cNvSpPr txBox="1"/>
          <p:nvPr/>
        </p:nvSpPr>
        <p:spPr>
          <a:xfrm>
            <a:off x="4532493" y="2761764"/>
            <a:ext cx="1305546"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cs-CZ" sz="2400" dirty="0" smtClean="0"/>
              <a:t>3,14 </a:t>
            </a:r>
            <a:endParaRPr lang="cs-CZ" sz="2400" dirty="0"/>
          </a:p>
        </p:txBody>
      </p:sp>
      <p:sp>
        <p:nvSpPr>
          <p:cNvPr id="14" name="TextovéPole 13"/>
          <p:cNvSpPr txBox="1"/>
          <p:nvPr/>
        </p:nvSpPr>
        <p:spPr>
          <a:xfrm>
            <a:off x="6286821" y="2761764"/>
            <a:ext cx="952504"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3,314 </a:t>
            </a:r>
            <a:endParaRPr lang="cs-CZ" sz="2400" dirty="0"/>
          </a:p>
        </p:txBody>
      </p:sp>
      <p:sp>
        <p:nvSpPr>
          <p:cNvPr id="15" name="TextovéPole 14"/>
          <p:cNvSpPr txBox="1"/>
          <p:nvPr/>
        </p:nvSpPr>
        <p:spPr>
          <a:xfrm>
            <a:off x="1082682" y="4653136"/>
            <a:ext cx="2183611"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a + b + c + d </a:t>
            </a:r>
            <a:endParaRPr lang="cs-CZ" sz="2400" dirty="0"/>
          </a:p>
        </p:txBody>
      </p:sp>
      <p:sp>
        <p:nvSpPr>
          <p:cNvPr id="16" name="TextovéPole 15"/>
          <p:cNvSpPr txBox="1"/>
          <p:nvPr/>
        </p:nvSpPr>
        <p:spPr>
          <a:xfrm>
            <a:off x="4293165" y="4653135"/>
            <a:ext cx="1500732"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none" rtlCol="0">
            <a:spAutoFit/>
          </a:bodyPr>
          <a:lstStyle/>
          <a:p>
            <a:pPr algn="ctr"/>
            <a:r>
              <a:rPr lang="cs-CZ" sz="2400" dirty="0" smtClean="0"/>
              <a:t>o = 2 · </a:t>
            </a:r>
            <a:r>
              <a:rPr lang="el-GR" sz="2400" dirty="0" smtClean="0"/>
              <a:t>π</a:t>
            </a:r>
            <a:r>
              <a:rPr lang="cs-CZ" sz="2400" dirty="0" smtClean="0"/>
              <a:t> </a:t>
            </a:r>
            <a:r>
              <a:rPr lang="el-GR" sz="2400" dirty="0" smtClean="0"/>
              <a:t>·</a:t>
            </a:r>
            <a:r>
              <a:rPr lang="cs-CZ" sz="2400" dirty="0" smtClean="0"/>
              <a:t> r</a:t>
            </a:r>
            <a:endParaRPr lang="cs-CZ" sz="2400" dirty="0"/>
          </a:p>
        </p:txBody>
      </p:sp>
      <p:sp>
        <p:nvSpPr>
          <p:cNvPr id="17" name="TextovéPole 16"/>
          <p:cNvSpPr txBox="1"/>
          <p:nvPr/>
        </p:nvSpPr>
        <p:spPr>
          <a:xfrm>
            <a:off x="6291769" y="4653136"/>
            <a:ext cx="1540965" cy="461665"/>
          </a:xfrm>
          <a:prstGeom prst="rect">
            <a:avLst/>
          </a:prstGeom>
          <a:ln>
            <a:solidFill>
              <a:schemeClr val="tx1"/>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cs-CZ" sz="2400" dirty="0" smtClean="0"/>
              <a:t>o = 4 · a</a:t>
            </a:r>
            <a:endParaRPr lang="cs-CZ" sz="2400" dirty="0"/>
          </a:p>
        </p:txBody>
      </p:sp>
    </p:spTree>
    <p:extLst>
      <p:ext uri="{BB962C8B-B14F-4D97-AF65-F5344CB8AC3E}">
        <p14:creationId xmlns:p14="http://schemas.microsoft.com/office/powerpoint/2010/main" val="6260917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6" presetClass="emph" presetSubtype="0" fill="remove" grpId="0" nodeType="clickEffect">
                                  <p:stCondLst>
                                    <p:cond delay="0"/>
                                  </p:stCondLst>
                                  <p:childTnLst>
                                    <p:animScale>
                                      <p:cBhvr>
                                        <p:cTn id="6" dur="2000" fill="hold"/>
                                        <p:tgtEl>
                                          <p:spTgt spid="10"/>
                                        </p:tgtEl>
                                      </p:cBhvr>
                                      <p:by x="150000" y="150000"/>
                                    </p:animScale>
                                  </p:childTnLst>
                                </p:cTn>
                              </p:par>
                              <p:par>
                                <p:cTn id="7" presetID="1" presetClass="exit"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grpId="1" nodeType="clickEffect">
                                  <p:stCondLst>
                                    <p:cond delay="0"/>
                                  </p:stCondLst>
                                  <p:childTnLst>
                                    <p:animRot by="120000">
                                      <p:cBhvr>
                                        <p:cTn id="15" dur="100" fill="hold">
                                          <p:stCondLst>
                                            <p:cond delay="0"/>
                                          </p:stCondLst>
                                        </p:cTn>
                                        <p:tgtEl>
                                          <p:spTgt spid="8"/>
                                        </p:tgtEl>
                                        <p:attrNameLst>
                                          <p:attrName>r</p:attrName>
                                        </p:attrNameLst>
                                      </p:cBhvr>
                                    </p:animRot>
                                    <p:animRot by="-240000">
                                      <p:cBhvr>
                                        <p:cTn id="16" dur="200" fill="hold">
                                          <p:stCondLst>
                                            <p:cond delay="200"/>
                                          </p:stCondLst>
                                        </p:cTn>
                                        <p:tgtEl>
                                          <p:spTgt spid="8"/>
                                        </p:tgtEl>
                                        <p:attrNameLst>
                                          <p:attrName>r</p:attrName>
                                        </p:attrNameLst>
                                      </p:cBhvr>
                                    </p:animRot>
                                    <p:animRot by="240000">
                                      <p:cBhvr>
                                        <p:cTn id="17" dur="200" fill="hold">
                                          <p:stCondLst>
                                            <p:cond delay="400"/>
                                          </p:stCondLst>
                                        </p:cTn>
                                        <p:tgtEl>
                                          <p:spTgt spid="8"/>
                                        </p:tgtEl>
                                        <p:attrNameLst>
                                          <p:attrName>r</p:attrName>
                                        </p:attrNameLst>
                                      </p:cBhvr>
                                    </p:animRot>
                                    <p:animRot by="-240000">
                                      <p:cBhvr>
                                        <p:cTn id="18" dur="200" fill="hold">
                                          <p:stCondLst>
                                            <p:cond delay="600"/>
                                          </p:stCondLst>
                                        </p:cTn>
                                        <p:tgtEl>
                                          <p:spTgt spid="8"/>
                                        </p:tgtEl>
                                        <p:attrNameLst>
                                          <p:attrName>r</p:attrName>
                                        </p:attrNameLst>
                                      </p:cBhvr>
                                    </p:animRot>
                                    <p:animRot by="120000">
                                      <p:cBhvr>
                                        <p:cTn id="19"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32" presetClass="emph" presetSubtype="0" fill="hold" grpId="1" nodeType="clickEffect">
                                  <p:stCondLst>
                                    <p:cond delay="0"/>
                                  </p:stCondLst>
                                  <p:childTnLst>
                                    <p:animRot by="120000">
                                      <p:cBhvr>
                                        <p:cTn id="24" dur="100" fill="hold">
                                          <p:stCondLst>
                                            <p:cond delay="0"/>
                                          </p:stCondLst>
                                        </p:cTn>
                                        <p:tgtEl>
                                          <p:spTgt spid="9"/>
                                        </p:tgtEl>
                                        <p:attrNameLst>
                                          <p:attrName>r</p:attrName>
                                        </p:attrNameLst>
                                      </p:cBhvr>
                                    </p:animRot>
                                    <p:animRot by="-240000">
                                      <p:cBhvr>
                                        <p:cTn id="25" dur="200" fill="hold">
                                          <p:stCondLst>
                                            <p:cond delay="200"/>
                                          </p:stCondLst>
                                        </p:cTn>
                                        <p:tgtEl>
                                          <p:spTgt spid="9"/>
                                        </p:tgtEl>
                                        <p:attrNameLst>
                                          <p:attrName>r</p:attrName>
                                        </p:attrNameLst>
                                      </p:cBhvr>
                                    </p:animRot>
                                    <p:animRot by="240000">
                                      <p:cBhvr>
                                        <p:cTn id="26" dur="200" fill="hold">
                                          <p:stCondLst>
                                            <p:cond delay="400"/>
                                          </p:stCondLst>
                                        </p:cTn>
                                        <p:tgtEl>
                                          <p:spTgt spid="9"/>
                                        </p:tgtEl>
                                        <p:attrNameLst>
                                          <p:attrName>r</p:attrName>
                                        </p:attrNameLst>
                                      </p:cBhvr>
                                    </p:animRot>
                                    <p:animRot by="-240000">
                                      <p:cBhvr>
                                        <p:cTn id="27" dur="200" fill="hold">
                                          <p:stCondLst>
                                            <p:cond delay="600"/>
                                          </p:stCondLst>
                                        </p:cTn>
                                        <p:tgtEl>
                                          <p:spTgt spid="9"/>
                                        </p:tgtEl>
                                        <p:attrNameLst>
                                          <p:attrName>r</p:attrName>
                                        </p:attrNameLst>
                                      </p:cBhvr>
                                    </p:animRot>
                                    <p:animRot by="120000">
                                      <p:cBhvr>
                                        <p:cTn id="28" dur="200" fill="hold">
                                          <p:stCondLst>
                                            <p:cond delay="800"/>
                                          </p:stCondLst>
                                        </p:cTn>
                                        <p:tgtEl>
                                          <p:spTgt spid="9"/>
                                        </p:tgtEl>
                                        <p:attrNameLst>
                                          <p:attrName>r</p:attrName>
                                        </p:attrNameLst>
                                      </p:cBhvr>
                                    </p:animRot>
                                  </p:childTnLst>
                                </p:cTn>
                              </p:par>
                            </p:childTnLst>
                          </p:cTn>
                        </p:par>
                      </p:childTnLst>
                    </p:cTn>
                  </p:par>
                </p:childTnLst>
              </p:cTn>
              <p:nextCondLst>
                <p:cond evt="onClick" delay="0">
                  <p:tgtEl>
                    <p:spTgt spid="9"/>
                  </p:tgtEl>
                </p:cond>
              </p:nextCondLst>
            </p:seq>
            <p:seq concurrent="1" nextAc="seek">
              <p:cTn id="29" restart="whenNotActive" fill="hold" evtFilter="cancelBubble" nodeType="interactiveSeq">
                <p:stCondLst>
                  <p:cond evt="onClick" delay="0">
                    <p:tgtEl>
                      <p:spTgt spid="13"/>
                    </p:tgtEl>
                  </p:cond>
                </p:stCondLst>
                <p:endSync evt="end" delay="0">
                  <p:rtn val="all"/>
                </p:endSync>
                <p:childTnLst>
                  <p:par>
                    <p:cTn id="30" fill="hold">
                      <p:stCondLst>
                        <p:cond delay="0"/>
                      </p:stCondLst>
                      <p:childTnLst>
                        <p:par>
                          <p:cTn id="31" fill="hold">
                            <p:stCondLst>
                              <p:cond delay="0"/>
                            </p:stCondLst>
                            <p:childTnLst>
                              <p:par>
                                <p:cTn id="32" presetID="6" presetClass="emph" presetSubtype="0" fill="remove" grpId="0" nodeType="clickEffect">
                                  <p:stCondLst>
                                    <p:cond delay="0"/>
                                  </p:stCondLst>
                                  <p:childTnLst>
                                    <p:animScale>
                                      <p:cBhvr>
                                        <p:cTn id="33" dur="2000" fill="hold"/>
                                        <p:tgtEl>
                                          <p:spTgt spid="13"/>
                                        </p:tgtEl>
                                      </p:cBhvr>
                                      <p:by x="150000" y="150000"/>
                                    </p:animScale>
                                  </p:childTnLst>
                                </p:cTn>
                              </p:par>
                              <p:par>
                                <p:cTn id="34" presetID="1" presetClass="exit"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8" restart="whenNotActive" fill="hold" evtFilter="cancelBubble" nodeType="interactiveSeq">
                <p:stCondLst>
                  <p:cond evt="onClick" delay="0">
                    <p:tgtEl>
                      <p:spTgt spid="12"/>
                    </p:tgtEl>
                  </p:cond>
                </p:stCondLst>
                <p:endSync evt="end" delay="0">
                  <p:rtn val="all"/>
                </p:endSync>
                <p:childTnLst>
                  <p:par>
                    <p:cTn id="39" fill="hold">
                      <p:stCondLst>
                        <p:cond delay="0"/>
                      </p:stCondLst>
                      <p:childTnLst>
                        <p:par>
                          <p:cTn id="40" fill="hold">
                            <p:stCondLst>
                              <p:cond delay="0"/>
                            </p:stCondLst>
                            <p:childTnLst>
                              <p:par>
                                <p:cTn id="41" presetID="32" presetClass="emph" presetSubtype="0" fill="hold" grpId="1" nodeType="clickEffect">
                                  <p:stCondLst>
                                    <p:cond delay="0"/>
                                  </p:stCondLst>
                                  <p:childTnLst>
                                    <p:animRot by="120000">
                                      <p:cBhvr>
                                        <p:cTn id="42" dur="100" fill="hold">
                                          <p:stCondLst>
                                            <p:cond delay="0"/>
                                          </p:stCondLst>
                                        </p:cTn>
                                        <p:tgtEl>
                                          <p:spTgt spid="12"/>
                                        </p:tgtEl>
                                        <p:attrNameLst>
                                          <p:attrName>r</p:attrName>
                                        </p:attrNameLst>
                                      </p:cBhvr>
                                    </p:animRot>
                                    <p:animRot by="-240000">
                                      <p:cBhvr>
                                        <p:cTn id="43" dur="200" fill="hold">
                                          <p:stCondLst>
                                            <p:cond delay="200"/>
                                          </p:stCondLst>
                                        </p:cTn>
                                        <p:tgtEl>
                                          <p:spTgt spid="12"/>
                                        </p:tgtEl>
                                        <p:attrNameLst>
                                          <p:attrName>r</p:attrName>
                                        </p:attrNameLst>
                                      </p:cBhvr>
                                    </p:animRot>
                                    <p:animRot by="240000">
                                      <p:cBhvr>
                                        <p:cTn id="44" dur="200" fill="hold">
                                          <p:stCondLst>
                                            <p:cond delay="400"/>
                                          </p:stCondLst>
                                        </p:cTn>
                                        <p:tgtEl>
                                          <p:spTgt spid="12"/>
                                        </p:tgtEl>
                                        <p:attrNameLst>
                                          <p:attrName>r</p:attrName>
                                        </p:attrNameLst>
                                      </p:cBhvr>
                                    </p:animRot>
                                    <p:animRot by="-240000">
                                      <p:cBhvr>
                                        <p:cTn id="45" dur="200" fill="hold">
                                          <p:stCondLst>
                                            <p:cond delay="600"/>
                                          </p:stCondLst>
                                        </p:cTn>
                                        <p:tgtEl>
                                          <p:spTgt spid="12"/>
                                        </p:tgtEl>
                                        <p:attrNameLst>
                                          <p:attrName>r</p:attrName>
                                        </p:attrNameLst>
                                      </p:cBhvr>
                                    </p:animRot>
                                    <p:animRot by="120000">
                                      <p:cBhvr>
                                        <p:cTn id="46"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47" restart="whenNotActive" fill="hold" evtFilter="cancelBubble" nodeType="interactiveSeq">
                <p:stCondLst>
                  <p:cond evt="onClick" delay="0">
                    <p:tgtEl>
                      <p:spTgt spid="14"/>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14"/>
                                        </p:tgtEl>
                                        <p:attrNameLst>
                                          <p:attrName>r</p:attrName>
                                        </p:attrNameLst>
                                      </p:cBhvr>
                                    </p:animRot>
                                    <p:animRot by="-240000">
                                      <p:cBhvr>
                                        <p:cTn id="52" dur="200" fill="hold">
                                          <p:stCondLst>
                                            <p:cond delay="200"/>
                                          </p:stCondLst>
                                        </p:cTn>
                                        <p:tgtEl>
                                          <p:spTgt spid="14"/>
                                        </p:tgtEl>
                                        <p:attrNameLst>
                                          <p:attrName>r</p:attrName>
                                        </p:attrNameLst>
                                      </p:cBhvr>
                                    </p:animRot>
                                    <p:animRot by="240000">
                                      <p:cBhvr>
                                        <p:cTn id="53" dur="200" fill="hold">
                                          <p:stCondLst>
                                            <p:cond delay="400"/>
                                          </p:stCondLst>
                                        </p:cTn>
                                        <p:tgtEl>
                                          <p:spTgt spid="14"/>
                                        </p:tgtEl>
                                        <p:attrNameLst>
                                          <p:attrName>r</p:attrName>
                                        </p:attrNameLst>
                                      </p:cBhvr>
                                    </p:animRot>
                                    <p:animRot by="-240000">
                                      <p:cBhvr>
                                        <p:cTn id="54" dur="200" fill="hold">
                                          <p:stCondLst>
                                            <p:cond delay="600"/>
                                          </p:stCondLst>
                                        </p:cTn>
                                        <p:tgtEl>
                                          <p:spTgt spid="14"/>
                                        </p:tgtEl>
                                        <p:attrNameLst>
                                          <p:attrName>r</p:attrName>
                                        </p:attrNameLst>
                                      </p:cBhvr>
                                    </p:animRot>
                                    <p:animRot by="120000">
                                      <p:cBhvr>
                                        <p:cTn id="55"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56" restart="whenNotActive" fill="hold" evtFilter="cancelBubble" nodeType="interactiveSeq">
                <p:stCondLst>
                  <p:cond evt="onClick" delay="0">
                    <p:tgtEl>
                      <p:spTgt spid="15"/>
                    </p:tgtEl>
                  </p:cond>
                </p:stCondLst>
                <p:endSync evt="end" delay="0">
                  <p:rtn val="all"/>
                </p:endSync>
                <p:childTnLst>
                  <p:par>
                    <p:cTn id="57" fill="hold">
                      <p:stCondLst>
                        <p:cond delay="0"/>
                      </p:stCondLst>
                      <p:childTnLst>
                        <p:par>
                          <p:cTn id="58" fill="hold">
                            <p:stCondLst>
                              <p:cond delay="0"/>
                            </p:stCondLst>
                            <p:childTnLst>
                              <p:par>
                                <p:cTn id="59" presetID="6" presetClass="emph" presetSubtype="0" fill="remove" grpId="0" nodeType="clickEffect">
                                  <p:stCondLst>
                                    <p:cond delay="0"/>
                                  </p:stCondLst>
                                  <p:childTnLst>
                                    <p:animScale>
                                      <p:cBhvr>
                                        <p:cTn id="60" dur="2000" fill="hold"/>
                                        <p:tgtEl>
                                          <p:spTgt spid="15"/>
                                        </p:tgtEl>
                                      </p:cBhvr>
                                      <p:by x="150000" y="150000"/>
                                    </p:animScale>
                                  </p:childTnLst>
                                </p:cTn>
                              </p:par>
                              <p:par>
                                <p:cTn id="61" presetID="1" presetClass="exit"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5" restart="whenNotActive" fill="hold" evtFilter="cancelBubble" nodeType="interactiveSeq">
                <p:stCondLst>
                  <p:cond evt="onClick" delay="0">
                    <p:tgtEl>
                      <p:spTgt spid="16"/>
                    </p:tgtEl>
                  </p:cond>
                </p:stCondLst>
                <p:endSync evt="end" delay="0">
                  <p:rtn val="all"/>
                </p:endSync>
                <p:childTnLst>
                  <p:par>
                    <p:cTn id="66" fill="hold">
                      <p:stCondLst>
                        <p:cond delay="0"/>
                      </p:stCondLst>
                      <p:childTnLst>
                        <p:par>
                          <p:cTn id="67" fill="hold">
                            <p:stCondLst>
                              <p:cond delay="0"/>
                            </p:stCondLst>
                            <p:childTnLst>
                              <p:par>
                                <p:cTn id="68" presetID="32" presetClass="emph" presetSubtype="0" fill="hold" grpId="1" nodeType="clickEffect">
                                  <p:stCondLst>
                                    <p:cond delay="0"/>
                                  </p:stCondLst>
                                  <p:childTnLst>
                                    <p:animRot by="120000">
                                      <p:cBhvr>
                                        <p:cTn id="69" dur="100" fill="hold">
                                          <p:stCondLst>
                                            <p:cond delay="0"/>
                                          </p:stCondLst>
                                        </p:cTn>
                                        <p:tgtEl>
                                          <p:spTgt spid="16"/>
                                        </p:tgtEl>
                                        <p:attrNameLst>
                                          <p:attrName>r</p:attrName>
                                        </p:attrNameLst>
                                      </p:cBhvr>
                                    </p:animRot>
                                    <p:animRot by="-240000">
                                      <p:cBhvr>
                                        <p:cTn id="70" dur="200" fill="hold">
                                          <p:stCondLst>
                                            <p:cond delay="200"/>
                                          </p:stCondLst>
                                        </p:cTn>
                                        <p:tgtEl>
                                          <p:spTgt spid="16"/>
                                        </p:tgtEl>
                                        <p:attrNameLst>
                                          <p:attrName>r</p:attrName>
                                        </p:attrNameLst>
                                      </p:cBhvr>
                                    </p:animRot>
                                    <p:animRot by="240000">
                                      <p:cBhvr>
                                        <p:cTn id="71" dur="200" fill="hold">
                                          <p:stCondLst>
                                            <p:cond delay="400"/>
                                          </p:stCondLst>
                                        </p:cTn>
                                        <p:tgtEl>
                                          <p:spTgt spid="16"/>
                                        </p:tgtEl>
                                        <p:attrNameLst>
                                          <p:attrName>r</p:attrName>
                                        </p:attrNameLst>
                                      </p:cBhvr>
                                    </p:animRot>
                                    <p:animRot by="-240000">
                                      <p:cBhvr>
                                        <p:cTn id="72" dur="200" fill="hold">
                                          <p:stCondLst>
                                            <p:cond delay="600"/>
                                          </p:stCondLst>
                                        </p:cTn>
                                        <p:tgtEl>
                                          <p:spTgt spid="16"/>
                                        </p:tgtEl>
                                        <p:attrNameLst>
                                          <p:attrName>r</p:attrName>
                                        </p:attrNameLst>
                                      </p:cBhvr>
                                    </p:animRot>
                                    <p:animRot by="120000">
                                      <p:cBhvr>
                                        <p:cTn id="73"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32" presetClass="emph" presetSubtype="0" fill="hold" grpId="1" nodeType="clickEffect">
                                  <p:stCondLst>
                                    <p:cond delay="0"/>
                                  </p:stCondLst>
                                  <p:childTnLst>
                                    <p:animRot by="120000">
                                      <p:cBhvr>
                                        <p:cTn id="78" dur="100" fill="hold">
                                          <p:stCondLst>
                                            <p:cond delay="0"/>
                                          </p:stCondLst>
                                        </p:cTn>
                                        <p:tgtEl>
                                          <p:spTgt spid="17"/>
                                        </p:tgtEl>
                                        <p:attrNameLst>
                                          <p:attrName>r</p:attrName>
                                        </p:attrNameLst>
                                      </p:cBhvr>
                                    </p:animRot>
                                    <p:animRot by="-240000">
                                      <p:cBhvr>
                                        <p:cTn id="79" dur="200" fill="hold">
                                          <p:stCondLst>
                                            <p:cond delay="200"/>
                                          </p:stCondLst>
                                        </p:cTn>
                                        <p:tgtEl>
                                          <p:spTgt spid="17"/>
                                        </p:tgtEl>
                                        <p:attrNameLst>
                                          <p:attrName>r</p:attrName>
                                        </p:attrNameLst>
                                      </p:cBhvr>
                                    </p:animRot>
                                    <p:animRot by="240000">
                                      <p:cBhvr>
                                        <p:cTn id="80" dur="200" fill="hold">
                                          <p:stCondLst>
                                            <p:cond delay="400"/>
                                          </p:stCondLst>
                                        </p:cTn>
                                        <p:tgtEl>
                                          <p:spTgt spid="17"/>
                                        </p:tgtEl>
                                        <p:attrNameLst>
                                          <p:attrName>r</p:attrName>
                                        </p:attrNameLst>
                                      </p:cBhvr>
                                    </p:animRot>
                                    <p:animRot by="-240000">
                                      <p:cBhvr>
                                        <p:cTn id="81" dur="200" fill="hold">
                                          <p:stCondLst>
                                            <p:cond delay="600"/>
                                          </p:stCondLst>
                                        </p:cTn>
                                        <p:tgtEl>
                                          <p:spTgt spid="17"/>
                                        </p:tgtEl>
                                        <p:attrNameLst>
                                          <p:attrName>r</p:attrName>
                                        </p:attrNameLst>
                                      </p:cBhvr>
                                    </p:animRot>
                                    <p:animRot by="120000">
                                      <p:cBhvr>
                                        <p:cTn id="82"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childTnLst>
        </p:cTn>
      </p:par>
    </p:tnLst>
    <p:bldLst>
      <p:bldP spid="8" grpId="0" animBg="1"/>
      <p:bldP spid="8" grpId="1" animBg="1"/>
      <p:bldP spid="9" grpId="0" animBg="1"/>
      <p:bldP spid="9" grpId="1" animBg="1"/>
      <p:bldP spid="10" grpId="0" animBg="1"/>
      <p:bldP spid="12" grpId="0" animBg="1"/>
      <p:bldP spid="12" grpId="1" animBg="1"/>
      <p:bldP spid="13" grpId="0" animBg="1"/>
      <p:bldP spid="14" grpId="0" animBg="1"/>
      <p:bldP spid="14" grpId="1" animBg="1"/>
      <p:bldP spid="15" grpId="0" animBg="1"/>
      <p:bldP spid="16" grpId="0" animBg="1"/>
      <p:bldP spid="16" grpId="1" animBg="1"/>
      <p:bldP spid="17" grpId="0" animBg="1"/>
      <p:bldP spid="17"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POUŽITÁ LITERATURA  A OBRÁZKY</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a:t>TRÁVNÍČKOVÁ, Milena. </a:t>
            </a:r>
            <a:r>
              <a:rPr lang="cs-CZ" i="1" dirty="0"/>
              <a:t>Matematika pro 9. ročník zvláštní školy</a:t>
            </a:r>
            <a:r>
              <a:rPr lang="cs-CZ" dirty="0"/>
              <a:t>. 2. vyd. Praha: Septima, 2000, 92 s. ISBN 80-721-6122-9. </a:t>
            </a:r>
            <a:endParaRPr lang="cs-CZ" dirty="0" smtClean="0"/>
          </a:p>
        </p:txBody>
      </p:sp>
    </p:spTree>
    <p:extLst>
      <p:ext uri="{BB962C8B-B14F-4D97-AF65-F5344CB8AC3E}">
        <p14:creationId xmlns:p14="http://schemas.microsoft.com/office/powerpoint/2010/main" val="356060922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řehlednost">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řehlednost">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191</TotalTime>
  <Words>687</Words>
  <Application>Microsoft Office PowerPoint</Application>
  <PresentationFormat>Předvádění na obrazovce (4:3)</PresentationFormat>
  <Paragraphs>159</Paragraphs>
  <Slides>14</Slides>
  <Notes>1</Notes>
  <HiddenSlides>0</HiddenSlides>
  <MMClips>0</MMClips>
  <ScaleCrop>false</ScaleCrop>
  <HeadingPairs>
    <vt:vector size="4" baseType="variant">
      <vt:variant>
        <vt:lpstr>Motiv</vt:lpstr>
      </vt:variant>
      <vt:variant>
        <vt:i4>2</vt:i4>
      </vt:variant>
      <vt:variant>
        <vt:lpstr>Nadpisy snímků</vt:lpstr>
      </vt:variant>
      <vt:variant>
        <vt:i4>14</vt:i4>
      </vt:variant>
    </vt:vector>
  </HeadingPairs>
  <TitlesOfParts>
    <vt:vector size="16" baseType="lpstr">
      <vt:lpstr>Přehlednost</vt:lpstr>
      <vt:lpstr>Motiv systému Office</vt:lpstr>
      <vt:lpstr>Prezentace aplikace PowerPoint</vt:lpstr>
      <vt:lpstr>Prezentace aplikace PowerPoint</vt:lpstr>
      <vt:lpstr>GEOMETRIE </vt:lpstr>
      <vt:lpstr>OBVODY ROVINNÝCH OBRAZCŮ</vt:lpstr>
      <vt:lpstr>OBVOD ČTVERCE</vt:lpstr>
      <vt:lpstr>OBVOD OBDÉLNÍKU</vt:lpstr>
      <vt:lpstr>OBVOD TROJÚHELNÍKU</vt:lpstr>
      <vt:lpstr>OBVOD KRUHU</vt:lpstr>
      <vt:lpstr>OBVOD LIBOVOLNÉHO ČTYŘÚHELNÍKU</vt:lpstr>
      <vt:lpstr>OBVOD KOSOČTVERCE</vt:lpstr>
      <vt:lpstr>OBVOD KOSODÉLNÍKU</vt:lpstr>
      <vt:lpstr>PROCVIČOVÁNÍ</vt:lpstr>
      <vt:lpstr>Prezentace aplikace PowerPoint</vt:lpstr>
      <vt:lpstr>POUŽITÁ LITERATURA  A OBRÁZKY</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Hana</dc:creator>
  <cp:lastModifiedBy>skola</cp:lastModifiedBy>
  <cp:revision>15</cp:revision>
  <dcterms:created xsi:type="dcterms:W3CDTF">2013-10-24T16:41:50Z</dcterms:created>
  <dcterms:modified xsi:type="dcterms:W3CDTF">2014-10-16T07:50:35Z</dcterms:modified>
</cp:coreProperties>
</file>