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 id="2147483924" r:id="rId2"/>
  </p:sldMasterIdLst>
  <p:sldIdLst>
    <p:sldId id="299" r:id="rId3"/>
    <p:sldId id="300" r:id="rId4"/>
    <p:sldId id="301" r:id="rId5"/>
    <p:sldId id="258" r:id="rId6"/>
    <p:sldId id="272" r:id="rId7"/>
    <p:sldId id="259" r:id="rId8"/>
    <p:sldId id="298" r:id="rId9"/>
    <p:sldId id="273" r:id="rId10"/>
    <p:sldId id="261" r:id="rId11"/>
    <p:sldId id="293" r:id="rId12"/>
    <p:sldId id="294" r:id="rId13"/>
    <p:sldId id="295" r:id="rId14"/>
    <p:sldId id="296" r:id="rId15"/>
    <p:sldId id="297" r:id="rId16"/>
    <p:sldId id="302"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DAC4"/>
    <a:srgbClr val="E9CEAD"/>
    <a:srgbClr val="C19971"/>
    <a:srgbClr val="FCF8F8"/>
    <a:srgbClr val="DBC4AD"/>
    <a:srgbClr val="F1E8DF"/>
    <a:srgbClr val="D7BCA1"/>
    <a:srgbClr val="F8F8F8"/>
    <a:srgbClr val="EAEAEA"/>
    <a:srgbClr val="F4F3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39" autoAdjust="0"/>
    <p:restoredTop sz="94660"/>
  </p:normalViewPr>
  <p:slideViewPr>
    <p:cSldViewPr>
      <p:cViewPr>
        <p:scale>
          <a:sx n="66" d="100"/>
          <a:sy n="66" d="100"/>
        </p:scale>
        <p:origin x="-606" y="-12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cs-CZ" smtClean="0"/>
              <a:t>Kliknutím lze upravit styl.</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6BD42F-02D5-4021-BD46-5AB9A5129754}" type="slidenum">
              <a:rPr lang="cs-CZ" smtClean="0"/>
              <a:pPr/>
              <a:t>‹#›</a:t>
            </a:fld>
            <a:endParaRPr lang="cs-CZ"/>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6BD42F-02D5-4021-BD46-5AB9A512975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6BD42F-02D5-4021-BD46-5AB9A5129754}" type="slidenum">
              <a:rPr lang="cs-CZ" smtClean="0"/>
              <a:pPr/>
              <a:t>‹#›</a:t>
            </a:fld>
            <a:endParaRPr lang="cs-CZ"/>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E6BD42F-02D5-4021-BD46-5AB9A512975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E6BD42F-02D5-4021-BD46-5AB9A5129754}" type="slidenum">
              <a:rPr lang="cs-CZ" smtClean="0"/>
              <a:pPr/>
              <a:t>‹#›</a:t>
            </a:fld>
            <a:endParaRPr lang="cs-CZ"/>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E6BD42F-02D5-4021-BD46-5AB9A512975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E6BD42F-02D5-4021-BD46-5AB9A512975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cs-CZ" smtClean="0"/>
              <a:t>Kliknutím lze upravit styl.</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E6BD42F-02D5-4021-BD46-5AB9A5129754}" type="slidenum">
              <a:rPr lang="cs-CZ" smtClean="0"/>
              <a:pPr/>
              <a:t>‹#›</a:t>
            </a:fld>
            <a:endParaRPr lang="cs-CZ"/>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cs-CZ" smtClean="0"/>
              <a:t>Kliknutím lze upravit styl.</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E6BD42F-02D5-4021-BD46-5AB9A512975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6BD42F-02D5-4021-BD46-5AB9A512975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6BD42F-02D5-4021-BD46-5AB9A512975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699978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1069180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12844184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768599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115824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20549284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30615551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3489153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16049841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244227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1A8B68-6520-4BE2-98CD-5511F183ADC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6BD42F-02D5-4021-BD46-5AB9A5129754}" type="slidenum">
              <a:rPr lang="cs-CZ" smtClean="0"/>
              <a:pPr/>
              <a:t>‹#›</a:t>
            </a:fld>
            <a:endParaRPr lang="cs-CZ"/>
          </a:p>
        </p:txBody>
      </p:sp>
    </p:spTree>
    <p:extLst>
      <p:ext uri="{BB962C8B-B14F-4D97-AF65-F5344CB8AC3E}">
        <p14:creationId xmlns:p14="http://schemas.microsoft.com/office/powerpoint/2010/main" val="633848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021A8B68-6520-4BE2-98CD-5511F183ADC0}" type="datetimeFigureOut">
              <a:rPr lang="cs-CZ" smtClean="0"/>
              <a:pPr/>
              <a:t>16.10.2014</a:t>
            </a:fld>
            <a:endParaRPr lang="cs-CZ"/>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cs-CZ"/>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3E6BD42F-02D5-4021-BD46-5AB9A512975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1A8B68-6520-4BE2-98CD-5511F183ADC0}" type="datetimeFigureOut">
              <a:rPr lang="cs-CZ" smtClean="0"/>
              <a:pPr/>
              <a:t>16.10.2014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6BD42F-02D5-4021-BD46-5AB9A5129754}" type="slidenum">
              <a:rPr lang="cs-CZ" smtClean="0"/>
              <a:pPr/>
              <a:t>‹#›</a:t>
            </a:fld>
            <a:endParaRPr lang="cs-CZ"/>
          </a:p>
        </p:txBody>
      </p:sp>
    </p:spTree>
    <p:extLst>
      <p:ext uri="{BB962C8B-B14F-4D97-AF65-F5344CB8AC3E}">
        <p14:creationId xmlns:p14="http://schemas.microsoft.com/office/powerpoint/2010/main" val="1927666579"/>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875100" y="2516703"/>
            <a:ext cx="7339253" cy="646331"/>
          </a:xfrm>
          <a:prstGeom prst="rect">
            <a:avLst/>
          </a:prstGeom>
          <a:noFill/>
        </p:spPr>
        <p:txBody>
          <a:bodyPr wrap="square" rtlCol="0">
            <a:spAutoFit/>
          </a:bodyPr>
          <a:lstStyle/>
          <a:p>
            <a:pPr algn="ctr"/>
            <a:r>
              <a:rPr lang="cs-CZ" sz="3600" b="1" dirty="0" smtClean="0"/>
              <a:t>Geometrie pro 9. ročník</a:t>
            </a:r>
          </a:p>
        </p:txBody>
      </p:sp>
      <p:sp>
        <p:nvSpPr>
          <p:cNvPr id="7" name="TextovéPole 6"/>
          <p:cNvSpPr txBox="1"/>
          <p:nvPr/>
        </p:nvSpPr>
        <p:spPr>
          <a:xfrm>
            <a:off x="1110978" y="4355812"/>
            <a:ext cx="2535502" cy="369332"/>
          </a:xfrm>
          <a:prstGeom prst="rect">
            <a:avLst/>
          </a:prstGeom>
          <a:noFill/>
        </p:spPr>
        <p:txBody>
          <a:bodyPr wrap="none" rtlCol="0">
            <a:spAutoFit/>
          </a:bodyPr>
          <a:lstStyle/>
          <a:p>
            <a:r>
              <a:rPr lang="cs-CZ" dirty="0" smtClean="0"/>
              <a:t>Autor: Mgr. Hana Vítková</a:t>
            </a:r>
            <a:endParaRPr lang="cs-CZ" dirty="0"/>
          </a:p>
        </p:txBody>
      </p:sp>
      <p:pic>
        <p:nvPicPr>
          <p:cNvPr id="1029" name="Picture 5" descr="\\srv\users$\trifanova\PROJEKT EU peníze školám\Logo škola\Logo škola.JPG"/>
          <p:cNvPicPr>
            <a:picLocks noChangeAspect="1" noChangeArrowheads="1"/>
          </p:cNvPicPr>
          <p:nvPr/>
        </p:nvPicPr>
        <p:blipFill>
          <a:blip r:embed="rId2" cstate="print"/>
          <a:srcRect/>
          <a:stretch>
            <a:fillRect/>
          </a:stretch>
        </p:blipFill>
        <p:spPr bwMode="auto">
          <a:xfrm>
            <a:off x="3419872" y="5229200"/>
            <a:ext cx="2304256" cy="805236"/>
          </a:xfrm>
          <a:prstGeom prst="rect">
            <a:avLst/>
          </a:prstGeom>
          <a:noFill/>
        </p:spPr>
      </p:pic>
      <p:sp>
        <p:nvSpPr>
          <p:cNvPr id="11" name="TextovéPole 10"/>
          <p:cNvSpPr txBox="1"/>
          <p:nvPr/>
        </p:nvSpPr>
        <p:spPr>
          <a:xfrm>
            <a:off x="5724128" y="4365104"/>
            <a:ext cx="1974708" cy="369332"/>
          </a:xfrm>
          <a:prstGeom prst="rect">
            <a:avLst/>
          </a:prstGeom>
          <a:noFill/>
        </p:spPr>
        <p:txBody>
          <a:bodyPr wrap="none" rtlCol="0">
            <a:spAutoFit/>
          </a:bodyPr>
          <a:lstStyle/>
          <a:p>
            <a:r>
              <a:rPr lang="cs-CZ" dirty="0" smtClean="0"/>
              <a:t>Datum: 13. 8. 2013</a:t>
            </a:r>
            <a:endParaRPr lang="cs-CZ" dirty="0"/>
          </a:p>
        </p:txBody>
      </p:sp>
      <p:sp>
        <p:nvSpPr>
          <p:cNvPr id="12" name="TextovéPole 11"/>
          <p:cNvSpPr txBox="1"/>
          <p:nvPr/>
        </p:nvSpPr>
        <p:spPr>
          <a:xfrm>
            <a:off x="1798462" y="6237312"/>
            <a:ext cx="5509842" cy="276999"/>
          </a:xfrm>
          <a:prstGeom prst="rect">
            <a:avLst/>
          </a:prstGeom>
          <a:noFill/>
        </p:spPr>
        <p:txBody>
          <a:bodyPr wrap="none" rtlCol="0">
            <a:spAutoFit/>
          </a:bodyPr>
          <a:lstStyle/>
          <a:p>
            <a:r>
              <a:rPr lang="cs-CZ" sz="1200" dirty="0" smtClean="0"/>
              <a:t>Základní škola a Praktická škola Velké Meziříčí, Poštovní 1663/3, 594 01 Velké Meziříčí</a:t>
            </a:r>
            <a:endParaRPr lang="cs-CZ" sz="1200" dirty="0"/>
          </a:p>
        </p:txBody>
      </p:sp>
      <p:pic>
        <p:nvPicPr>
          <p:cNvPr id="8" name="Picture 2"/>
          <p:cNvPicPr>
            <a:picLocks noChangeAspect="1" noChangeArrowheads="1"/>
          </p:cNvPicPr>
          <p:nvPr/>
        </p:nvPicPr>
        <p:blipFill>
          <a:blip r:embed="rId3" cstate="print"/>
          <a:srcRect/>
          <a:stretch>
            <a:fillRect/>
          </a:stretch>
        </p:blipFill>
        <p:spPr bwMode="auto">
          <a:xfrm>
            <a:off x="1497743" y="476672"/>
            <a:ext cx="6081712" cy="1485900"/>
          </a:xfrm>
          <a:prstGeom prst="rect">
            <a:avLst/>
          </a:prstGeom>
          <a:solidFill>
            <a:srgbClr val="FFFFFF"/>
          </a:solidFill>
          <a:ln w="9525">
            <a:noFill/>
            <a:miter lim="800000"/>
            <a:headEnd/>
            <a:tailEnd/>
          </a:ln>
        </p:spPr>
      </p:pic>
    </p:spTree>
    <p:extLst>
      <p:ext uri="{BB962C8B-B14F-4D97-AF65-F5344CB8AC3E}">
        <p14:creationId xmlns:p14="http://schemas.microsoft.com/office/powerpoint/2010/main" val="11027208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649314999"/>
              </p:ext>
            </p:extLst>
          </p:nvPr>
        </p:nvGraphicFramePr>
        <p:xfrm>
          <a:off x="323528" y="265824"/>
          <a:ext cx="8496944" cy="6472880"/>
        </p:xfrm>
        <a:graphic>
          <a:graphicData uri="http://schemas.openxmlformats.org/drawingml/2006/table">
            <a:tbl>
              <a:tblPr bandRow="1">
                <a:tableStyleId>{073A0DAA-6AF3-43AB-8588-CEC1D06C72B9}</a:tableStyleId>
              </a:tblPr>
              <a:tblGrid>
                <a:gridCol w="2088232"/>
                <a:gridCol w="6408712"/>
              </a:tblGrid>
              <a:tr h="290565">
                <a:tc>
                  <a:txBody>
                    <a:bodyPr/>
                    <a:lstStyle/>
                    <a:p>
                      <a:pPr algn="l"/>
                      <a:r>
                        <a:rPr lang="cs-CZ" sz="1400" dirty="0" smtClean="0"/>
                        <a:t>Registrační číslo projektu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CZ.1.07/1.4.00/21.3814</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Název projektu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Moderní</a:t>
                      </a:r>
                      <a:r>
                        <a:rPr lang="cs-CZ" sz="1400" baseline="0" dirty="0" smtClean="0"/>
                        <a:t> škola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Šablona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III/2 Inovace a zkvalitnění výuky prostřednictvím ICT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Číslo materiálu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i="0" dirty="0" smtClean="0"/>
                        <a:t>VY_</a:t>
                      </a:r>
                      <a:r>
                        <a:rPr lang="cs-CZ" sz="1400" i="0" baseline="0" dirty="0" smtClean="0"/>
                        <a:t>32_INOVACE_119</a:t>
                      </a:r>
                      <a:endParaRPr lang="cs-CZ" sz="1400" i="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Název</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b="1" dirty="0" smtClean="0"/>
                        <a:t>Geometrie pro 9. ročník – objemy</a:t>
                      </a:r>
                      <a:r>
                        <a:rPr lang="cs-CZ" sz="1400" b="1" baseline="0" dirty="0" smtClean="0"/>
                        <a:t> těles</a:t>
                      </a:r>
                      <a:endParaRPr lang="cs-CZ" sz="14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Autor</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Mgr. Hana Vítková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Předmět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Matematika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Tematická oblast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Matematika a její aplikace</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Ročník</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9. ročník</a:t>
                      </a:r>
                      <a:r>
                        <a:rPr lang="cs-CZ" sz="1400" baseline="0" dirty="0" smtClean="0"/>
                        <a:t> ZŠ praktická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Datum ověření,</a:t>
                      </a:r>
                      <a:r>
                        <a:rPr lang="cs-CZ" sz="1400" baseline="0" dirty="0" smtClean="0"/>
                        <a:t> ověřil(a)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2. 4. 2014, Mgr. </a:t>
                      </a:r>
                      <a:r>
                        <a:rPr lang="cs-CZ" sz="1400" smtClean="0"/>
                        <a:t>Dana Prokopová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90075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Anotace</a:t>
                      </a:r>
                      <a:endParaRPr lang="cs-CZ" sz="1400" dirty="0" smtClean="0">
                        <a:solidFill>
                          <a:schemeClr val="tx1"/>
                        </a:solidFill>
                      </a:endParaRPr>
                    </a:p>
                    <a:p>
                      <a:pPr algn="l"/>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aseline="0" dirty="0" smtClean="0"/>
                        <a:t>Materiál je převážně teoretického rázu. Lze jej použít k samostudiu, ale také jako podporu přímé výuky.  Prezentace shrnuje základní poznatky o objemu těles. Obsažené interaktivní prvky umožňují procvičení učiva a také dávají učiteli zpětnou vazbu, zda žáci učivo pochopili.</a:t>
                      </a:r>
                      <a:endParaRPr lang="cs-CZ" sz="14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49071">
                <a:tc>
                  <a:txBody>
                    <a:bodyPr/>
                    <a:lstStyle/>
                    <a:p>
                      <a:r>
                        <a:rPr lang="cs-CZ" sz="1400" dirty="0" smtClean="0"/>
                        <a:t>Metodický</a:t>
                      </a:r>
                      <a:r>
                        <a:rPr lang="cs-CZ" sz="1400" baseline="0" dirty="0" smtClean="0"/>
                        <a:t> návod</a:t>
                      </a:r>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Materiál je zpracován jako prezentace. Lze</a:t>
                      </a:r>
                      <a:r>
                        <a:rPr lang="cs-CZ" sz="1400" baseline="0" dirty="0" smtClean="0"/>
                        <a:t> jej použít při výkladu, opakování učiva či k samostudiu. Některé snímky mohou sloužit jako vzor pro zápis  látky do sešitu. Materiál obsahuje interaktivní cvičení. Na další snímek se přechází kliknutím. Jednotlivé snímky mají nastavené animace. Před samotnou prezentací je nutné si materiál projít, vyzkoušet si nastavené časování. </a:t>
                      </a:r>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321760">
                <a:tc gridSpan="2">
                  <a:txBody>
                    <a:bodyPr/>
                    <a:lstStyle/>
                    <a:p>
                      <a:pPr algn="just" eaLnBrk="1" fontAlgn="auto" hangingPunct="1">
                        <a:spcAft>
                          <a:spcPts val="0"/>
                        </a:spcAft>
                        <a:buFont typeface="Arial" pitchFamily="34" charset="0"/>
                        <a:buNone/>
                        <a:defRPr/>
                      </a:pPr>
                      <a:r>
                        <a:rPr lang="cs-CZ" sz="1000" dirty="0" smtClean="0"/>
                        <a:t>Prohlašuji, že při tvorbě výukového materiálu jsem respektoval(a) všeobecně užívané právní a morální zvyklosti, autorská a jiná práva třetích osob, zejména </a:t>
                      </a:r>
                    </a:p>
                    <a:p>
                      <a:pPr algn="just" eaLnBrk="1" fontAlgn="auto" hangingPunct="1">
                        <a:spcAft>
                          <a:spcPts val="0"/>
                        </a:spcAft>
                        <a:buFont typeface="Arial" pitchFamily="34" charset="0"/>
                        <a:buNone/>
                        <a:defRPr/>
                      </a:pPr>
                      <a:r>
                        <a:rPr lang="cs-CZ" sz="1000" dirty="0" smtClean="0"/>
                        <a:t>práva duševního vlastnictví (např. práva k obchodní firmě, autorská práva k software, k filmovým, hudebním a fotografickým dílům nebo práva k ochranným známkám)</a:t>
                      </a:r>
                      <a:r>
                        <a:rPr lang="cs-CZ" sz="1000" baseline="0" dirty="0" smtClean="0"/>
                        <a:t> </a:t>
                      </a:r>
                      <a:r>
                        <a:rPr lang="cs-CZ" sz="1000" dirty="0" smtClean="0"/>
                        <a:t>dle zákona 121/2000 Sb. (autorský zákon). Nesu veškerou právní odpovědnost za obsah a původ svého díla. </a:t>
                      </a:r>
                    </a:p>
                    <a:p>
                      <a:pPr algn="just" eaLnBrk="1" fontAlgn="auto" hangingPunct="1">
                        <a:spcAft>
                          <a:spcPts val="0"/>
                        </a:spcAft>
                        <a:buFont typeface="Arial" pitchFamily="34" charset="0"/>
                        <a:buNone/>
                        <a:defRPr/>
                      </a:pPr>
                      <a:endParaRPr lang="cs-CZ" sz="1000" dirty="0" smtClean="0"/>
                    </a:p>
                    <a:p>
                      <a:pPr algn="just" eaLnBrk="1" fontAlgn="auto" hangingPunct="1">
                        <a:spcAft>
                          <a:spcPts val="0"/>
                        </a:spcAft>
                        <a:buFont typeface="Arial" pitchFamily="34" charset="0"/>
                        <a:buNone/>
                        <a:defRPr/>
                      </a:pPr>
                      <a:r>
                        <a:rPr lang="cs-CZ" sz="1000" dirty="0" smtClean="0"/>
                        <a:t>Dávám souhlas, aby moje dílo bylo dáno k dispozici veřejnosti k účelům volného užití (§30 odst. 1 zákona 121/2000 Sb.), tj. že k uvedeným účelům může být kýmkoliv zveřejňováno, používáno, upravováno a uchováváno.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extLst>
      <p:ext uri="{BB962C8B-B14F-4D97-AF65-F5344CB8AC3E}">
        <p14:creationId xmlns:p14="http://schemas.microsoft.com/office/powerpoint/2010/main" val="36685791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GEOMETRIE	</a:t>
            </a:r>
            <a:endParaRPr lang="cs-CZ" dirty="0"/>
          </a:p>
        </p:txBody>
      </p:sp>
      <p:sp>
        <p:nvSpPr>
          <p:cNvPr id="3" name="Podnadpis 2"/>
          <p:cNvSpPr>
            <a:spLocks noGrp="1"/>
          </p:cNvSpPr>
          <p:nvPr>
            <p:ph type="subTitle" idx="1"/>
          </p:nvPr>
        </p:nvSpPr>
        <p:spPr>
          <a:xfrm>
            <a:off x="1187624" y="3501008"/>
            <a:ext cx="6400800" cy="1752600"/>
          </a:xfrm>
        </p:spPr>
        <p:txBody>
          <a:bodyPr>
            <a:normAutofit/>
          </a:bodyPr>
          <a:lstStyle/>
          <a:p>
            <a:r>
              <a:rPr lang="cs-CZ" dirty="0" smtClean="0"/>
              <a:t>pro 9. ročník základní školy praktické</a:t>
            </a:r>
          </a:p>
          <a:p>
            <a:r>
              <a:rPr lang="cs-CZ" dirty="0" smtClean="0"/>
              <a:t>Objemy těles</a:t>
            </a:r>
            <a:endParaRPr lang="cs-CZ" dirty="0"/>
          </a:p>
        </p:txBody>
      </p:sp>
    </p:spTree>
    <p:extLst>
      <p:ext uri="{BB962C8B-B14F-4D97-AF65-F5344CB8AC3E}">
        <p14:creationId xmlns:p14="http://schemas.microsoft.com/office/powerpoint/2010/main" val="12819364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Program Files (x86)\ARASAAC Color\EN_Colored_Pictograms\glass of water.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86128" y="3356992"/>
            <a:ext cx="1524000" cy="1524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Program Files (x86)\ARASAAC Color\EN_Colored_Pictograms\water_5.pn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96600" l="0" r="99600">
                        <a14:backgroundMark x1="71000" y1="58600" x2="71000" y2="58600"/>
                        <a14:backgroundMark x1="87200" y1="49000" x2="87200" y2="49000"/>
                        <a14:backgroundMark x1="71800" y1="20400" x2="71800" y2="20400"/>
                        <a14:backgroundMark x1="23400" y1="60400" x2="23400" y2="60400"/>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6511642" y="2204864"/>
            <a:ext cx="1524000" cy="1524000"/>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p:txBody>
          <a:bodyPr/>
          <a:lstStyle/>
          <a:p>
            <a:r>
              <a:rPr lang="cs-CZ" dirty="0" smtClean="0"/>
              <a:t>OBJEM</a:t>
            </a:r>
            <a:endParaRPr lang="cs-CZ" dirty="0"/>
          </a:p>
        </p:txBody>
      </p:sp>
      <p:sp>
        <p:nvSpPr>
          <p:cNvPr id="3" name="Zástupný symbol pro obsah 2"/>
          <p:cNvSpPr>
            <a:spLocks noGrp="1"/>
          </p:cNvSpPr>
          <p:nvPr>
            <p:ph idx="1"/>
          </p:nvPr>
        </p:nvSpPr>
        <p:spPr>
          <a:xfrm>
            <a:off x="457200" y="1600200"/>
            <a:ext cx="4546848" cy="4525963"/>
          </a:xfrm>
        </p:spPr>
        <p:txBody>
          <a:bodyPr/>
          <a:lstStyle/>
          <a:p>
            <a:pPr marL="0" indent="0">
              <a:buNone/>
            </a:pPr>
            <a:r>
              <a:rPr lang="cs-CZ" dirty="0"/>
              <a:t>Objem je prostor, které těleso tvoří</a:t>
            </a:r>
            <a:r>
              <a:rPr lang="cs-CZ" dirty="0" smtClean="0"/>
              <a:t>.</a:t>
            </a:r>
          </a:p>
          <a:p>
            <a:pPr marL="0" indent="0">
              <a:buNone/>
            </a:pPr>
            <a:endParaRPr lang="cs-CZ" dirty="0" smtClean="0"/>
          </a:p>
          <a:p>
            <a:pPr marL="0" indent="0">
              <a:buNone/>
            </a:pPr>
            <a:r>
              <a:rPr lang="cs-CZ" dirty="0" smtClean="0"/>
              <a:t>Jednoduše </a:t>
            </a:r>
            <a:r>
              <a:rPr lang="cs-CZ" dirty="0"/>
              <a:t>můžeme říct, že vyjadřuje, kolik vody můžeme do daného tělesa nalít.</a:t>
            </a:r>
          </a:p>
          <a:p>
            <a:endParaRPr lang="cs-CZ" dirty="0"/>
          </a:p>
        </p:txBody>
      </p:sp>
    </p:spTree>
    <p:extLst>
      <p:ext uri="{BB962C8B-B14F-4D97-AF65-F5344CB8AC3E}">
        <p14:creationId xmlns:p14="http://schemas.microsoft.com/office/powerpoint/2010/main" val="358272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3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ZNAČKA OBJEMU</a:t>
            </a:r>
            <a:endParaRPr lang="cs-CZ" dirty="0"/>
          </a:p>
        </p:txBody>
      </p:sp>
      <p:sp>
        <p:nvSpPr>
          <p:cNvPr id="3" name="Zástupný symbol pro obsah 2"/>
          <p:cNvSpPr>
            <a:spLocks noGrp="1"/>
          </p:cNvSpPr>
          <p:nvPr>
            <p:ph idx="1"/>
          </p:nvPr>
        </p:nvSpPr>
        <p:spPr/>
        <p:txBody>
          <a:bodyPr/>
          <a:lstStyle/>
          <a:p>
            <a:endParaRPr lang="cs-CZ" dirty="0" smtClean="0"/>
          </a:p>
          <a:p>
            <a:endParaRPr lang="cs-CZ" dirty="0"/>
          </a:p>
          <a:p>
            <a:endParaRPr lang="cs-CZ" dirty="0" smtClean="0"/>
          </a:p>
          <a:p>
            <a:pPr marL="0" indent="0" algn="ctr">
              <a:buNone/>
            </a:pPr>
            <a:r>
              <a:rPr lang="cs-CZ" dirty="0" smtClean="0"/>
              <a:t>Objem </a:t>
            </a:r>
            <a:r>
              <a:rPr lang="cs-CZ" dirty="0"/>
              <a:t>zapisujeme písmenem </a:t>
            </a:r>
            <a:r>
              <a:rPr lang="cs-CZ" b="1" dirty="0"/>
              <a:t>V</a:t>
            </a:r>
            <a:r>
              <a:rPr lang="cs-CZ" dirty="0"/>
              <a:t>.</a:t>
            </a:r>
          </a:p>
          <a:p>
            <a:pPr algn="ctr"/>
            <a:endParaRPr lang="cs-CZ" dirty="0"/>
          </a:p>
        </p:txBody>
      </p:sp>
    </p:spTree>
    <p:extLst>
      <p:ext uri="{BB962C8B-B14F-4D97-AF65-F5344CB8AC3E}">
        <p14:creationId xmlns:p14="http://schemas.microsoft.com/office/powerpoint/2010/main" val="29227360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JEDNOTKY OBJEMU</a:t>
            </a:r>
            <a:endParaRPr lang="cs-CZ" dirty="0"/>
          </a:p>
        </p:txBody>
      </p:sp>
      <p:sp>
        <p:nvSpPr>
          <p:cNvPr id="3" name="Zástupný symbol pro obsah 2"/>
          <p:cNvSpPr>
            <a:spLocks noGrp="1"/>
          </p:cNvSpPr>
          <p:nvPr>
            <p:ph idx="1"/>
          </p:nvPr>
        </p:nvSpPr>
        <p:spPr/>
        <p:txBody>
          <a:bodyPr/>
          <a:lstStyle/>
          <a:p>
            <a:pPr marL="0" indent="0">
              <a:buNone/>
            </a:pPr>
            <a:r>
              <a:rPr lang="cs-CZ" dirty="0" smtClean="0"/>
              <a:t>Jednotkou </a:t>
            </a:r>
            <a:r>
              <a:rPr lang="cs-CZ" dirty="0"/>
              <a:t>objemu je metr krychlový (m³) a jeho odvozené </a:t>
            </a:r>
            <a:r>
              <a:rPr lang="cs-CZ" dirty="0" smtClean="0"/>
              <a:t>jednotky.</a:t>
            </a:r>
            <a:endParaRPr lang="cs-CZ" dirty="0"/>
          </a:p>
          <a:p>
            <a:endParaRPr lang="cs-CZ" dirty="0" smtClean="0"/>
          </a:p>
          <a:p>
            <a:pPr marL="0" indent="0">
              <a:buNone/>
            </a:pPr>
            <a:r>
              <a:rPr lang="cs-CZ" dirty="0" smtClean="0"/>
              <a:t>V </a:t>
            </a:r>
            <a:r>
              <a:rPr lang="cs-CZ" dirty="0"/>
              <a:t>běžném životě vyjadřujeme objem častěji pomocí jednotky litr (1 </a:t>
            </a:r>
            <a:r>
              <a:rPr lang="cs-CZ" dirty="0" smtClean="0"/>
              <a:t>l) a jeho odvozených jednotek.</a:t>
            </a:r>
            <a:endParaRPr lang="cs-CZ" dirty="0"/>
          </a:p>
        </p:txBody>
      </p:sp>
    </p:spTree>
    <p:extLst>
      <p:ext uri="{BB962C8B-B14F-4D97-AF65-F5344CB8AC3E}">
        <p14:creationId xmlns:p14="http://schemas.microsoft.com/office/powerpoint/2010/main" val="957221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PŘEHLED JEDNOTEK OBJEMU</a:t>
            </a:r>
            <a:endParaRPr lang="cs-CZ" dirty="0"/>
          </a:p>
        </p:txBody>
      </p:sp>
      <p:sp>
        <p:nvSpPr>
          <p:cNvPr id="3" name="Zástupný symbol pro obsah 2"/>
          <p:cNvSpPr>
            <a:spLocks noGrp="1"/>
          </p:cNvSpPr>
          <p:nvPr>
            <p:ph idx="1"/>
          </p:nvPr>
        </p:nvSpPr>
        <p:spPr/>
        <p:txBody>
          <a:bodyPr>
            <a:normAutofit/>
          </a:bodyPr>
          <a:lstStyle/>
          <a:p>
            <a:pPr>
              <a:tabLst>
                <a:tab pos="4660900" algn="l"/>
              </a:tabLst>
            </a:pPr>
            <a:r>
              <a:rPr lang="cs-CZ" dirty="0" smtClean="0"/>
              <a:t>metr krychlový	m³</a:t>
            </a:r>
          </a:p>
          <a:p>
            <a:pPr>
              <a:tabLst>
                <a:tab pos="4660900" algn="l"/>
              </a:tabLst>
            </a:pPr>
            <a:r>
              <a:rPr lang="cs-CZ" dirty="0" smtClean="0"/>
              <a:t>decimetr krychlový	dm³</a:t>
            </a:r>
          </a:p>
          <a:p>
            <a:pPr>
              <a:tabLst>
                <a:tab pos="4660900" algn="l"/>
              </a:tabLst>
            </a:pPr>
            <a:r>
              <a:rPr lang="cs-CZ" dirty="0" smtClean="0"/>
              <a:t>centimetr krychlový	cm³</a:t>
            </a:r>
          </a:p>
          <a:p>
            <a:pPr>
              <a:tabLst>
                <a:tab pos="4660900" algn="l"/>
              </a:tabLst>
            </a:pPr>
            <a:r>
              <a:rPr lang="cs-CZ" dirty="0" smtClean="0"/>
              <a:t>milimetr krychlový	mm³</a:t>
            </a:r>
          </a:p>
          <a:p>
            <a:pPr>
              <a:tabLst>
                <a:tab pos="4660900" algn="l"/>
              </a:tabLst>
            </a:pPr>
            <a:r>
              <a:rPr lang="cs-CZ" dirty="0" smtClean="0"/>
              <a:t>litr	l</a:t>
            </a:r>
          </a:p>
          <a:p>
            <a:pPr>
              <a:tabLst>
                <a:tab pos="4660900" algn="l"/>
              </a:tabLst>
            </a:pPr>
            <a:r>
              <a:rPr lang="cs-CZ" dirty="0" smtClean="0"/>
              <a:t>mililitr	ml</a:t>
            </a:r>
          </a:p>
          <a:p>
            <a:pPr>
              <a:tabLst>
                <a:tab pos="4660900" algn="l"/>
              </a:tabLst>
            </a:pPr>
            <a:r>
              <a:rPr lang="cs-CZ" dirty="0" smtClean="0"/>
              <a:t>decilitr	dl</a:t>
            </a:r>
          </a:p>
          <a:p>
            <a:pPr>
              <a:tabLst>
                <a:tab pos="4660900" algn="l"/>
              </a:tabLst>
            </a:pPr>
            <a:r>
              <a:rPr lang="cs-CZ" dirty="0" smtClean="0"/>
              <a:t>hektolitr	hl</a:t>
            </a:r>
            <a:endParaRPr lang="cs-CZ" dirty="0"/>
          </a:p>
        </p:txBody>
      </p:sp>
    </p:spTree>
    <p:extLst>
      <p:ext uri="{BB962C8B-B14F-4D97-AF65-F5344CB8AC3E}">
        <p14:creationId xmlns:p14="http://schemas.microsoft.com/office/powerpoint/2010/main" val="31103598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ZAPAMATUJ SI!</a:t>
            </a:r>
            <a:endParaRPr lang="cs-CZ" dirty="0"/>
          </a:p>
        </p:txBody>
      </p:sp>
      <p:sp>
        <p:nvSpPr>
          <p:cNvPr id="3" name="Zástupný symbol pro obsah 2"/>
          <p:cNvSpPr>
            <a:spLocks noGrp="1"/>
          </p:cNvSpPr>
          <p:nvPr>
            <p:ph idx="1"/>
          </p:nvPr>
        </p:nvSpPr>
        <p:spPr/>
        <p:txBody>
          <a:bodyPr/>
          <a:lstStyle/>
          <a:p>
            <a:pPr marL="0" indent="0" algn="ctr">
              <a:buNone/>
            </a:pPr>
            <a:endParaRPr lang="cs-CZ" sz="6000" b="1" dirty="0" smtClean="0"/>
          </a:p>
          <a:p>
            <a:pPr marL="0" indent="0" algn="ctr">
              <a:buNone/>
            </a:pPr>
            <a:r>
              <a:rPr lang="cs-CZ" sz="3600" b="1" dirty="0" smtClean="0"/>
              <a:t>1 </a:t>
            </a:r>
            <a:r>
              <a:rPr lang="cs-CZ" sz="3600" b="1" dirty="0"/>
              <a:t>l = 1 dm³</a:t>
            </a:r>
            <a:r>
              <a:rPr lang="cs-CZ" sz="3600" dirty="0"/>
              <a:t> </a:t>
            </a:r>
          </a:p>
          <a:p>
            <a:endParaRPr lang="cs-CZ" sz="3600" dirty="0"/>
          </a:p>
        </p:txBody>
      </p:sp>
    </p:spTree>
    <p:extLst>
      <p:ext uri="{BB962C8B-B14F-4D97-AF65-F5344CB8AC3E}">
        <p14:creationId xmlns:p14="http://schemas.microsoft.com/office/powerpoint/2010/main" val="24552356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1 dm³</a:t>
            </a:r>
            <a:endParaRPr lang="cs-CZ" dirty="0"/>
          </a:p>
        </p:txBody>
      </p:sp>
      <p:sp>
        <p:nvSpPr>
          <p:cNvPr id="3" name="Zástupný symbol pro obsah 2"/>
          <p:cNvSpPr>
            <a:spLocks noGrp="1"/>
          </p:cNvSpPr>
          <p:nvPr>
            <p:ph idx="1"/>
          </p:nvPr>
        </p:nvSpPr>
        <p:spPr>
          <a:xfrm>
            <a:off x="457200" y="1600200"/>
            <a:ext cx="5122912" cy="4876800"/>
          </a:xfrm>
        </p:spPr>
        <p:txBody>
          <a:bodyPr>
            <a:normAutofit/>
          </a:bodyPr>
          <a:lstStyle/>
          <a:p>
            <a:pPr marL="1588" lvl="2" indent="0">
              <a:buNone/>
            </a:pPr>
            <a:r>
              <a:rPr lang="cs-CZ" sz="2400" dirty="0"/>
              <a:t>1 </a:t>
            </a:r>
            <a:r>
              <a:rPr lang="cs-CZ" sz="2400" dirty="0" smtClean="0"/>
              <a:t>dm³ je objem krychle </a:t>
            </a:r>
            <a:r>
              <a:rPr lang="cs-CZ" sz="2400" dirty="0"/>
              <a:t>o hraně 1 dm</a:t>
            </a:r>
          </a:p>
          <a:p>
            <a:pPr marL="354013" lvl="2" indent="-354013">
              <a:buFontTx/>
              <a:buChar char="-"/>
            </a:pPr>
            <a:r>
              <a:rPr lang="cs-CZ" sz="2400" dirty="0"/>
              <a:t>jedna vrstva má </a:t>
            </a:r>
            <a:r>
              <a:rPr lang="cs-CZ" sz="2400" dirty="0" smtClean="0"/>
              <a:t>10 · 10, tedy 100 </a:t>
            </a:r>
            <a:r>
              <a:rPr lang="cs-CZ" sz="2400" dirty="0"/>
              <a:t>centimetrových krychlí (cm³)</a:t>
            </a:r>
          </a:p>
          <a:p>
            <a:pPr marL="342900" lvl="2" indent="-342900">
              <a:buFontTx/>
              <a:buChar char="-"/>
            </a:pPr>
            <a:endParaRPr lang="cs-CZ" sz="2400" dirty="0" smtClean="0"/>
          </a:p>
          <a:p>
            <a:pPr marL="342900" lvl="2" indent="-342900">
              <a:buFontTx/>
              <a:buChar char="-"/>
            </a:pPr>
            <a:r>
              <a:rPr lang="cs-CZ" sz="2400" dirty="0" smtClean="0"/>
              <a:t>vrstev </a:t>
            </a:r>
            <a:r>
              <a:rPr lang="cs-CZ" sz="2400" dirty="0"/>
              <a:t>je </a:t>
            </a:r>
            <a:r>
              <a:rPr lang="cs-CZ" sz="2400" dirty="0" smtClean="0"/>
              <a:t>10, tedy 100 · 10</a:t>
            </a:r>
            <a:endParaRPr lang="cs-CZ" sz="2400" dirty="0"/>
          </a:p>
          <a:p>
            <a:pPr marL="342900" lvl="2" indent="-342900">
              <a:buFontTx/>
              <a:buChar char="-"/>
            </a:pPr>
            <a:endParaRPr lang="cs-CZ" sz="2400" dirty="0" smtClean="0"/>
          </a:p>
          <a:p>
            <a:pPr marL="342900" lvl="2" indent="-342900">
              <a:buFontTx/>
              <a:buChar char="-"/>
            </a:pPr>
            <a:r>
              <a:rPr lang="cs-CZ" sz="2400" dirty="0" smtClean="0"/>
              <a:t>celá </a:t>
            </a:r>
            <a:r>
              <a:rPr lang="cs-CZ" sz="2400" dirty="0"/>
              <a:t>krychle tedy má </a:t>
            </a:r>
            <a:r>
              <a:rPr lang="cs-CZ" sz="2400" dirty="0" smtClean="0"/>
              <a:t> 1 000</a:t>
            </a:r>
            <a:br>
              <a:rPr lang="cs-CZ" sz="2400" dirty="0" smtClean="0"/>
            </a:br>
            <a:r>
              <a:rPr lang="cs-CZ" sz="2400" dirty="0" smtClean="0"/>
              <a:t>centimetrových </a:t>
            </a:r>
            <a:r>
              <a:rPr lang="cs-CZ" sz="2400" dirty="0"/>
              <a:t>krychlí (cm³)</a:t>
            </a:r>
          </a:p>
          <a:p>
            <a:pPr marL="342900" lvl="2" indent="-342900">
              <a:buFontTx/>
              <a:buChar char="-"/>
            </a:pPr>
            <a:endParaRPr lang="cs-CZ" sz="2400" dirty="0" smtClean="0"/>
          </a:p>
          <a:p>
            <a:pPr marL="342900" lvl="2" indent="-342900">
              <a:buFontTx/>
              <a:buChar char="-"/>
            </a:pPr>
            <a:r>
              <a:rPr lang="cs-CZ" sz="2400" dirty="0" smtClean="0"/>
              <a:t>platí </a:t>
            </a:r>
            <a:r>
              <a:rPr lang="cs-CZ" sz="2400" dirty="0"/>
              <a:t>1 dm³ = 1 000 cm³ </a:t>
            </a:r>
          </a:p>
          <a:p>
            <a:pPr marL="4016375" lvl="2" indent="-342900">
              <a:buFontTx/>
              <a:buChar char="-"/>
            </a:pPr>
            <a:endParaRPr lang="cs-CZ" dirty="0"/>
          </a:p>
          <a:p>
            <a:endParaRPr lang="cs-CZ" dirty="0"/>
          </a:p>
        </p:txBody>
      </p:sp>
      <p:grpSp>
        <p:nvGrpSpPr>
          <p:cNvPr id="4" name="Skupina 3"/>
          <p:cNvGrpSpPr/>
          <p:nvPr/>
        </p:nvGrpSpPr>
        <p:grpSpPr>
          <a:xfrm>
            <a:off x="5743083" y="3356992"/>
            <a:ext cx="2441408" cy="2913273"/>
            <a:chOff x="229907" y="980728"/>
            <a:chExt cx="4291780" cy="5121279"/>
          </a:xfrm>
        </p:grpSpPr>
        <p:grpSp>
          <p:nvGrpSpPr>
            <p:cNvPr id="5" name="Skupina 4"/>
            <p:cNvGrpSpPr/>
            <p:nvPr/>
          </p:nvGrpSpPr>
          <p:grpSpPr>
            <a:xfrm>
              <a:off x="229907" y="980728"/>
              <a:ext cx="4291780" cy="5121279"/>
              <a:chOff x="467544" y="1484784"/>
              <a:chExt cx="4291780" cy="5121279"/>
            </a:xfrm>
          </p:grpSpPr>
          <p:pic>
            <p:nvPicPr>
              <p:cNvPr id="7"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8776" t="7929" r="14256"/>
              <a:stretch/>
            </p:blipFill>
            <p:spPr bwMode="auto">
              <a:xfrm>
                <a:off x="467544" y="1484784"/>
                <a:ext cx="4291780" cy="4296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Pravá složená závorka 7"/>
              <p:cNvSpPr/>
              <p:nvPr/>
            </p:nvSpPr>
            <p:spPr>
              <a:xfrm rot="5400000">
                <a:off x="1836776" y="4428340"/>
                <a:ext cx="501895" cy="2952328"/>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TextovéPole 8"/>
              <p:cNvSpPr txBox="1"/>
              <p:nvPr/>
            </p:nvSpPr>
            <p:spPr>
              <a:xfrm>
                <a:off x="1786999" y="6021288"/>
                <a:ext cx="601447" cy="584775"/>
              </a:xfrm>
              <a:prstGeom prst="rect">
                <a:avLst/>
              </a:prstGeom>
              <a:noFill/>
            </p:spPr>
            <p:txBody>
              <a:bodyPr wrap="none" rtlCol="0">
                <a:spAutoFit/>
              </a:bodyPr>
              <a:lstStyle/>
              <a:p>
                <a:r>
                  <a:rPr lang="cs-CZ" sz="3200" dirty="0" smtClean="0"/>
                  <a:t>10</a:t>
                </a:r>
                <a:endParaRPr lang="cs-CZ" sz="3200" dirty="0"/>
              </a:p>
            </p:txBody>
          </p:sp>
          <p:sp>
            <p:nvSpPr>
              <p:cNvPr id="10" name="TextovéPole 9"/>
              <p:cNvSpPr txBox="1"/>
              <p:nvPr/>
            </p:nvSpPr>
            <p:spPr>
              <a:xfrm>
                <a:off x="4135741" y="5187400"/>
                <a:ext cx="601447" cy="584775"/>
              </a:xfrm>
              <a:prstGeom prst="rect">
                <a:avLst/>
              </a:prstGeom>
              <a:noFill/>
            </p:spPr>
            <p:txBody>
              <a:bodyPr wrap="none" rtlCol="0">
                <a:spAutoFit/>
              </a:bodyPr>
              <a:lstStyle/>
              <a:p>
                <a:r>
                  <a:rPr lang="cs-CZ" sz="3200" dirty="0" smtClean="0"/>
                  <a:t>10</a:t>
                </a:r>
                <a:endParaRPr lang="cs-CZ" sz="3200" dirty="0"/>
              </a:p>
            </p:txBody>
          </p:sp>
        </p:grpSp>
        <p:sp>
          <p:nvSpPr>
            <p:cNvPr id="6" name="Pravá složená závorka 5"/>
            <p:cNvSpPr/>
            <p:nvPr/>
          </p:nvSpPr>
          <p:spPr>
            <a:xfrm rot="2623360">
              <a:off x="3864991" y="3915410"/>
              <a:ext cx="266452" cy="1567367"/>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grpSp>
    </p:spTree>
    <p:extLst>
      <p:ext uri="{BB962C8B-B14F-4D97-AF65-F5344CB8AC3E}">
        <p14:creationId xmlns:p14="http://schemas.microsoft.com/office/powerpoint/2010/main" val="442804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OBJEMY TĚLES</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smtClean="0"/>
              <a:t>Objem tělesa vypočítáme, násobíme-li obsah podstavy výškou tělesa.</a:t>
            </a:r>
          </a:p>
          <a:p>
            <a:pPr marL="0" indent="0">
              <a:buNone/>
            </a:pPr>
            <a:endParaRPr lang="cs-CZ" sz="3600" dirty="0"/>
          </a:p>
        </p:txBody>
      </p:sp>
    </p:spTree>
    <p:extLst>
      <p:ext uri="{BB962C8B-B14F-4D97-AF65-F5344CB8AC3E}">
        <p14:creationId xmlns:p14="http://schemas.microsoft.com/office/powerpoint/2010/main" val="40860915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OBJEM KVÁDRU</a:t>
            </a:r>
            <a:endParaRPr lang="cs-CZ" dirty="0"/>
          </a:p>
        </p:txBody>
      </p:sp>
      <p:sp>
        <p:nvSpPr>
          <p:cNvPr id="3" name="Zástupný symbol pro obsah 2"/>
          <p:cNvSpPr>
            <a:spLocks noGrp="1"/>
          </p:cNvSpPr>
          <p:nvPr>
            <p:ph idx="1"/>
          </p:nvPr>
        </p:nvSpPr>
        <p:spPr>
          <a:xfrm>
            <a:off x="3923928" y="1600200"/>
            <a:ext cx="4762872" cy="4876800"/>
          </a:xfrm>
        </p:spPr>
        <p:txBody>
          <a:bodyPr/>
          <a:lstStyle/>
          <a:p>
            <a:pPr marL="457200" lvl="1" indent="0">
              <a:buNone/>
              <a:tabLst>
                <a:tab pos="3952875" algn="l"/>
              </a:tabLst>
            </a:pPr>
            <a:endParaRPr lang="cs-CZ" dirty="0"/>
          </a:p>
          <a:p>
            <a:pPr marL="457200" lvl="1" indent="0">
              <a:buNone/>
              <a:tabLst>
                <a:tab pos="3952875" algn="l"/>
              </a:tabLst>
            </a:pPr>
            <a:endParaRPr lang="cs-CZ" dirty="0" smtClean="0"/>
          </a:p>
          <a:p>
            <a:pPr marL="457200" lvl="1" indent="0">
              <a:buNone/>
              <a:tabLst>
                <a:tab pos="3952875" algn="l"/>
              </a:tabLst>
            </a:pPr>
            <a:endParaRPr lang="cs-CZ" dirty="0"/>
          </a:p>
          <a:p>
            <a:pPr marL="457200" lvl="1" indent="0" algn="ctr">
              <a:buNone/>
              <a:tabLst>
                <a:tab pos="3952875" algn="l"/>
              </a:tabLst>
            </a:pPr>
            <a:endParaRPr lang="cs-CZ" dirty="0"/>
          </a:p>
          <a:p>
            <a:pPr marL="457200" lvl="1" indent="0" algn="ctr">
              <a:buNone/>
              <a:tabLst>
                <a:tab pos="3952875" algn="l"/>
              </a:tabLst>
            </a:pPr>
            <a:endParaRPr lang="cs-CZ" sz="2400" dirty="0" smtClean="0"/>
          </a:p>
          <a:p>
            <a:pPr marL="457200" lvl="1" indent="0" algn="ctr">
              <a:buNone/>
              <a:tabLst>
                <a:tab pos="3952875" algn="l"/>
              </a:tabLst>
            </a:pPr>
            <a:r>
              <a:rPr lang="cs-CZ" sz="2400" dirty="0" smtClean="0"/>
              <a:t>V = a · b · c</a:t>
            </a:r>
            <a:r>
              <a:rPr lang="cs-CZ" dirty="0" smtClean="0"/>
              <a:t>	</a:t>
            </a:r>
            <a:endParaRPr lang="cs-CZ" dirty="0"/>
          </a:p>
        </p:txBody>
      </p:sp>
      <p:sp>
        <p:nvSpPr>
          <p:cNvPr id="4" name="Krychle 3"/>
          <p:cNvSpPr/>
          <p:nvPr/>
        </p:nvSpPr>
        <p:spPr>
          <a:xfrm>
            <a:off x="1115616" y="1988840"/>
            <a:ext cx="2160240" cy="3096344"/>
          </a:xfrm>
          <a:prstGeom prst="cub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693484" y="3429000"/>
            <a:ext cx="338554" cy="461665"/>
          </a:xfrm>
          <a:prstGeom prst="rect">
            <a:avLst/>
          </a:prstGeom>
          <a:noFill/>
        </p:spPr>
        <p:txBody>
          <a:bodyPr wrap="none" rtlCol="0">
            <a:spAutoFit/>
          </a:bodyPr>
          <a:lstStyle/>
          <a:p>
            <a:r>
              <a:rPr lang="cs-CZ" sz="2400" dirty="0" smtClean="0"/>
              <a:t>c</a:t>
            </a:r>
            <a:endParaRPr lang="cs-CZ" sz="2400" dirty="0"/>
          </a:p>
        </p:txBody>
      </p:sp>
      <p:sp>
        <p:nvSpPr>
          <p:cNvPr id="6" name="TextovéPole 5"/>
          <p:cNvSpPr txBox="1"/>
          <p:nvPr/>
        </p:nvSpPr>
        <p:spPr>
          <a:xfrm>
            <a:off x="2874784" y="4792794"/>
            <a:ext cx="356188" cy="461665"/>
          </a:xfrm>
          <a:prstGeom prst="rect">
            <a:avLst/>
          </a:prstGeom>
          <a:noFill/>
        </p:spPr>
        <p:txBody>
          <a:bodyPr wrap="none" rtlCol="0">
            <a:spAutoFit/>
          </a:bodyPr>
          <a:lstStyle/>
          <a:p>
            <a:r>
              <a:rPr lang="cs-CZ" sz="2400" dirty="0"/>
              <a:t>b</a:t>
            </a:r>
          </a:p>
        </p:txBody>
      </p:sp>
      <p:sp>
        <p:nvSpPr>
          <p:cNvPr id="7" name="TextovéPole 6"/>
          <p:cNvSpPr txBox="1"/>
          <p:nvPr/>
        </p:nvSpPr>
        <p:spPr>
          <a:xfrm>
            <a:off x="1763688" y="4941168"/>
            <a:ext cx="356188" cy="461665"/>
          </a:xfrm>
          <a:prstGeom prst="rect">
            <a:avLst/>
          </a:prstGeom>
          <a:noFill/>
        </p:spPr>
        <p:txBody>
          <a:bodyPr wrap="none" rtlCol="0">
            <a:spAutoFit/>
          </a:bodyPr>
          <a:lstStyle/>
          <a:p>
            <a:r>
              <a:rPr lang="cs-CZ" sz="2400" dirty="0" smtClean="0"/>
              <a:t>a</a:t>
            </a:r>
            <a:endParaRPr lang="cs-CZ" sz="2400" dirty="0"/>
          </a:p>
        </p:txBody>
      </p:sp>
    </p:spTree>
    <p:extLst>
      <p:ext uri="{BB962C8B-B14F-4D97-AF65-F5344CB8AC3E}">
        <p14:creationId xmlns:p14="http://schemas.microsoft.com/office/powerpoint/2010/main" val="14515436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OBJEM KRYCHLE</a:t>
            </a:r>
            <a:endParaRPr lang="cs-CZ" dirty="0"/>
          </a:p>
        </p:txBody>
      </p:sp>
      <p:sp>
        <p:nvSpPr>
          <p:cNvPr id="3" name="Zástupný symbol pro obsah 2"/>
          <p:cNvSpPr>
            <a:spLocks noGrp="1"/>
          </p:cNvSpPr>
          <p:nvPr>
            <p:ph idx="1"/>
          </p:nvPr>
        </p:nvSpPr>
        <p:spPr>
          <a:xfrm>
            <a:off x="3635896" y="1600200"/>
            <a:ext cx="5050904" cy="4876800"/>
          </a:xfrm>
        </p:spPr>
        <p:txBody>
          <a:bodyPr/>
          <a:lstStyle/>
          <a:p>
            <a:pPr marL="1371600" lvl="3" indent="0">
              <a:buNone/>
              <a:tabLst>
                <a:tab pos="4660900" algn="l"/>
              </a:tabLst>
            </a:pPr>
            <a:r>
              <a:rPr lang="cs-CZ" dirty="0" smtClean="0"/>
              <a:t>	</a:t>
            </a:r>
          </a:p>
          <a:p>
            <a:pPr marL="1371600" lvl="3" indent="0">
              <a:buNone/>
              <a:tabLst>
                <a:tab pos="4660900" algn="l"/>
              </a:tabLst>
            </a:pPr>
            <a:endParaRPr lang="cs-CZ" sz="3200" dirty="0"/>
          </a:p>
          <a:p>
            <a:pPr marL="1371600" lvl="3" indent="0">
              <a:buNone/>
              <a:tabLst>
                <a:tab pos="4660900" algn="l"/>
              </a:tabLst>
            </a:pPr>
            <a:r>
              <a:rPr lang="cs-CZ" sz="3200" dirty="0" smtClean="0"/>
              <a:t>	</a:t>
            </a:r>
          </a:p>
          <a:p>
            <a:pPr marL="1371600" lvl="3" indent="0">
              <a:buNone/>
              <a:tabLst>
                <a:tab pos="4660900" algn="l"/>
              </a:tabLst>
            </a:pPr>
            <a:r>
              <a:rPr lang="cs-CZ" sz="2400" dirty="0" smtClean="0"/>
              <a:t>V = a · a · a</a:t>
            </a:r>
          </a:p>
          <a:p>
            <a:pPr marL="1371600" lvl="3" indent="0">
              <a:buNone/>
              <a:tabLst>
                <a:tab pos="3952875" algn="l"/>
              </a:tabLst>
            </a:pPr>
            <a:r>
              <a:rPr lang="cs-CZ" sz="3200" dirty="0" smtClean="0"/>
              <a:t>	</a:t>
            </a:r>
            <a:endParaRPr lang="cs-CZ" dirty="0"/>
          </a:p>
        </p:txBody>
      </p:sp>
      <p:sp>
        <p:nvSpPr>
          <p:cNvPr id="5" name="Krychle 4"/>
          <p:cNvSpPr/>
          <p:nvPr/>
        </p:nvSpPr>
        <p:spPr>
          <a:xfrm>
            <a:off x="1000220" y="2492896"/>
            <a:ext cx="2160240" cy="2160240"/>
          </a:xfrm>
          <a:prstGeom prst="cub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2587706" y="3428998"/>
            <a:ext cx="356188" cy="461665"/>
          </a:xfrm>
          <a:prstGeom prst="rect">
            <a:avLst/>
          </a:prstGeom>
          <a:noFill/>
        </p:spPr>
        <p:txBody>
          <a:bodyPr wrap="none" rtlCol="0">
            <a:spAutoFit/>
          </a:bodyPr>
          <a:lstStyle/>
          <a:p>
            <a:r>
              <a:rPr lang="cs-CZ" sz="2400" dirty="0" smtClean="0"/>
              <a:t>a</a:t>
            </a:r>
            <a:endParaRPr lang="cs-CZ" sz="2400" dirty="0"/>
          </a:p>
        </p:txBody>
      </p:sp>
      <p:sp>
        <p:nvSpPr>
          <p:cNvPr id="10" name="TextovéPole 9"/>
          <p:cNvSpPr txBox="1"/>
          <p:nvPr/>
        </p:nvSpPr>
        <p:spPr>
          <a:xfrm>
            <a:off x="2778624" y="4208396"/>
            <a:ext cx="356188" cy="461665"/>
          </a:xfrm>
          <a:prstGeom prst="rect">
            <a:avLst/>
          </a:prstGeom>
          <a:noFill/>
        </p:spPr>
        <p:txBody>
          <a:bodyPr wrap="none" rtlCol="0">
            <a:spAutoFit/>
          </a:bodyPr>
          <a:lstStyle/>
          <a:p>
            <a:r>
              <a:rPr lang="cs-CZ" sz="2400" dirty="0" smtClean="0"/>
              <a:t>a</a:t>
            </a:r>
            <a:endParaRPr lang="cs-CZ" sz="2400" dirty="0"/>
          </a:p>
        </p:txBody>
      </p:sp>
      <p:sp>
        <p:nvSpPr>
          <p:cNvPr id="11" name="TextovéPole 10"/>
          <p:cNvSpPr txBox="1"/>
          <p:nvPr/>
        </p:nvSpPr>
        <p:spPr>
          <a:xfrm>
            <a:off x="1590993" y="4591468"/>
            <a:ext cx="356188" cy="461665"/>
          </a:xfrm>
          <a:prstGeom prst="rect">
            <a:avLst/>
          </a:prstGeom>
          <a:noFill/>
        </p:spPr>
        <p:txBody>
          <a:bodyPr wrap="none" rtlCol="0">
            <a:spAutoFit/>
          </a:bodyPr>
          <a:lstStyle/>
          <a:p>
            <a:r>
              <a:rPr lang="cs-CZ" sz="2400" dirty="0" smtClean="0"/>
              <a:t>a</a:t>
            </a:r>
            <a:endParaRPr lang="cs-CZ" sz="2400" dirty="0"/>
          </a:p>
        </p:txBody>
      </p:sp>
    </p:spTree>
    <p:extLst>
      <p:ext uri="{BB962C8B-B14F-4D97-AF65-F5344CB8AC3E}">
        <p14:creationId xmlns:p14="http://schemas.microsoft.com/office/powerpoint/2010/main" val="6279587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OBJEM VÁLCE</a:t>
            </a:r>
            <a:endParaRPr lang="cs-CZ" dirty="0"/>
          </a:p>
        </p:txBody>
      </p:sp>
      <p:sp>
        <p:nvSpPr>
          <p:cNvPr id="3" name="Zástupný symbol pro obsah 2"/>
          <p:cNvSpPr>
            <a:spLocks noGrp="1"/>
          </p:cNvSpPr>
          <p:nvPr>
            <p:ph idx="1"/>
          </p:nvPr>
        </p:nvSpPr>
        <p:spPr>
          <a:xfrm>
            <a:off x="3635896" y="1600200"/>
            <a:ext cx="5050904" cy="4876800"/>
          </a:xfrm>
        </p:spPr>
        <p:txBody>
          <a:bodyPr>
            <a:normAutofit/>
          </a:bodyPr>
          <a:lstStyle/>
          <a:p>
            <a:pPr marL="457200" lvl="1" indent="0">
              <a:buNone/>
              <a:tabLst>
                <a:tab pos="3952875" algn="l"/>
              </a:tabLst>
            </a:pPr>
            <a:endParaRPr lang="cs-CZ" sz="2400" dirty="0" smtClean="0"/>
          </a:p>
          <a:p>
            <a:pPr marL="457200" lvl="1" indent="0">
              <a:buNone/>
              <a:tabLst>
                <a:tab pos="3952875" algn="l"/>
              </a:tabLst>
            </a:pPr>
            <a:r>
              <a:rPr lang="cs-CZ" sz="2400" dirty="0" smtClean="0"/>
              <a:t>r = poloměr podstavy</a:t>
            </a:r>
          </a:p>
          <a:p>
            <a:pPr marL="457200" lvl="1" indent="0">
              <a:buNone/>
              <a:tabLst>
                <a:tab pos="3952875" algn="l"/>
              </a:tabLst>
            </a:pPr>
            <a:r>
              <a:rPr lang="cs-CZ" sz="2400" dirty="0" smtClean="0"/>
              <a:t>v = výška válce</a:t>
            </a:r>
          </a:p>
          <a:p>
            <a:pPr marL="457200" lvl="1" indent="0">
              <a:buNone/>
              <a:tabLst>
                <a:tab pos="3952875" algn="l"/>
              </a:tabLst>
            </a:pPr>
            <a:r>
              <a:rPr lang="el-GR" sz="2400" dirty="0" smtClean="0"/>
              <a:t>π</a:t>
            </a:r>
            <a:r>
              <a:rPr lang="cs-CZ" sz="2400" dirty="0" smtClean="0"/>
              <a:t> = 3,14</a:t>
            </a:r>
          </a:p>
          <a:p>
            <a:pPr marL="457200" lvl="1" indent="0">
              <a:buNone/>
              <a:tabLst>
                <a:tab pos="3952875" algn="l"/>
              </a:tabLst>
            </a:pPr>
            <a:endParaRPr lang="cs-CZ" sz="2400" dirty="0" smtClean="0"/>
          </a:p>
          <a:p>
            <a:pPr marL="457200" lvl="1" indent="0">
              <a:buNone/>
              <a:tabLst>
                <a:tab pos="3952875" algn="l"/>
              </a:tabLst>
            </a:pPr>
            <a:r>
              <a:rPr lang="cs-CZ" sz="2400" dirty="0" smtClean="0"/>
              <a:t>V = </a:t>
            </a:r>
            <a:r>
              <a:rPr lang="el-GR" sz="2400" dirty="0" smtClean="0"/>
              <a:t>π</a:t>
            </a:r>
            <a:r>
              <a:rPr lang="cs-CZ" sz="2400" dirty="0" smtClean="0"/>
              <a:t> · r · r · v</a:t>
            </a:r>
          </a:p>
          <a:p>
            <a:pPr marL="457200" lvl="1" indent="0">
              <a:buNone/>
              <a:tabLst>
                <a:tab pos="3952875" algn="l"/>
              </a:tabLst>
            </a:pPr>
            <a:r>
              <a:rPr lang="cs-CZ" sz="2400" dirty="0"/>
              <a:t>	</a:t>
            </a:r>
          </a:p>
        </p:txBody>
      </p:sp>
      <p:grpSp>
        <p:nvGrpSpPr>
          <p:cNvPr id="9" name="Skupina 8"/>
          <p:cNvGrpSpPr/>
          <p:nvPr/>
        </p:nvGrpSpPr>
        <p:grpSpPr>
          <a:xfrm>
            <a:off x="1081602" y="2420888"/>
            <a:ext cx="2280469" cy="2952328"/>
            <a:chOff x="1081602" y="2420888"/>
            <a:chExt cx="2280469" cy="2952328"/>
          </a:xfrm>
        </p:grpSpPr>
        <p:sp>
          <p:nvSpPr>
            <p:cNvPr id="6" name="TextovéPole 5"/>
            <p:cNvSpPr txBox="1"/>
            <p:nvPr/>
          </p:nvSpPr>
          <p:spPr>
            <a:xfrm>
              <a:off x="3023517" y="3666219"/>
              <a:ext cx="338554" cy="461665"/>
            </a:xfrm>
            <a:prstGeom prst="rect">
              <a:avLst/>
            </a:prstGeom>
            <a:noFill/>
          </p:spPr>
          <p:txBody>
            <a:bodyPr wrap="none" rtlCol="0">
              <a:spAutoFit/>
            </a:bodyPr>
            <a:lstStyle/>
            <a:p>
              <a:r>
                <a:rPr lang="cs-CZ" sz="2400" dirty="0"/>
                <a:t>v</a:t>
              </a:r>
            </a:p>
          </p:txBody>
        </p:sp>
        <p:grpSp>
          <p:nvGrpSpPr>
            <p:cNvPr id="10" name="Skupina 9"/>
            <p:cNvGrpSpPr/>
            <p:nvPr/>
          </p:nvGrpSpPr>
          <p:grpSpPr>
            <a:xfrm>
              <a:off x="1887036" y="4643554"/>
              <a:ext cx="1001217" cy="606552"/>
              <a:chOff x="1887036" y="4643554"/>
              <a:chExt cx="1001217" cy="606552"/>
            </a:xfrm>
          </p:grpSpPr>
          <p:cxnSp>
            <p:nvCxnSpPr>
              <p:cNvPr id="8" name="Přímá spojnice 7"/>
              <p:cNvCxnSpPr/>
              <p:nvPr/>
            </p:nvCxnSpPr>
            <p:spPr>
              <a:xfrm>
                <a:off x="2024253" y="4905164"/>
                <a:ext cx="86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ovéPole 20"/>
              <p:cNvSpPr txBox="1"/>
              <p:nvPr/>
            </p:nvSpPr>
            <p:spPr>
              <a:xfrm>
                <a:off x="1887036" y="4643554"/>
                <a:ext cx="274434" cy="523220"/>
              </a:xfrm>
              <a:prstGeom prst="rect">
                <a:avLst/>
              </a:prstGeom>
              <a:noFill/>
            </p:spPr>
            <p:txBody>
              <a:bodyPr wrap="none" rtlCol="0">
                <a:spAutoFit/>
              </a:bodyPr>
              <a:lstStyle/>
              <a:p>
                <a:r>
                  <a:rPr lang="cs-CZ" sz="2800" dirty="0"/>
                  <a:t>I</a:t>
                </a:r>
              </a:p>
            </p:txBody>
          </p:sp>
          <p:sp>
            <p:nvSpPr>
              <p:cNvPr id="22" name="TextovéPole 21"/>
              <p:cNvSpPr txBox="1"/>
              <p:nvPr/>
            </p:nvSpPr>
            <p:spPr>
              <a:xfrm>
                <a:off x="2166621" y="4788441"/>
                <a:ext cx="287258" cy="461665"/>
              </a:xfrm>
              <a:prstGeom prst="rect">
                <a:avLst/>
              </a:prstGeom>
              <a:noFill/>
            </p:spPr>
            <p:txBody>
              <a:bodyPr wrap="none" rtlCol="0">
                <a:spAutoFit/>
              </a:bodyPr>
              <a:lstStyle/>
              <a:p>
                <a:r>
                  <a:rPr lang="cs-CZ" sz="2400" dirty="0" smtClean="0"/>
                  <a:t>r</a:t>
                </a:r>
                <a:endParaRPr lang="cs-CZ" sz="2400" dirty="0"/>
              </a:p>
            </p:txBody>
          </p:sp>
        </p:grpSp>
        <p:sp>
          <p:nvSpPr>
            <p:cNvPr id="4" name="Vývojový diagram: magnetický disk 3"/>
            <p:cNvSpPr/>
            <p:nvPr/>
          </p:nvSpPr>
          <p:spPr>
            <a:xfrm>
              <a:off x="1088149" y="2420888"/>
              <a:ext cx="1872208" cy="2952328"/>
            </a:xfrm>
            <a:prstGeom prst="flowChartMagneticDisk">
              <a:avLst/>
            </a:prstGeom>
            <a:solidFill>
              <a:schemeClr val="bg1">
                <a:alpha val="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1081602" y="4437112"/>
              <a:ext cx="1878755" cy="936104"/>
            </a:xfrm>
            <a:prstGeom prst="ellipse">
              <a:avLst/>
            </a:prstGeom>
            <a:solidFill>
              <a:schemeClr val="bg1">
                <a:alpha val="0"/>
              </a:schemeClr>
            </a:solid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extLst>
      <p:ext uri="{BB962C8B-B14F-4D97-AF65-F5344CB8AC3E}">
        <p14:creationId xmlns:p14="http://schemas.microsoft.com/office/powerpoint/2010/main" val="401820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100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3000"/>
                                        <p:tgtEl>
                                          <p:spTgt spid="3">
                                            <p:txEl>
                                              <p:pRg st="1" end="1"/>
                                            </p:txEl>
                                          </p:spTgt>
                                        </p:tgtEl>
                                      </p:cBhvr>
                                    </p:animEffect>
                                  </p:childTnLst>
                                </p:cTn>
                              </p:par>
                            </p:childTnLst>
                          </p:cTn>
                        </p:par>
                        <p:par>
                          <p:cTn id="8" fill="hold">
                            <p:stCondLst>
                              <p:cond delay="4000"/>
                            </p:stCondLst>
                            <p:childTnLst>
                              <p:par>
                                <p:cTn id="9" presetID="10" presetClass="entr" presetSubtype="0"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0"/>
                                        <p:tgtEl>
                                          <p:spTgt spid="3">
                                            <p:txEl>
                                              <p:pRg st="2" end="2"/>
                                            </p:txEl>
                                          </p:spTgt>
                                        </p:tgtEl>
                                      </p:cBhvr>
                                    </p:animEffect>
                                  </p:childTnLst>
                                </p:cTn>
                              </p:par>
                            </p:childTnLst>
                          </p:cTn>
                        </p:par>
                        <p:par>
                          <p:cTn id="12" fill="hold">
                            <p:stCondLst>
                              <p:cond delay="7000"/>
                            </p:stCondLst>
                            <p:childTnLst>
                              <p:par>
                                <p:cTn id="13" presetID="10" presetClass="entr" presetSubtype="0" fill="hold" grpId="0"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3000"/>
                                        <p:tgtEl>
                                          <p:spTgt spid="3">
                                            <p:txEl>
                                              <p:pRg st="3" end="3"/>
                                            </p:txEl>
                                          </p:spTgt>
                                        </p:tgtEl>
                                      </p:cBhvr>
                                    </p:animEffect>
                                  </p:childTnLst>
                                </p:cTn>
                              </p:par>
                            </p:childTnLst>
                          </p:cTn>
                        </p:par>
                        <p:par>
                          <p:cTn id="16" fill="hold">
                            <p:stCondLst>
                              <p:cond delay="10000"/>
                            </p:stCondLst>
                            <p:childTnLst>
                              <p:par>
                                <p:cTn id="17" presetID="10" presetClass="entr" presetSubtype="0" fill="hold" grpId="0" nodeType="after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3000"/>
                                        <p:tgtEl>
                                          <p:spTgt spid="3">
                                            <p:txEl>
                                              <p:pRg st="5" end="5"/>
                                            </p:txEl>
                                          </p:spTgt>
                                        </p:tgtEl>
                                      </p:cBhvr>
                                    </p:animEffect>
                                  </p:childTnLst>
                                </p:cTn>
                              </p:par>
                            </p:childTnLst>
                          </p:cTn>
                        </p:par>
                        <p:par>
                          <p:cTn id="20" fill="hold">
                            <p:stCondLst>
                              <p:cond delay="13000"/>
                            </p:stCondLst>
                            <p:childTnLst>
                              <p:par>
                                <p:cTn id="21" presetID="10" presetClass="entr" presetSubtype="0" fill="hold" grpId="0" nodeType="after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3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PROCVIČOVÁNÍ</a:t>
            </a:r>
            <a:endParaRPr lang="cs-CZ" dirty="0"/>
          </a:p>
        </p:txBody>
      </p:sp>
      <p:sp>
        <p:nvSpPr>
          <p:cNvPr id="6" name="TextovéPole 5"/>
          <p:cNvSpPr txBox="1"/>
          <p:nvPr/>
        </p:nvSpPr>
        <p:spPr>
          <a:xfrm>
            <a:off x="1074879" y="2204864"/>
            <a:ext cx="1519968"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 · b · c</a:t>
            </a:r>
            <a:endParaRPr lang="cs-CZ" sz="2400" dirty="0"/>
          </a:p>
        </p:txBody>
      </p:sp>
      <p:sp>
        <p:nvSpPr>
          <p:cNvPr id="10" name="TextovéPole 9"/>
          <p:cNvSpPr txBox="1"/>
          <p:nvPr/>
        </p:nvSpPr>
        <p:spPr>
          <a:xfrm>
            <a:off x="1126873" y="1484784"/>
            <a:ext cx="5137176" cy="461665"/>
          </a:xfrm>
          <a:prstGeom prst="rect">
            <a:avLst/>
          </a:prstGeom>
          <a:noFill/>
        </p:spPr>
        <p:txBody>
          <a:bodyPr wrap="none" rtlCol="0">
            <a:spAutoFit/>
          </a:bodyPr>
          <a:lstStyle/>
          <a:p>
            <a:r>
              <a:rPr lang="cs-CZ" sz="2400" dirty="0" smtClean="0"/>
              <a:t>Objem kvádru se vypočítá podle vzorce:</a:t>
            </a:r>
            <a:endParaRPr lang="cs-CZ" sz="2400" dirty="0"/>
          </a:p>
        </p:txBody>
      </p:sp>
      <p:sp>
        <p:nvSpPr>
          <p:cNvPr id="11" name="TextovéPole 10"/>
          <p:cNvSpPr txBox="1"/>
          <p:nvPr/>
        </p:nvSpPr>
        <p:spPr>
          <a:xfrm>
            <a:off x="6200093" y="2204861"/>
            <a:ext cx="1819729"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t>
            </a:r>
            <a:r>
              <a:rPr lang="el-GR" sz="2400" dirty="0" smtClean="0"/>
              <a:t>π</a:t>
            </a:r>
            <a:r>
              <a:rPr lang="cs-CZ" sz="2400" dirty="0"/>
              <a:t> </a:t>
            </a:r>
            <a:r>
              <a:rPr lang="cs-CZ" sz="2400" dirty="0" smtClean="0"/>
              <a:t>· r · r · v</a:t>
            </a:r>
            <a:endParaRPr lang="cs-CZ" sz="2400" dirty="0"/>
          </a:p>
        </p:txBody>
      </p:sp>
      <p:sp>
        <p:nvSpPr>
          <p:cNvPr id="12" name="TextovéPole 11"/>
          <p:cNvSpPr txBox="1"/>
          <p:nvPr/>
        </p:nvSpPr>
        <p:spPr>
          <a:xfrm>
            <a:off x="3490607" y="2204863"/>
            <a:ext cx="1523173"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 · a</a:t>
            </a:r>
            <a:r>
              <a:rPr lang="cs-CZ" sz="2400" dirty="0"/>
              <a:t> </a:t>
            </a:r>
            <a:r>
              <a:rPr lang="cs-CZ" sz="2400" dirty="0" smtClean="0"/>
              <a:t>· a</a:t>
            </a:r>
            <a:endParaRPr lang="cs-CZ" sz="2400" dirty="0"/>
          </a:p>
        </p:txBody>
      </p:sp>
      <p:sp>
        <p:nvSpPr>
          <p:cNvPr id="13" name="TextovéPole 12"/>
          <p:cNvSpPr txBox="1"/>
          <p:nvPr/>
        </p:nvSpPr>
        <p:spPr>
          <a:xfrm>
            <a:off x="1208091" y="4725143"/>
            <a:ext cx="5184111" cy="461665"/>
          </a:xfrm>
          <a:prstGeom prst="rect">
            <a:avLst/>
          </a:prstGeom>
          <a:noFill/>
        </p:spPr>
        <p:txBody>
          <a:bodyPr wrap="none" rtlCol="0">
            <a:spAutoFit/>
          </a:bodyPr>
          <a:lstStyle/>
          <a:p>
            <a:r>
              <a:rPr lang="cs-CZ" sz="2400" dirty="0" smtClean="0"/>
              <a:t>Objem krychle se vypočítá podle vzorce:</a:t>
            </a:r>
            <a:endParaRPr lang="cs-CZ" sz="2400" dirty="0"/>
          </a:p>
        </p:txBody>
      </p:sp>
      <p:sp>
        <p:nvSpPr>
          <p:cNvPr id="14" name="TextovéPole 13"/>
          <p:cNvSpPr txBox="1"/>
          <p:nvPr/>
        </p:nvSpPr>
        <p:spPr>
          <a:xfrm>
            <a:off x="1132484" y="3022679"/>
            <a:ext cx="4920770" cy="461665"/>
          </a:xfrm>
          <a:prstGeom prst="rect">
            <a:avLst/>
          </a:prstGeom>
          <a:noFill/>
        </p:spPr>
        <p:txBody>
          <a:bodyPr wrap="none" rtlCol="0">
            <a:spAutoFit/>
          </a:bodyPr>
          <a:lstStyle/>
          <a:p>
            <a:r>
              <a:rPr lang="cs-CZ" sz="2400" dirty="0" smtClean="0"/>
              <a:t>Objem válce se vypočítá podle vzorce:</a:t>
            </a:r>
            <a:endParaRPr lang="cs-CZ" sz="2400" dirty="0"/>
          </a:p>
        </p:txBody>
      </p:sp>
      <p:sp>
        <p:nvSpPr>
          <p:cNvPr id="15" name="TextovéPole 14"/>
          <p:cNvSpPr txBox="1"/>
          <p:nvPr/>
        </p:nvSpPr>
        <p:spPr>
          <a:xfrm>
            <a:off x="1074878" y="3861048"/>
            <a:ext cx="1519968"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 · b · c</a:t>
            </a:r>
            <a:endParaRPr lang="cs-CZ" sz="2400" dirty="0"/>
          </a:p>
        </p:txBody>
      </p:sp>
      <p:sp>
        <p:nvSpPr>
          <p:cNvPr id="16" name="TextovéPole 15"/>
          <p:cNvSpPr txBox="1"/>
          <p:nvPr/>
        </p:nvSpPr>
        <p:spPr>
          <a:xfrm>
            <a:off x="6200092" y="3861045"/>
            <a:ext cx="1819729"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t>
            </a:r>
            <a:r>
              <a:rPr lang="el-GR" sz="2400" dirty="0" smtClean="0"/>
              <a:t>π</a:t>
            </a:r>
            <a:r>
              <a:rPr lang="cs-CZ" sz="2400" dirty="0"/>
              <a:t> </a:t>
            </a:r>
            <a:r>
              <a:rPr lang="cs-CZ" sz="2400" dirty="0" smtClean="0"/>
              <a:t>· r · r · v</a:t>
            </a:r>
            <a:endParaRPr lang="cs-CZ" sz="2400" dirty="0"/>
          </a:p>
        </p:txBody>
      </p:sp>
      <p:sp>
        <p:nvSpPr>
          <p:cNvPr id="17" name="TextovéPole 16"/>
          <p:cNvSpPr txBox="1"/>
          <p:nvPr/>
        </p:nvSpPr>
        <p:spPr>
          <a:xfrm>
            <a:off x="3490606" y="3861047"/>
            <a:ext cx="1523173"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 · a</a:t>
            </a:r>
            <a:r>
              <a:rPr lang="cs-CZ" sz="2400" dirty="0"/>
              <a:t> </a:t>
            </a:r>
            <a:r>
              <a:rPr lang="cs-CZ" sz="2400" dirty="0" smtClean="0"/>
              <a:t>· a</a:t>
            </a:r>
            <a:endParaRPr lang="cs-CZ" sz="2400" dirty="0"/>
          </a:p>
        </p:txBody>
      </p:sp>
      <p:sp>
        <p:nvSpPr>
          <p:cNvPr id="18" name="TextovéPole 17"/>
          <p:cNvSpPr txBox="1"/>
          <p:nvPr/>
        </p:nvSpPr>
        <p:spPr>
          <a:xfrm>
            <a:off x="1084031" y="5517232"/>
            <a:ext cx="1519968"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 · b · c</a:t>
            </a:r>
            <a:endParaRPr lang="cs-CZ" sz="2400" dirty="0"/>
          </a:p>
        </p:txBody>
      </p:sp>
      <p:sp>
        <p:nvSpPr>
          <p:cNvPr id="19" name="TextovéPole 18"/>
          <p:cNvSpPr txBox="1"/>
          <p:nvPr/>
        </p:nvSpPr>
        <p:spPr>
          <a:xfrm>
            <a:off x="6209245" y="5517229"/>
            <a:ext cx="1819729"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t>
            </a:r>
            <a:r>
              <a:rPr lang="el-GR" sz="2400" dirty="0" smtClean="0"/>
              <a:t>π</a:t>
            </a:r>
            <a:r>
              <a:rPr lang="cs-CZ" sz="2400" dirty="0"/>
              <a:t> </a:t>
            </a:r>
            <a:r>
              <a:rPr lang="cs-CZ" sz="2400" dirty="0" smtClean="0"/>
              <a:t>· r · r · v</a:t>
            </a:r>
            <a:endParaRPr lang="cs-CZ" sz="2400" dirty="0"/>
          </a:p>
        </p:txBody>
      </p:sp>
      <p:sp>
        <p:nvSpPr>
          <p:cNvPr id="20" name="TextovéPole 19"/>
          <p:cNvSpPr txBox="1"/>
          <p:nvPr/>
        </p:nvSpPr>
        <p:spPr>
          <a:xfrm>
            <a:off x="3499759" y="5517231"/>
            <a:ext cx="1523173"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pPr algn="ctr"/>
            <a:r>
              <a:rPr lang="cs-CZ" sz="2400" dirty="0" smtClean="0"/>
              <a:t>V = a · a</a:t>
            </a:r>
            <a:r>
              <a:rPr lang="cs-CZ" sz="2400" dirty="0"/>
              <a:t> </a:t>
            </a:r>
            <a:r>
              <a:rPr lang="cs-CZ" sz="2400" dirty="0" smtClean="0"/>
              <a:t>· a</a:t>
            </a:r>
            <a:endParaRPr lang="cs-CZ" sz="2400" dirty="0"/>
          </a:p>
        </p:txBody>
      </p:sp>
    </p:spTree>
    <p:extLst>
      <p:ext uri="{BB962C8B-B14F-4D97-AF65-F5344CB8AC3E}">
        <p14:creationId xmlns:p14="http://schemas.microsoft.com/office/powerpoint/2010/main" val="15898961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remove" grpId="0" nodeType="clickEffect">
                                  <p:stCondLst>
                                    <p:cond delay="0"/>
                                  </p:stCondLst>
                                  <p:childTnLst>
                                    <p:animScale>
                                      <p:cBhvr>
                                        <p:cTn id="6" dur="2000" fill="hold"/>
                                        <p:tgtEl>
                                          <p:spTgt spid="6"/>
                                        </p:tgtEl>
                                      </p:cBhvr>
                                      <p:by x="150000" y="150000"/>
                                    </p:animScale>
                                  </p:childTnLst>
                                </p:cTn>
                              </p:par>
                              <p:par>
                                <p:cTn id="7" presetID="1" presetClass="exit" presetSubtype="0" fill="hold" grpId="1" nodeType="withEffect">
                                  <p:stCondLst>
                                    <p:cond delay="0"/>
                                  </p:stCondLst>
                                  <p:childTnLst>
                                    <p:set>
                                      <p:cBhvr>
                                        <p:cTn id="8" dur="1" fill="hold">
                                          <p:stCondLst>
                                            <p:cond delay="0"/>
                                          </p:stCondLst>
                                        </p:cTn>
                                        <p:tgtEl>
                                          <p:spTgt spid="12"/>
                                        </p:tgtEl>
                                        <p:attrNameLst>
                                          <p:attrName>style.visibility</p:attrName>
                                        </p:attrNameLst>
                                      </p:cBhvr>
                                      <p:to>
                                        <p:strVal val="hidden"/>
                                      </p:to>
                                    </p:set>
                                  </p:childTnLst>
                                </p:cTn>
                              </p:par>
                              <p:par>
                                <p:cTn id="9" presetID="1" presetClass="exit" presetSubtype="0" fill="hold" grpId="1" nodeType="withEffect">
                                  <p:stCondLst>
                                    <p:cond delay="0"/>
                                  </p:stCondLst>
                                  <p:childTnLst>
                                    <p:set>
                                      <p:cBhvr>
                                        <p:cTn id="10"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1" restart="whenNotActive" fill="hold" evtFilter="cancelBubble" nodeType="interactiveSeq">
                <p:stCondLst>
                  <p:cond evt="onClick" delay="0">
                    <p:tgtEl>
                      <p:spTgt spid="16"/>
                    </p:tgtEl>
                  </p:cond>
                </p:stCondLst>
                <p:endSync evt="end" delay="0">
                  <p:rtn val="all"/>
                </p:endSync>
                <p:childTnLst>
                  <p:par>
                    <p:cTn id="12" fill="hold">
                      <p:stCondLst>
                        <p:cond delay="0"/>
                      </p:stCondLst>
                      <p:childTnLst>
                        <p:par>
                          <p:cTn id="13" fill="hold">
                            <p:stCondLst>
                              <p:cond delay="0"/>
                            </p:stCondLst>
                            <p:childTnLst>
                              <p:par>
                                <p:cTn id="14" presetID="6" presetClass="emph" presetSubtype="0" fill="remove" grpId="0" nodeType="clickEffect">
                                  <p:stCondLst>
                                    <p:cond delay="0"/>
                                  </p:stCondLst>
                                  <p:childTnLst>
                                    <p:animScale>
                                      <p:cBhvr>
                                        <p:cTn id="15" dur="2000" fill="hold"/>
                                        <p:tgtEl>
                                          <p:spTgt spid="16"/>
                                        </p:tgtEl>
                                      </p:cBhvr>
                                      <p:by x="150000" y="150000"/>
                                    </p:animScale>
                                  </p:childTnLst>
                                </p:cTn>
                              </p:par>
                              <p:par>
                                <p:cTn id="16" presetID="1" presetClass="exit"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hidden"/>
                                      </p:to>
                                    </p:set>
                                  </p:childTnLst>
                                </p:cTn>
                              </p:par>
                              <p:par>
                                <p:cTn id="18" presetID="1" presetClass="exit" presetSubtype="0" fill="hold" grpId="0" nodeType="withEffect">
                                  <p:stCondLst>
                                    <p:cond delay="0"/>
                                  </p:stCondLst>
                                  <p:childTnLst>
                                    <p:set>
                                      <p:cBhvr>
                                        <p:cTn id="19"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20" restart="whenNotActive" fill="hold" evtFilter="cancelBubble" nodeType="interactiveSeq">
                <p:stCondLst>
                  <p:cond evt="onClick" delay="0">
                    <p:tgtEl>
                      <p:spTgt spid="15"/>
                    </p:tgtEl>
                  </p:cond>
                </p:stCondLst>
                <p:endSync evt="end" delay="0">
                  <p:rtn val="all"/>
                </p:endSync>
                <p:childTnLst>
                  <p:par>
                    <p:cTn id="21" fill="hold">
                      <p:stCondLst>
                        <p:cond delay="0"/>
                      </p:stCondLst>
                      <p:childTnLst>
                        <p:par>
                          <p:cTn id="22" fill="hold">
                            <p:stCondLst>
                              <p:cond delay="0"/>
                            </p:stCondLst>
                            <p:childTnLst>
                              <p:par>
                                <p:cTn id="23" presetID="32" presetClass="emph" presetSubtype="0" fill="hold" grpId="1" nodeType="clickEffect">
                                  <p:stCondLst>
                                    <p:cond delay="0"/>
                                  </p:stCondLst>
                                  <p:childTnLst>
                                    <p:animRot by="120000">
                                      <p:cBhvr>
                                        <p:cTn id="24" dur="100" fill="hold">
                                          <p:stCondLst>
                                            <p:cond delay="0"/>
                                          </p:stCondLst>
                                        </p:cTn>
                                        <p:tgtEl>
                                          <p:spTgt spid="15"/>
                                        </p:tgtEl>
                                        <p:attrNameLst>
                                          <p:attrName>r</p:attrName>
                                        </p:attrNameLst>
                                      </p:cBhvr>
                                    </p:animRot>
                                    <p:animRot by="-240000">
                                      <p:cBhvr>
                                        <p:cTn id="25" dur="200" fill="hold">
                                          <p:stCondLst>
                                            <p:cond delay="200"/>
                                          </p:stCondLst>
                                        </p:cTn>
                                        <p:tgtEl>
                                          <p:spTgt spid="15"/>
                                        </p:tgtEl>
                                        <p:attrNameLst>
                                          <p:attrName>r</p:attrName>
                                        </p:attrNameLst>
                                      </p:cBhvr>
                                    </p:animRot>
                                    <p:animRot by="240000">
                                      <p:cBhvr>
                                        <p:cTn id="26" dur="200" fill="hold">
                                          <p:stCondLst>
                                            <p:cond delay="400"/>
                                          </p:stCondLst>
                                        </p:cTn>
                                        <p:tgtEl>
                                          <p:spTgt spid="15"/>
                                        </p:tgtEl>
                                        <p:attrNameLst>
                                          <p:attrName>r</p:attrName>
                                        </p:attrNameLst>
                                      </p:cBhvr>
                                    </p:animRot>
                                    <p:animRot by="-240000">
                                      <p:cBhvr>
                                        <p:cTn id="27" dur="200" fill="hold">
                                          <p:stCondLst>
                                            <p:cond delay="600"/>
                                          </p:stCondLst>
                                        </p:cTn>
                                        <p:tgtEl>
                                          <p:spTgt spid="15"/>
                                        </p:tgtEl>
                                        <p:attrNameLst>
                                          <p:attrName>r</p:attrName>
                                        </p:attrNameLst>
                                      </p:cBhvr>
                                    </p:animRot>
                                    <p:animRot by="120000">
                                      <p:cBhvr>
                                        <p:cTn id="28" dur="200" fill="hold">
                                          <p:stCondLst>
                                            <p:cond delay="800"/>
                                          </p:stCondLst>
                                        </p:cTn>
                                        <p:tgtEl>
                                          <p:spTgt spid="15"/>
                                        </p:tgtEl>
                                        <p:attrNameLst>
                                          <p:attrName>r</p:attrName>
                                        </p:attrNameLst>
                                      </p:cBhvr>
                                    </p:animRot>
                                  </p:childTnLst>
                                </p:cTn>
                              </p:par>
                            </p:childTnLst>
                          </p:cTn>
                        </p:par>
                      </p:childTnLst>
                    </p:cTn>
                  </p:par>
                </p:childTnLst>
              </p:cTn>
              <p:nextCondLst>
                <p:cond evt="onClick" delay="0">
                  <p:tgtEl>
                    <p:spTgt spid="15"/>
                  </p:tgtEl>
                </p:cond>
              </p:nextCondLst>
            </p:seq>
            <p:seq concurrent="1" nextAc="seek">
              <p:cTn id="29" restart="whenNotActive" fill="hold" evtFilter="cancelBubble" nodeType="interactiveSeq">
                <p:stCondLst>
                  <p:cond evt="onClick" delay="0">
                    <p:tgtEl>
                      <p:spTgt spid="17"/>
                    </p:tgtEl>
                  </p:cond>
                </p:stCondLst>
                <p:endSync evt="end" delay="0">
                  <p:rtn val="all"/>
                </p:endSync>
                <p:childTnLst>
                  <p:par>
                    <p:cTn id="30" fill="hold">
                      <p:stCondLst>
                        <p:cond delay="0"/>
                      </p:stCondLst>
                      <p:childTnLst>
                        <p:par>
                          <p:cTn id="31" fill="hold">
                            <p:stCondLst>
                              <p:cond delay="0"/>
                            </p:stCondLst>
                            <p:childTnLst>
                              <p:par>
                                <p:cTn id="32" presetID="32" presetClass="emph" presetSubtype="0" fill="hold" grpId="1" nodeType="clickEffect">
                                  <p:stCondLst>
                                    <p:cond delay="0"/>
                                  </p:stCondLst>
                                  <p:childTnLst>
                                    <p:animRot by="120000">
                                      <p:cBhvr>
                                        <p:cTn id="33" dur="100" fill="hold">
                                          <p:stCondLst>
                                            <p:cond delay="0"/>
                                          </p:stCondLst>
                                        </p:cTn>
                                        <p:tgtEl>
                                          <p:spTgt spid="17"/>
                                        </p:tgtEl>
                                        <p:attrNameLst>
                                          <p:attrName>r</p:attrName>
                                        </p:attrNameLst>
                                      </p:cBhvr>
                                    </p:animRot>
                                    <p:animRot by="-240000">
                                      <p:cBhvr>
                                        <p:cTn id="34" dur="200" fill="hold">
                                          <p:stCondLst>
                                            <p:cond delay="200"/>
                                          </p:stCondLst>
                                        </p:cTn>
                                        <p:tgtEl>
                                          <p:spTgt spid="17"/>
                                        </p:tgtEl>
                                        <p:attrNameLst>
                                          <p:attrName>r</p:attrName>
                                        </p:attrNameLst>
                                      </p:cBhvr>
                                    </p:animRot>
                                    <p:animRot by="240000">
                                      <p:cBhvr>
                                        <p:cTn id="35" dur="200" fill="hold">
                                          <p:stCondLst>
                                            <p:cond delay="400"/>
                                          </p:stCondLst>
                                        </p:cTn>
                                        <p:tgtEl>
                                          <p:spTgt spid="17"/>
                                        </p:tgtEl>
                                        <p:attrNameLst>
                                          <p:attrName>r</p:attrName>
                                        </p:attrNameLst>
                                      </p:cBhvr>
                                    </p:animRot>
                                    <p:animRot by="-240000">
                                      <p:cBhvr>
                                        <p:cTn id="36" dur="200" fill="hold">
                                          <p:stCondLst>
                                            <p:cond delay="600"/>
                                          </p:stCondLst>
                                        </p:cTn>
                                        <p:tgtEl>
                                          <p:spTgt spid="17"/>
                                        </p:tgtEl>
                                        <p:attrNameLst>
                                          <p:attrName>r</p:attrName>
                                        </p:attrNameLst>
                                      </p:cBhvr>
                                    </p:animRot>
                                    <p:animRot by="120000">
                                      <p:cBhvr>
                                        <p:cTn id="37" dur="200" fill="hold">
                                          <p:stCondLst>
                                            <p:cond delay="800"/>
                                          </p:stCondLst>
                                        </p:cTn>
                                        <p:tgtEl>
                                          <p:spTgt spid="17"/>
                                        </p:tgtEl>
                                        <p:attrNameLst>
                                          <p:attrName>r</p:attrName>
                                        </p:attrNameLst>
                                      </p:cBhvr>
                                    </p:animRot>
                                  </p:childTnLst>
                                </p:cTn>
                              </p:par>
                            </p:childTnLst>
                          </p:cTn>
                        </p:par>
                      </p:childTnLst>
                    </p:cTn>
                  </p:par>
                </p:childTnLst>
              </p:cTn>
              <p:nextCondLst>
                <p:cond evt="onClick" delay="0">
                  <p:tgtEl>
                    <p:spTgt spid="17"/>
                  </p:tgtEl>
                </p:cond>
              </p:nextCondLst>
            </p:seq>
            <p:seq concurrent="1" nextAc="seek">
              <p:cTn id="38" restart="whenNotActive" fill="hold" evtFilter="cancelBubble" nodeType="interactiveSeq">
                <p:stCondLst>
                  <p:cond evt="onClick" delay="0">
                    <p:tgtEl>
                      <p:spTgt spid="20"/>
                    </p:tgtEl>
                  </p:cond>
                </p:stCondLst>
                <p:endSync evt="end" delay="0">
                  <p:rtn val="all"/>
                </p:endSync>
                <p:childTnLst>
                  <p:par>
                    <p:cTn id="39" fill="hold">
                      <p:stCondLst>
                        <p:cond delay="0"/>
                      </p:stCondLst>
                      <p:childTnLst>
                        <p:par>
                          <p:cTn id="40" fill="hold">
                            <p:stCondLst>
                              <p:cond delay="0"/>
                            </p:stCondLst>
                            <p:childTnLst>
                              <p:par>
                                <p:cTn id="41" presetID="6" presetClass="emph" presetSubtype="0" fill="remove" grpId="0" nodeType="clickEffect">
                                  <p:stCondLst>
                                    <p:cond delay="0"/>
                                  </p:stCondLst>
                                  <p:childTnLst>
                                    <p:animScale>
                                      <p:cBhvr>
                                        <p:cTn id="42" dur="2000" fill="hold"/>
                                        <p:tgtEl>
                                          <p:spTgt spid="20"/>
                                        </p:tgtEl>
                                      </p:cBhvr>
                                      <p:by x="150000" y="150000"/>
                                    </p:animScale>
                                  </p:childTnLst>
                                </p:cTn>
                              </p:par>
                              <p:par>
                                <p:cTn id="43" presetID="1" presetClass="exit"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hidden"/>
                                      </p:to>
                                    </p:set>
                                  </p:childTnLst>
                                </p:cTn>
                              </p:par>
                              <p:par>
                                <p:cTn id="45" presetID="1" presetClass="exit" presetSubtype="0" fill="hold" grpId="0" nodeType="withEffect">
                                  <p:stCondLst>
                                    <p:cond delay="0"/>
                                  </p:stCondLst>
                                  <p:childTnLst>
                                    <p:set>
                                      <p:cBhvr>
                                        <p:cTn id="46" dur="1" fill="hold">
                                          <p:stCondLst>
                                            <p:cond delay="0"/>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47" restart="whenNotActive" fill="hold" evtFilter="cancelBubble" nodeType="interactiveSeq">
                <p:stCondLst>
                  <p:cond evt="onClick" delay="0">
                    <p:tgtEl>
                      <p:spTgt spid="18"/>
                    </p:tgtEl>
                  </p:cond>
                </p:stCondLst>
                <p:endSync evt="end" delay="0">
                  <p:rtn val="all"/>
                </p:endSync>
                <p:childTnLst>
                  <p:par>
                    <p:cTn id="48" fill="hold">
                      <p:stCondLst>
                        <p:cond delay="0"/>
                      </p:stCondLst>
                      <p:childTnLst>
                        <p:par>
                          <p:cTn id="49" fill="hold">
                            <p:stCondLst>
                              <p:cond delay="0"/>
                            </p:stCondLst>
                            <p:childTnLst>
                              <p:par>
                                <p:cTn id="50" presetID="32" presetClass="emph" presetSubtype="0" fill="hold" grpId="1" nodeType="clickEffect">
                                  <p:stCondLst>
                                    <p:cond delay="0"/>
                                  </p:stCondLst>
                                  <p:childTnLst>
                                    <p:animRot by="120000">
                                      <p:cBhvr>
                                        <p:cTn id="51" dur="100" fill="hold">
                                          <p:stCondLst>
                                            <p:cond delay="0"/>
                                          </p:stCondLst>
                                        </p:cTn>
                                        <p:tgtEl>
                                          <p:spTgt spid="18"/>
                                        </p:tgtEl>
                                        <p:attrNameLst>
                                          <p:attrName>r</p:attrName>
                                        </p:attrNameLst>
                                      </p:cBhvr>
                                    </p:animRot>
                                    <p:animRot by="-240000">
                                      <p:cBhvr>
                                        <p:cTn id="52" dur="200" fill="hold">
                                          <p:stCondLst>
                                            <p:cond delay="200"/>
                                          </p:stCondLst>
                                        </p:cTn>
                                        <p:tgtEl>
                                          <p:spTgt spid="18"/>
                                        </p:tgtEl>
                                        <p:attrNameLst>
                                          <p:attrName>r</p:attrName>
                                        </p:attrNameLst>
                                      </p:cBhvr>
                                    </p:animRot>
                                    <p:animRot by="240000">
                                      <p:cBhvr>
                                        <p:cTn id="53" dur="200" fill="hold">
                                          <p:stCondLst>
                                            <p:cond delay="400"/>
                                          </p:stCondLst>
                                        </p:cTn>
                                        <p:tgtEl>
                                          <p:spTgt spid="18"/>
                                        </p:tgtEl>
                                        <p:attrNameLst>
                                          <p:attrName>r</p:attrName>
                                        </p:attrNameLst>
                                      </p:cBhvr>
                                    </p:animRot>
                                    <p:animRot by="-240000">
                                      <p:cBhvr>
                                        <p:cTn id="54" dur="200" fill="hold">
                                          <p:stCondLst>
                                            <p:cond delay="600"/>
                                          </p:stCondLst>
                                        </p:cTn>
                                        <p:tgtEl>
                                          <p:spTgt spid="18"/>
                                        </p:tgtEl>
                                        <p:attrNameLst>
                                          <p:attrName>r</p:attrName>
                                        </p:attrNameLst>
                                      </p:cBhvr>
                                    </p:animRot>
                                    <p:animRot by="120000">
                                      <p:cBhvr>
                                        <p:cTn id="55" dur="200" fill="hold">
                                          <p:stCondLst>
                                            <p:cond delay="800"/>
                                          </p:stCondLst>
                                        </p:cTn>
                                        <p:tgtEl>
                                          <p:spTgt spid="18"/>
                                        </p:tgtEl>
                                        <p:attrNameLst>
                                          <p:attrName>r</p:attrName>
                                        </p:attrNameLst>
                                      </p:cBhvr>
                                    </p:animRot>
                                  </p:childTnLst>
                                </p:cTn>
                              </p:par>
                            </p:childTnLst>
                          </p:cTn>
                        </p:par>
                      </p:childTnLst>
                    </p:cTn>
                  </p:par>
                </p:childTnLst>
              </p:cTn>
              <p:nextCondLst>
                <p:cond evt="onClick" delay="0">
                  <p:tgtEl>
                    <p:spTgt spid="18"/>
                  </p:tgtEl>
                </p:cond>
              </p:nextCondLst>
            </p:seq>
            <p:seq concurrent="1" nextAc="seek">
              <p:cTn id="56" restart="whenNotActive" fill="hold" evtFilter="cancelBubble" nodeType="interactiveSeq">
                <p:stCondLst>
                  <p:cond evt="onClick" delay="0">
                    <p:tgtEl>
                      <p:spTgt spid="19"/>
                    </p:tgtEl>
                  </p:cond>
                </p:stCondLst>
                <p:endSync evt="end" delay="0">
                  <p:rtn val="all"/>
                </p:endSync>
                <p:childTnLst>
                  <p:par>
                    <p:cTn id="57" fill="hold">
                      <p:stCondLst>
                        <p:cond delay="0"/>
                      </p:stCondLst>
                      <p:childTnLst>
                        <p:par>
                          <p:cTn id="58" fill="hold">
                            <p:stCondLst>
                              <p:cond delay="0"/>
                            </p:stCondLst>
                            <p:childTnLst>
                              <p:par>
                                <p:cTn id="59" presetID="32" presetClass="emph" presetSubtype="0" fill="hold" grpId="1" nodeType="clickEffect">
                                  <p:stCondLst>
                                    <p:cond delay="0"/>
                                  </p:stCondLst>
                                  <p:childTnLst>
                                    <p:animRot by="120000">
                                      <p:cBhvr>
                                        <p:cTn id="60" dur="100" fill="hold">
                                          <p:stCondLst>
                                            <p:cond delay="0"/>
                                          </p:stCondLst>
                                        </p:cTn>
                                        <p:tgtEl>
                                          <p:spTgt spid="19"/>
                                        </p:tgtEl>
                                        <p:attrNameLst>
                                          <p:attrName>r</p:attrName>
                                        </p:attrNameLst>
                                      </p:cBhvr>
                                    </p:animRot>
                                    <p:animRot by="-240000">
                                      <p:cBhvr>
                                        <p:cTn id="61" dur="200" fill="hold">
                                          <p:stCondLst>
                                            <p:cond delay="200"/>
                                          </p:stCondLst>
                                        </p:cTn>
                                        <p:tgtEl>
                                          <p:spTgt spid="19"/>
                                        </p:tgtEl>
                                        <p:attrNameLst>
                                          <p:attrName>r</p:attrName>
                                        </p:attrNameLst>
                                      </p:cBhvr>
                                    </p:animRot>
                                    <p:animRot by="240000">
                                      <p:cBhvr>
                                        <p:cTn id="62" dur="200" fill="hold">
                                          <p:stCondLst>
                                            <p:cond delay="400"/>
                                          </p:stCondLst>
                                        </p:cTn>
                                        <p:tgtEl>
                                          <p:spTgt spid="19"/>
                                        </p:tgtEl>
                                        <p:attrNameLst>
                                          <p:attrName>r</p:attrName>
                                        </p:attrNameLst>
                                      </p:cBhvr>
                                    </p:animRot>
                                    <p:animRot by="-240000">
                                      <p:cBhvr>
                                        <p:cTn id="63" dur="200" fill="hold">
                                          <p:stCondLst>
                                            <p:cond delay="600"/>
                                          </p:stCondLst>
                                        </p:cTn>
                                        <p:tgtEl>
                                          <p:spTgt spid="19"/>
                                        </p:tgtEl>
                                        <p:attrNameLst>
                                          <p:attrName>r</p:attrName>
                                        </p:attrNameLst>
                                      </p:cBhvr>
                                    </p:animRot>
                                    <p:animRot by="120000">
                                      <p:cBhvr>
                                        <p:cTn id="64" dur="200" fill="hold">
                                          <p:stCondLst>
                                            <p:cond delay="800"/>
                                          </p:stCondLst>
                                        </p:cTn>
                                        <p:tgtEl>
                                          <p:spTgt spid="19"/>
                                        </p:tgtEl>
                                        <p:attrNameLst>
                                          <p:attrName>r</p:attrName>
                                        </p:attrNameLst>
                                      </p:cBhvr>
                                    </p:animRot>
                                  </p:childTnLst>
                                </p:cTn>
                              </p:par>
                            </p:childTnLst>
                          </p:cTn>
                        </p:par>
                      </p:childTnLst>
                    </p:cTn>
                  </p:par>
                </p:childTnLst>
              </p:cTn>
              <p:nextCondLst>
                <p:cond evt="onClick" delay="0">
                  <p:tgtEl>
                    <p:spTgt spid="19"/>
                  </p:tgtEl>
                </p:cond>
              </p:nextCondLst>
            </p:seq>
            <p:seq concurrent="1" nextAc="seek">
              <p:cTn id="65" restart="whenNotActive" fill="hold" evtFilter="cancelBubble" nodeType="interactiveSeq">
                <p:stCondLst>
                  <p:cond evt="onClick" delay="0">
                    <p:tgtEl>
                      <p:spTgt spid="12"/>
                    </p:tgtEl>
                  </p:cond>
                </p:stCondLst>
                <p:endSync evt="end" delay="0">
                  <p:rtn val="all"/>
                </p:endSync>
                <p:childTnLst>
                  <p:par>
                    <p:cTn id="66" fill="hold">
                      <p:stCondLst>
                        <p:cond delay="0"/>
                      </p:stCondLst>
                      <p:childTnLst>
                        <p:par>
                          <p:cTn id="67" fill="hold">
                            <p:stCondLst>
                              <p:cond delay="0"/>
                            </p:stCondLst>
                            <p:childTnLst>
                              <p:par>
                                <p:cTn id="68" presetID="32" presetClass="emph" presetSubtype="0" fill="hold" grpId="0" nodeType="clickEffect">
                                  <p:stCondLst>
                                    <p:cond delay="0"/>
                                  </p:stCondLst>
                                  <p:childTnLst>
                                    <p:animRot by="120000">
                                      <p:cBhvr>
                                        <p:cTn id="69" dur="100" fill="hold">
                                          <p:stCondLst>
                                            <p:cond delay="0"/>
                                          </p:stCondLst>
                                        </p:cTn>
                                        <p:tgtEl>
                                          <p:spTgt spid="12"/>
                                        </p:tgtEl>
                                        <p:attrNameLst>
                                          <p:attrName>r</p:attrName>
                                        </p:attrNameLst>
                                      </p:cBhvr>
                                    </p:animRot>
                                    <p:animRot by="-240000">
                                      <p:cBhvr>
                                        <p:cTn id="70" dur="200" fill="hold">
                                          <p:stCondLst>
                                            <p:cond delay="200"/>
                                          </p:stCondLst>
                                        </p:cTn>
                                        <p:tgtEl>
                                          <p:spTgt spid="12"/>
                                        </p:tgtEl>
                                        <p:attrNameLst>
                                          <p:attrName>r</p:attrName>
                                        </p:attrNameLst>
                                      </p:cBhvr>
                                    </p:animRot>
                                    <p:animRot by="240000">
                                      <p:cBhvr>
                                        <p:cTn id="71" dur="200" fill="hold">
                                          <p:stCondLst>
                                            <p:cond delay="400"/>
                                          </p:stCondLst>
                                        </p:cTn>
                                        <p:tgtEl>
                                          <p:spTgt spid="12"/>
                                        </p:tgtEl>
                                        <p:attrNameLst>
                                          <p:attrName>r</p:attrName>
                                        </p:attrNameLst>
                                      </p:cBhvr>
                                    </p:animRot>
                                    <p:animRot by="-240000">
                                      <p:cBhvr>
                                        <p:cTn id="72" dur="200" fill="hold">
                                          <p:stCondLst>
                                            <p:cond delay="600"/>
                                          </p:stCondLst>
                                        </p:cTn>
                                        <p:tgtEl>
                                          <p:spTgt spid="12"/>
                                        </p:tgtEl>
                                        <p:attrNameLst>
                                          <p:attrName>r</p:attrName>
                                        </p:attrNameLst>
                                      </p:cBhvr>
                                    </p:animRot>
                                    <p:animRot by="120000">
                                      <p:cBhvr>
                                        <p:cTn id="73" dur="200" fill="hold">
                                          <p:stCondLst>
                                            <p:cond delay="800"/>
                                          </p:stCondLst>
                                        </p:cTn>
                                        <p:tgtEl>
                                          <p:spTgt spid="12"/>
                                        </p:tgtEl>
                                        <p:attrNameLst>
                                          <p:attrName>r</p:attrName>
                                        </p:attrNameLst>
                                      </p:cBhvr>
                                    </p:animRot>
                                  </p:childTnLst>
                                </p:cTn>
                              </p:par>
                            </p:childTnLst>
                          </p:cTn>
                        </p:par>
                      </p:childTnLst>
                    </p:cTn>
                  </p:par>
                </p:childTnLst>
              </p:cTn>
              <p:nextCondLst>
                <p:cond evt="onClick" delay="0">
                  <p:tgtEl>
                    <p:spTgt spid="12"/>
                  </p:tgtEl>
                </p:cond>
              </p:nextCondLst>
            </p:seq>
            <p:seq concurrent="1" nextAc="seek">
              <p:cTn id="74" restart="whenNotActive" fill="hold" evtFilter="cancelBubble" nodeType="interactiveSeq">
                <p:stCondLst>
                  <p:cond evt="onClick" delay="0">
                    <p:tgtEl>
                      <p:spTgt spid="11"/>
                    </p:tgtEl>
                  </p:cond>
                </p:stCondLst>
                <p:endSync evt="end" delay="0">
                  <p:rtn val="all"/>
                </p:endSync>
                <p:childTnLst>
                  <p:par>
                    <p:cTn id="75" fill="hold">
                      <p:stCondLst>
                        <p:cond delay="0"/>
                      </p:stCondLst>
                      <p:childTnLst>
                        <p:par>
                          <p:cTn id="76" fill="hold">
                            <p:stCondLst>
                              <p:cond delay="0"/>
                            </p:stCondLst>
                            <p:childTnLst>
                              <p:par>
                                <p:cTn id="77" presetID="32" presetClass="emph" presetSubtype="0" fill="hold" grpId="0" nodeType="clickEffect">
                                  <p:stCondLst>
                                    <p:cond delay="0"/>
                                  </p:stCondLst>
                                  <p:childTnLst>
                                    <p:animRot by="120000">
                                      <p:cBhvr>
                                        <p:cTn id="78" dur="100" fill="hold">
                                          <p:stCondLst>
                                            <p:cond delay="0"/>
                                          </p:stCondLst>
                                        </p:cTn>
                                        <p:tgtEl>
                                          <p:spTgt spid="11"/>
                                        </p:tgtEl>
                                        <p:attrNameLst>
                                          <p:attrName>r</p:attrName>
                                        </p:attrNameLst>
                                      </p:cBhvr>
                                    </p:animRot>
                                    <p:animRot by="-240000">
                                      <p:cBhvr>
                                        <p:cTn id="79" dur="200" fill="hold">
                                          <p:stCondLst>
                                            <p:cond delay="200"/>
                                          </p:stCondLst>
                                        </p:cTn>
                                        <p:tgtEl>
                                          <p:spTgt spid="11"/>
                                        </p:tgtEl>
                                        <p:attrNameLst>
                                          <p:attrName>r</p:attrName>
                                        </p:attrNameLst>
                                      </p:cBhvr>
                                    </p:animRot>
                                    <p:animRot by="240000">
                                      <p:cBhvr>
                                        <p:cTn id="80" dur="200" fill="hold">
                                          <p:stCondLst>
                                            <p:cond delay="400"/>
                                          </p:stCondLst>
                                        </p:cTn>
                                        <p:tgtEl>
                                          <p:spTgt spid="11"/>
                                        </p:tgtEl>
                                        <p:attrNameLst>
                                          <p:attrName>r</p:attrName>
                                        </p:attrNameLst>
                                      </p:cBhvr>
                                    </p:animRot>
                                    <p:animRot by="-240000">
                                      <p:cBhvr>
                                        <p:cTn id="81" dur="200" fill="hold">
                                          <p:stCondLst>
                                            <p:cond delay="600"/>
                                          </p:stCondLst>
                                        </p:cTn>
                                        <p:tgtEl>
                                          <p:spTgt spid="11"/>
                                        </p:tgtEl>
                                        <p:attrNameLst>
                                          <p:attrName>r</p:attrName>
                                        </p:attrNameLst>
                                      </p:cBhvr>
                                    </p:animRot>
                                    <p:animRot by="120000">
                                      <p:cBhvr>
                                        <p:cTn id="82" dur="200" fill="hold">
                                          <p:stCondLst>
                                            <p:cond delay="800"/>
                                          </p:stCondLst>
                                        </p:cTn>
                                        <p:tgtEl>
                                          <p:spTgt spid="11"/>
                                        </p:tgtEl>
                                        <p:attrNameLst>
                                          <p:attrName>r</p:attrName>
                                        </p:attrNameLst>
                                      </p:cBhvr>
                                    </p:animRot>
                                  </p:childTnLst>
                                </p:cTn>
                              </p:par>
                            </p:childTnLst>
                          </p:cTn>
                        </p:par>
                      </p:childTnLst>
                    </p:cTn>
                  </p:par>
                </p:childTnLst>
              </p:cTn>
              <p:nextCondLst>
                <p:cond evt="onClick" delay="0">
                  <p:tgtEl>
                    <p:spTgt spid="11"/>
                  </p:tgtEl>
                </p:cond>
              </p:nextCondLst>
            </p:seq>
          </p:childTnLst>
        </p:cTn>
      </p:par>
    </p:tnLst>
    <p:bldLst>
      <p:bldP spid="6" grpId="0" animBg="1"/>
      <p:bldP spid="11" grpId="0" animBg="1"/>
      <p:bldP spid="11" grpId="1" animBg="1"/>
      <p:bldP spid="12" grpId="0" animBg="1"/>
      <p:bldP spid="12" grpId="1" animBg="1"/>
      <p:bldP spid="15" grpId="0" animBg="1"/>
      <p:bldP spid="15" grpId="1" animBg="1"/>
      <p:bldP spid="16" grpId="0" animBg="1"/>
      <p:bldP spid="17" grpId="0" animBg="1"/>
      <p:bldP spid="17" grpId="1" animBg="1"/>
      <p:bldP spid="18" grpId="0" animBg="1"/>
      <p:bldP spid="18" grpId="1" animBg="1"/>
      <p:bldP spid="19" grpId="0" animBg="1"/>
      <p:bldP spid="19" grpId="1" animBg="1"/>
      <p:bldP spid="2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POUŽITÁ LITERATURA  A OBRÁZKY</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a:t>TRÁVNÍČKOVÁ, Milena. </a:t>
            </a:r>
            <a:r>
              <a:rPr lang="cs-CZ" i="1" dirty="0"/>
              <a:t>Matematika pro 9. ročník zvláštní školy</a:t>
            </a:r>
            <a:r>
              <a:rPr lang="cs-CZ" dirty="0"/>
              <a:t>. 2. vyd. Praha: Septima, 2000, 92 s. ISBN 80-721-6122-9. </a:t>
            </a:r>
            <a:endParaRPr lang="cs-CZ" dirty="0" smtClean="0"/>
          </a:p>
          <a:p>
            <a:pPr marL="0" indent="0">
              <a:buNone/>
            </a:pPr>
            <a:endParaRPr lang="cs-CZ" dirty="0" smtClean="0"/>
          </a:p>
          <a:p>
            <a:pPr marL="0" indent="0">
              <a:buNone/>
            </a:pPr>
            <a:r>
              <a:rPr lang="cs-CZ" dirty="0"/>
              <a:t>Kliparty:</a:t>
            </a:r>
          </a:p>
          <a:p>
            <a:pPr marL="0" indent="0">
              <a:buNone/>
            </a:pPr>
            <a:r>
              <a:rPr lang="cs-CZ" dirty="0"/>
              <a:t>PALAO, Sergio. </a:t>
            </a:r>
            <a:r>
              <a:rPr lang="cs-CZ" dirty="0" err="1"/>
              <a:t>Arasaac</a:t>
            </a:r>
            <a:r>
              <a:rPr lang="cs-CZ" dirty="0"/>
              <a:t> </a:t>
            </a:r>
            <a:r>
              <a:rPr lang="cs-CZ" dirty="0" err="1"/>
              <a:t>pictograms</a:t>
            </a:r>
            <a:r>
              <a:rPr lang="cs-CZ" dirty="0"/>
              <a:t> [online]. [cit. 2013-07-15]. Dostupné pod licencí </a:t>
            </a:r>
            <a:r>
              <a:rPr lang="cs-CZ" dirty="0" err="1"/>
              <a:t>Creative</a:t>
            </a:r>
            <a:r>
              <a:rPr lang="cs-CZ" dirty="0"/>
              <a:t> </a:t>
            </a:r>
            <a:r>
              <a:rPr lang="cs-CZ" dirty="0" err="1"/>
              <a:t>Commons</a:t>
            </a:r>
            <a:r>
              <a:rPr lang="cs-CZ" dirty="0"/>
              <a:t> na WWW: &lt;http://www.catedu.es/arasaac/descargas.php#en &gt; </a:t>
            </a:r>
          </a:p>
          <a:p>
            <a:pPr marL="0" indent="0">
              <a:buNone/>
            </a:pPr>
            <a:endParaRPr lang="cs-CZ" dirty="0"/>
          </a:p>
          <a:p>
            <a:pPr marL="0" indent="0">
              <a:buNone/>
            </a:pPr>
            <a:endParaRPr lang="cs-CZ" dirty="0"/>
          </a:p>
          <a:p>
            <a:pPr marL="0" indent="0">
              <a:buNone/>
            </a:pPr>
            <a:endParaRPr lang="cs-CZ" dirty="0" smtClean="0"/>
          </a:p>
        </p:txBody>
      </p:sp>
    </p:spTree>
    <p:extLst>
      <p:ext uri="{BB962C8B-B14F-4D97-AF65-F5344CB8AC3E}">
        <p14:creationId xmlns:p14="http://schemas.microsoft.com/office/powerpoint/2010/main" val="8061453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řehlednost">
  <a:themeElements>
    <a:clrScheme name="Přehlednost">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řehlednost">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316</TotalTime>
  <Words>654</Words>
  <Application>Microsoft Office PowerPoint</Application>
  <PresentationFormat>Předvádění na obrazovce (4:3)</PresentationFormat>
  <Paragraphs>122</Paragraphs>
  <Slides>15</Slides>
  <Notes>0</Notes>
  <HiddenSlides>0</HiddenSlides>
  <MMClips>0</MMClips>
  <ScaleCrop>false</ScaleCrop>
  <HeadingPairs>
    <vt:vector size="4" baseType="variant">
      <vt:variant>
        <vt:lpstr>Motiv</vt:lpstr>
      </vt:variant>
      <vt:variant>
        <vt:i4>2</vt:i4>
      </vt:variant>
      <vt:variant>
        <vt:lpstr>Nadpisy snímků</vt:lpstr>
      </vt:variant>
      <vt:variant>
        <vt:i4>15</vt:i4>
      </vt:variant>
    </vt:vector>
  </HeadingPairs>
  <TitlesOfParts>
    <vt:vector size="17" baseType="lpstr">
      <vt:lpstr>Přehlednost</vt:lpstr>
      <vt:lpstr>Motiv systému Office</vt:lpstr>
      <vt:lpstr>Prezentace aplikace PowerPoint</vt:lpstr>
      <vt:lpstr>Prezentace aplikace PowerPoint</vt:lpstr>
      <vt:lpstr>GEOMETRIE </vt:lpstr>
      <vt:lpstr>OBJEM</vt:lpstr>
      <vt:lpstr>ZNAČKA OBJEMU</vt:lpstr>
      <vt:lpstr>JEDNOTKY OBJEMU</vt:lpstr>
      <vt:lpstr>PŘEHLED JEDNOTEK OBJEMU</vt:lpstr>
      <vt:lpstr>ZAPAMATUJ SI!</vt:lpstr>
      <vt:lpstr>1 dm³</vt:lpstr>
      <vt:lpstr>OBJEMY TĚLES</vt:lpstr>
      <vt:lpstr>OBJEM KVÁDRU</vt:lpstr>
      <vt:lpstr>OBJEM KRYCHLE</vt:lpstr>
      <vt:lpstr>OBJEM VÁLCE</vt:lpstr>
      <vt:lpstr>PROCVIČOVÁNÍ</vt:lpstr>
      <vt:lpstr>POUŽITÁ LITERATURA  A OBRÁZKY</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GEOMETRIE </dc:title>
  <dc:creator>Hana</dc:creator>
  <cp:lastModifiedBy>skola</cp:lastModifiedBy>
  <cp:revision>28</cp:revision>
  <dcterms:created xsi:type="dcterms:W3CDTF">2013-08-05T11:55:08Z</dcterms:created>
  <dcterms:modified xsi:type="dcterms:W3CDTF">2014-10-16T07:51:02Z</dcterms:modified>
</cp:coreProperties>
</file>